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7" r:id="rId5"/>
    <p:sldId id="259" r:id="rId6"/>
    <p:sldId id="261" r:id="rId7"/>
    <p:sldId id="264" r:id="rId8"/>
    <p:sldId id="286" r:id="rId9"/>
    <p:sldId id="265" r:id="rId10"/>
    <p:sldId id="272" r:id="rId11"/>
    <p:sldId id="268" r:id="rId12"/>
    <p:sldId id="275" r:id="rId13"/>
    <p:sldId id="276" r:id="rId14"/>
    <p:sldId id="279" r:id="rId15"/>
    <p:sldId id="277" r:id="rId16"/>
    <p:sldId id="283" r:id="rId17"/>
    <p:sldId id="274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50B14-F85B-473B-9495-959B253B54A5}" type="datetimeFigureOut">
              <a:rPr lang="en-CA" smtClean="0"/>
              <a:t>29/Aug/2017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D1642-1765-485A-B322-602EF0E785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0552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D1642-1765-485A-B322-602EF0E785F7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0518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Experiments should “favor” LRB/VSIDS, and the </a:t>
            </a:r>
            <a:r>
              <a:rPr lang="en-US" dirty="0" err="1" smtClean="0"/>
              <a:t>Luby</a:t>
            </a:r>
            <a:r>
              <a:rPr lang="en-US" dirty="0" smtClean="0"/>
              <a:t> policy.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D1642-1765-485A-B322-602EF0E785F7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7803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Approximately</a:t>
            </a:r>
            <a:r>
              <a:rPr lang="en-US" baseline="0" dirty="0" smtClean="0"/>
              <a:t> 30-50% fewer variables than the other restart policies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D1642-1765-485A-B322-602EF0E785F7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012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F258-A3C5-48A9-A133-A233B80281DB}" type="datetime1">
              <a:rPr lang="en-CA" smtClean="0"/>
              <a:t>29/Aug/2017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E2D7-0BC2-451B-A61C-C45B7EB068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2322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6550-21C0-44BA-8177-73BA0CCFB649}" type="datetime1">
              <a:rPr lang="en-CA" smtClean="0"/>
              <a:t>29/Aug/2017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E2D7-0BC2-451B-A61C-C45B7EB068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520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9E32-BFD9-4A6E-B50F-BAE832797F1D}" type="datetime1">
              <a:rPr lang="en-CA" smtClean="0"/>
              <a:t>29/Aug/2017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E2D7-0BC2-451B-A61C-C45B7EB068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681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5B9A-8E3D-4A64-8DAD-C13C0950FA27}" type="datetime1">
              <a:rPr lang="en-CA" smtClean="0"/>
              <a:t>29/Aug/2017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E2D7-0BC2-451B-A61C-C45B7EB068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882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1A6F-7B8A-4E32-9BF3-402ABF28D37B}" type="datetime1">
              <a:rPr lang="en-CA" smtClean="0"/>
              <a:t>29/Aug/2017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E2D7-0BC2-451B-A61C-C45B7EB068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826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53A7-A7F2-4836-824A-763AB2A716B1}" type="datetime1">
              <a:rPr lang="en-CA" smtClean="0"/>
              <a:t>29/Aug/2017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E2D7-0BC2-451B-A61C-C45B7EB068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250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5678-7B08-4BC1-A5EB-93143A598B7A}" type="datetime1">
              <a:rPr lang="en-CA" smtClean="0"/>
              <a:t>29/Aug/2017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E2D7-0BC2-451B-A61C-C45B7EB068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7570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2991-1C4B-4591-80E8-5DD2A1A97B5F}" type="datetime1">
              <a:rPr lang="en-CA" smtClean="0"/>
              <a:t>29/Aug/2017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E2D7-0BC2-451B-A61C-C45B7EB068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502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AE67-5FB5-4902-80C3-2384736D7E9D}" type="datetime1">
              <a:rPr lang="en-CA" smtClean="0"/>
              <a:t>29/Aug/2017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E2D7-0BC2-451B-A61C-C45B7EB068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561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D752-E64D-45E8-983F-4350C7AC44A6}" type="datetime1">
              <a:rPr lang="en-CA" smtClean="0"/>
              <a:t>29/Aug/2017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E2D7-0BC2-451B-A61C-C45B7EB068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703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2BE0-8628-4B57-99AA-C2AA7180DDAF}" type="datetime1">
              <a:rPr lang="en-CA" smtClean="0"/>
              <a:t>29/Aug/2017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E2D7-0BC2-451B-A61C-C45B7EB068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97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C0612-26E6-433C-A84E-EE8EE2122D0C}" type="datetime1">
              <a:rPr lang="en-CA" smtClean="0"/>
              <a:t>29/Aug/2017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CE2D7-0BC2-451B-A61C-C45B7EB068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137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2.png"/><Relationship Id="rId4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Empirically Relating Complexity-theoretic Parameters with</a:t>
            </a:r>
            <a:br>
              <a:rPr lang="en-CA" dirty="0"/>
            </a:br>
            <a:r>
              <a:rPr lang="en-CA" dirty="0"/>
              <a:t>SAT Solver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81829"/>
          </a:xfrm>
        </p:spPr>
        <p:txBody>
          <a:bodyPr>
            <a:normAutofit fontScale="85000" lnSpcReduction="20000"/>
          </a:bodyPr>
          <a:lstStyle/>
          <a:p>
            <a:r>
              <a:rPr lang="de-DE" b="1" dirty="0" smtClean="0"/>
              <a:t>Ed Zulkoski</a:t>
            </a:r>
            <a:r>
              <a:rPr lang="de-DE" baseline="30000" dirty="0"/>
              <a:t>1</a:t>
            </a:r>
            <a:r>
              <a:rPr lang="de-DE" dirty="0" smtClean="0"/>
              <a:t>, </a:t>
            </a:r>
            <a:r>
              <a:rPr lang="de-DE" dirty="0"/>
              <a:t>Ruben </a:t>
            </a:r>
            <a:r>
              <a:rPr lang="de-DE" dirty="0" smtClean="0"/>
              <a:t>Martins</a:t>
            </a:r>
            <a:r>
              <a:rPr lang="de-DE" baseline="30000" dirty="0" smtClean="0"/>
              <a:t>2</a:t>
            </a:r>
            <a:r>
              <a:rPr lang="de-DE" dirty="0" smtClean="0"/>
              <a:t>, </a:t>
            </a:r>
            <a:r>
              <a:rPr lang="de-DE" dirty="0"/>
              <a:t>Christoph M. </a:t>
            </a:r>
            <a:r>
              <a:rPr lang="de-DE" dirty="0" smtClean="0"/>
              <a:t>Wintersteiger</a:t>
            </a:r>
            <a:r>
              <a:rPr lang="de-DE" baseline="30000" dirty="0" smtClean="0"/>
              <a:t>3</a:t>
            </a:r>
            <a:r>
              <a:rPr lang="de-DE" dirty="0" smtClean="0"/>
              <a:t>, </a:t>
            </a:r>
            <a:r>
              <a:rPr lang="de-DE" dirty="0"/>
              <a:t>Robert</a:t>
            </a:r>
          </a:p>
          <a:p>
            <a:r>
              <a:rPr lang="en-CA" dirty="0" smtClean="0"/>
              <a:t>Robere</a:t>
            </a:r>
            <a:r>
              <a:rPr lang="en-CA" baseline="30000" dirty="0" smtClean="0"/>
              <a:t>4</a:t>
            </a:r>
            <a:r>
              <a:rPr lang="en-CA" dirty="0" smtClean="0"/>
              <a:t>, </a:t>
            </a:r>
            <a:r>
              <a:rPr lang="en-CA" dirty="0" err="1"/>
              <a:t>Jia</a:t>
            </a:r>
            <a:r>
              <a:rPr lang="en-CA" dirty="0"/>
              <a:t> </a:t>
            </a:r>
            <a:r>
              <a:rPr lang="en-CA" dirty="0" smtClean="0"/>
              <a:t>Liang</a:t>
            </a:r>
            <a:r>
              <a:rPr lang="en-CA" baseline="30000" dirty="0" smtClean="0"/>
              <a:t>1</a:t>
            </a:r>
            <a:r>
              <a:rPr lang="en-CA" dirty="0" smtClean="0"/>
              <a:t>, </a:t>
            </a:r>
            <a:r>
              <a:rPr lang="en-CA" dirty="0"/>
              <a:t>Krzysztof </a:t>
            </a:r>
            <a:r>
              <a:rPr lang="en-CA" dirty="0" smtClean="0"/>
              <a:t>Czarnecki</a:t>
            </a:r>
            <a:r>
              <a:rPr lang="en-CA" baseline="30000" dirty="0" smtClean="0"/>
              <a:t>1</a:t>
            </a:r>
            <a:r>
              <a:rPr lang="en-CA" dirty="0" smtClean="0"/>
              <a:t>, </a:t>
            </a:r>
            <a:r>
              <a:rPr lang="en-CA" dirty="0"/>
              <a:t>and Vijay </a:t>
            </a:r>
            <a:r>
              <a:rPr lang="en-CA" dirty="0" smtClean="0"/>
              <a:t>Ganesh</a:t>
            </a:r>
            <a:r>
              <a:rPr lang="en-CA" baseline="30000" dirty="0" smtClean="0"/>
              <a:t>1</a:t>
            </a:r>
          </a:p>
          <a:p>
            <a:endParaRPr lang="en-CA" dirty="0"/>
          </a:p>
          <a:p>
            <a:r>
              <a:rPr lang="en-US" dirty="0" smtClean="0"/>
              <a:t>Pragmatics of Constraint Reasoning</a:t>
            </a:r>
          </a:p>
          <a:p>
            <a:r>
              <a:rPr lang="en-US" dirty="0"/>
              <a:t>August 28, </a:t>
            </a:r>
            <a:r>
              <a:rPr lang="en-US" dirty="0" smtClean="0"/>
              <a:t>2017</a:t>
            </a:r>
          </a:p>
          <a:p>
            <a:r>
              <a:rPr lang="en-US" sz="1700" baseline="30000" dirty="0" smtClean="0"/>
              <a:t>1 </a:t>
            </a:r>
            <a:r>
              <a:rPr lang="en-US" sz="1700" dirty="0" smtClean="0"/>
              <a:t>University of Waterloo</a:t>
            </a:r>
          </a:p>
          <a:p>
            <a:r>
              <a:rPr lang="en-US" sz="1700" baseline="30000" dirty="0" smtClean="0"/>
              <a:t>2 </a:t>
            </a:r>
            <a:r>
              <a:rPr lang="en-US" sz="1700" dirty="0" smtClean="0"/>
              <a:t>University of Texas at Austin (now at CMU)</a:t>
            </a:r>
          </a:p>
          <a:p>
            <a:r>
              <a:rPr lang="en-US" sz="1700" baseline="30000" dirty="0" smtClean="0"/>
              <a:t>3</a:t>
            </a:r>
            <a:r>
              <a:rPr lang="en-US" sz="1700" dirty="0" smtClean="0"/>
              <a:t> Microsoft Research, Cambridge</a:t>
            </a:r>
          </a:p>
          <a:p>
            <a:r>
              <a:rPr lang="en-US" sz="1700" baseline="30000" dirty="0" smtClean="0"/>
              <a:t>4</a:t>
            </a:r>
            <a:r>
              <a:rPr lang="en-US" sz="1700" dirty="0" smtClean="0"/>
              <a:t> University of Toronto</a:t>
            </a:r>
            <a:endParaRPr lang="en-US" sz="1700" baseline="30000" dirty="0"/>
          </a:p>
        </p:txBody>
      </p:sp>
    </p:spTree>
    <p:extLst>
      <p:ext uri="{BB962C8B-B14F-4D97-AF65-F5344CB8AC3E}">
        <p14:creationId xmlns:p14="http://schemas.microsoft.com/office/powerpoint/2010/main" val="363064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parameters correlate with solving time?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3" y="2005737"/>
            <a:ext cx="10879667" cy="343568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E2D7-0BC2-451B-A61C-C45B7EB0688E}" type="slidenum">
              <a:rPr lang="en-CA" smtClean="0"/>
              <a:t>10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636494" y="5629835"/>
            <a:ext cx="10112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Values are R</a:t>
            </a:r>
            <a:r>
              <a:rPr lang="en-US" baseline="30000" dirty="0" smtClean="0"/>
              <a:t>2</a:t>
            </a:r>
            <a:r>
              <a:rPr lang="en-US" dirty="0" smtClean="0"/>
              <a:t> from linear regression. Parenthesized values are the number of considered instances.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Bottom half of table considers all instances where we have </a:t>
            </a:r>
            <a:r>
              <a:rPr lang="en-US" dirty="0" err="1" smtClean="0"/>
              <a:t>Cmty</a:t>
            </a:r>
            <a:r>
              <a:rPr lang="en-US" dirty="0" smtClean="0"/>
              <a:t>, TW, and LSR data. 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474134" y="2740585"/>
            <a:ext cx="10879665" cy="27008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474132" y="4186518"/>
            <a:ext cx="10879667" cy="1443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474132" y="3019425"/>
            <a:ext cx="10879667" cy="2334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235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parameter values more favorable for real-world instances?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062" y="2700867"/>
            <a:ext cx="10776380" cy="200898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E2D7-0BC2-451B-A61C-C45B7EB0688E}" type="slidenum">
              <a:rPr lang="en-CA" smtClean="0"/>
              <a:t>11</a:t>
            </a:fld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9372600" y="2581275"/>
            <a:ext cx="1865842" cy="2128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7611004" y="2581275"/>
            <a:ext cx="1865842" cy="2128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5849408" y="2581274"/>
            <a:ext cx="1865842" cy="2128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4087812" y="2581274"/>
            <a:ext cx="1865842" cy="2128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495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Solving Heuristics through the Lens of Parameters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do the notions of community structure, backdoors, and backbones relate to solving performance and heuristics?</a:t>
            </a:r>
          </a:p>
          <a:p>
            <a:pPr lvl="1"/>
            <a:r>
              <a:rPr lang="en-US" dirty="0" smtClean="0"/>
              <a:t>Do better branching heuristics…</a:t>
            </a:r>
          </a:p>
          <a:p>
            <a:pPr lvl="2"/>
            <a:r>
              <a:rPr lang="en-US" dirty="0" smtClean="0"/>
              <a:t> produce proofs defined over fewer variables?</a:t>
            </a:r>
          </a:p>
          <a:p>
            <a:pPr lvl="2"/>
            <a:r>
              <a:rPr lang="en-US" dirty="0"/>
              <a:t> stay more local w.r.t. the community structure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focus more on highly constrained variables </a:t>
            </a:r>
            <a:r>
              <a:rPr lang="en-US" dirty="0" smtClean="0"/>
              <a:t>(such as backbones)?</a:t>
            </a:r>
          </a:p>
          <a:p>
            <a:r>
              <a:rPr lang="en-US" dirty="0" smtClean="0"/>
              <a:t>Considered 9 Solving Heuristics</a:t>
            </a:r>
          </a:p>
          <a:p>
            <a:pPr lvl="1"/>
            <a:r>
              <a:rPr lang="en-US" dirty="0" smtClean="0"/>
              <a:t>Branching: LRB, VSIDS, Random (with phase saving)</a:t>
            </a:r>
          </a:p>
          <a:p>
            <a:pPr lvl="1"/>
            <a:r>
              <a:rPr lang="en-US" dirty="0" smtClean="0"/>
              <a:t>Restarts: </a:t>
            </a:r>
            <a:r>
              <a:rPr lang="en-US" dirty="0" err="1" smtClean="0"/>
              <a:t>Luby</a:t>
            </a:r>
            <a:r>
              <a:rPr lang="en-US" dirty="0" smtClean="0"/>
              <a:t>, always restart after conflicts (AR), never restart (NR)</a:t>
            </a:r>
          </a:p>
          <a:p>
            <a:r>
              <a:rPr lang="en-US" b="1" dirty="0" smtClean="0"/>
              <a:t>Hypothesis: </a:t>
            </a:r>
            <a:r>
              <a:rPr lang="en-US" dirty="0" smtClean="0"/>
              <a:t>Good heuristics will exhibit better “locality” (for various definitions of locality), than worse heuristics.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E2D7-0BC2-451B-A61C-C45B7EB0688E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883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Case Studies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52" y="1504421"/>
            <a:ext cx="10077495" cy="34279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E2D7-0BC2-451B-A61C-C45B7EB0688E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60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15134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Do good branching heuristics produce proofs </a:t>
            </a:r>
            <a:br>
              <a:rPr lang="en-US" dirty="0" smtClean="0"/>
            </a:br>
            <a:r>
              <a:rPr lang="en-US" dirty="0" smtClean="0"/>
              <a:t>that involve fewer variables?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Effectively measure the number of unique variables in the proof found by the solver</a:t>
            </a:r>
          </a:p>
          <a:p>
            <a:endParaRPr lang="en-US" dirty="0" smtClean="0"/>
          </a:p>
          <a:p>
            <a:r>
              <a:rPr lang="en-US" dirty="0" smtClean="0"/>
              <a:t>The always restart policy consistently produces more “local proofs”</a:t>
            </a:r>
          </a:p>
          <a:p>
            <a:endParaRPr lang="en-US" dirty="0" smtClean="0"/>
          </a:p>
          <a:p>
            <a:r>
              <a:rPr lang="en-US" dirty="0" smtClean="0"/>
              <a:t>VSIDS and LRB are comparable</a:t>
            </a:r>
          </a:p>
          <a:p>
            <a:pPr lvl="1"/>
            <a:r>
              <a:rPr lang="en-US" dirty="0" smtClean="0"/>
              <a:t>20% fewer variables than Random on application instances</a:t>
            </a:r>
          </a:p>
          <a:p>
            <a:pPr lvl="1"/>
            <a:r>
              <a:rPr lang="en-US" dirty="0" smtClean="0"/>
              <a:t>50-70% fewer than Random on agile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E2D7-0BC2-451B-A61C-C45B7EB0688E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739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good branching heuristics local to small regions of the community structure?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95213" cy="435133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VSIDS and LRB are comparable, but significantly more local than Random</a:t>
            </a:r>
          </a:p>
          <a:p>
            <a:r>
              <a:rPr lang="en-US" dirty="0" smtClean="0"/>
              <a:t>Restart policies seem to have little effect</a:t>
            </a:r>
            <a:endParaRPr lang="en-CA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683" y="1690688"/>
            <a:ext cx="2720634" cy="24128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E2D7-0BC2-451B-A61C-C45B7EB0688E}" type="slidenum">
              <a:rPr lang="en-CA" smtClean="0"/>
              <a:t>15</a:t>
            </a:fld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6819900" y="1690688"/>
            <a:ext cx="828675" cy="136683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7200900" y="3190875"/>
            <a:ext cx="152400" cy="912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111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the solver had </a:t>
            </a:r>
            <a:r>
              <a:rPr lang="en-US" i="1" dirty="0" smtClean="0"/>
              <a:t>a priori </a:t>
            </a:r>
            <a:r>
              <a:rPr lang="en-US" dirty="0" smtClean="0"/>
              <a:t>knowledge of the backbone, how much work could be saved?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E2D7-0BC2-451B-A61C-C45B7EB0688E}" type="slidenum">
              <a:rPr lang="en-CA" smtClean="0"/>
              <a:t>16</a:t>
            </a:fld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129" y="1825625"/>
            <a:ext cx="11537577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Some heuristics for problems harder than SAT pre-compute backbones (QBF)</a:t>
            </a:r>
          </a:p>
          <a:p>
            <a:r>
              <a:rPr lang="en-US" dirty="0" smtClean="0"/>
              <a:t>Results were similar for all branching heuristics and restart policies</a:t>
            </a:r>
            <a:endParaRPr lang="en-US" dirty="0"/>
          </a:p>
          <a:p>
            <a:r>
              <a:rPr lang="en-US" dirty="0" smtClean="0"/>
              <a:t>For the application instances considered…</a:t>
            </a:r>
          </a:p>
          <a:p>
            <a:pPr lvl="1"/>
            <a:r>
              <a:rPr lang="en-US" dirty="0" smtClean="0"/>
              <a:t>On average 63% of variables are in the backbone</a:t>
            </a:r>
          </a:p>
          <a:p>
            <a:pPr lvl="1"/>
            <a:r>
              <a:rPr lang="en-US" dirty="0" smtClean="0"/>
              <a:t>68% of learned clauses are subsumed by the backbone</a:t>
            </a:r>
          </a:p>
          <a:p>
            <a:r>
              <a:rPr lang="en-US" dirty="0"/>
              <a:t>For the </a:t>
            </a:r>
            <a:r>
              <a:rPr lang="en-US" dirty="0" smtClean="0"/>
              <a:t>agile instances </a:t>
            </a:r>
            <a:r>
              <a:rPr lang="en-US" dirty="0"/>
              <a:t>considered…</a:t>
            </a:r>
          </a:p>
          <a:p>
            <a:pPr lvl="1"/>
            <a:r>
              <a:rPr lang="en-US" dirty="0"/>
              <a:t>On average </a:t>
            </a:r>
            <a:r>
              <a:rPr lang="en-US" dirty="0" smtClean="0"/>
              <a:t>17% </a:t>
            </a:r>
            <a:r>
              <a:rPr lang="en-US" dirty="0"/>
              <a:t>of variables are in the backbone</a:t>
            </a:r>
          </a:p>
          <a:p>
            <a:pPr lvl="1"/>
            <a:r>
              <a:rPr lang="en-US" dirty="0" smtClean="0"/>
              <a:t>3-5% </a:t>
            </a:r>
            <a:r>
              <a:rPr lang="en-US" dirty="0"/>
              <a:t>of learned clauses are subsumed by the </a:t>
            </a:r>
            <a:r>
              <a:rPr lang="en-US" dirty="0" smtClean="0"/>
              <a:t>backbone</a:t>
            </a:r>
            <a:endParaRPr lang="en-US" dirty="0"/>
          </a:p>
          <a:p>
            <a:r>
              <a:rPr lang="en-US" dirty="0" smtClean="0"/>
              <a:t>More data on backbone polarity flips and subsumed clauses in the paper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987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675" y="1835150"/>
            <a:ext cx="10515600" cy="46418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Utilizing parameters values to alter solving heuristics online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Scaling instances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613" y="2242532"/>
            <a:ext cx="8786773" cy="351752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E2D7-0BC2-451B-A61C-C45B7EB0688E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019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24882" cy="46379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[RW03] Ryan Williams et al., “</a:t>
            </a:r>
            <a:r>
              <a:rPr lang="en-CA" dirty="0"/>
              <a:t>Backdoors To Typical Case </a:t>
            </a:r>
            <a:r>
              <a:rPr lang="en-CA" dirty="0" smtClean="0"/>
              <a:t>Complexity”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[MJ15] </a:t>
            </a:r>
            <a:r>
              <a:rPr lang="en-CA" dirty="0" err="1" smtClean="0"/>
              <a:t>Mikoláš</a:t>
            </a:r>
            <a:r>
              <a:rPr lang="en-CA" dirty="0" smtClean="0"/>
              <a:t> </a:t>
            </a:r>
            <a:r>
              <a:rPr lang="en-CA" dirty="0" err="1" smtClean="0"/>
              <a:t>Janota</a:t>
            </a:r>
            <a:r>
              <a:rPr lang="en-CA" dirty="0" smtClean="0"/>
              <a:t> et al., “Algorithms </a:t>
            </a:r>
            <a:r>
              <a:rPr lang="en-CA" dirty="0"/>
              <a:t>for computing backbones of propositional </a:t>
            </a:r>
            <a:r>
              <a:rPr lang="en-CA" dirty="0" smtClean="0"/>
              <a:t>formulae”</a:t>
            </a:r>
          </a:p>
          <a:p>
            <a:pPr marL="0" indent="0">
              <a:buNone/>
            </a:pPr>
            <a:r>
              <a:rPr lang="en-US" dirty="0" smtClean="0"/>
              <a:t>[CA12] </a:t>
            </a:r>
            <a:r>
              <a:rPr lang="en-CA" dirty="0"/>
              <a:t>Carlos </a:t>
            </a:r>
            <a:r>
              <a:rPr lang="en-CA" dirty="0" err="1" smtClean="0"/>
              <a:t>Ansotegui</a:t>
            </a:r>
            <a:r>
              <a:rPr lang="en-CA" dirty="0" smtClean="0"/>
              <a:t> et al., </a:t>
            </a:r>
            <a:r>
              <a:rPr lang="en-CA" dirty="0"/>
              <a:t>“The Community Structure of SAT </a:t>
            </a:r>
            <a:r>
              <a:rPr lang="en-CA" dirty="0" smtClean="0"/>
              <a:t>Formulas”</a:t>
            </a:r>
          </a:p>
          <a:p>
            <a:pPr marL="0" indent="0">
              <a:buNone/>
            </a:pPr>
            <a:r>
              <a:rPr lang="en-US" dirty="0" smtClean="0"/>
              <a:t>[CA16] Carlos </a:t>
            </a:r>
            <a:r>
              <a:rPr lang="en-US" dirty="0" err="1" smtClean="0"/>
              <a:t>Ansotegui</a:t>
            </a:r>
            <a:r>
              <a:rPr lang="en-US" dirty="0" smtClean="0"/>
              <a:t> et al., “</a:t>
            </a:r>
            <a:r>
              <a:rPr lang="en-CA" dirty="0"/>
              <a:t>Structure features for SAT instances </a:t>
            </a:r>
            <a:r>
              <a:rPr lang="en-CA" dirty="0" smtClean="0"/>
              <a:t>classification”</a:t>
            </a:r>
          </a:p>
          <a:p>
            <a:pPr marL="0" indent="0">
              <a:buNone/>
            </a:pPr>
            <a:r>
              <a:rPr lang="en-US" dirty="0" smtClean="0"/>
              <a:t>[RP13] Richard Pohl et al., “Measuring the Structural Complexity of Feature Models”</a:t>
            </a:r>
          </a:p>
          <a:p>
            <a:pPr marL="0" indent="0">
              <a:buNone/>
            </a:pPr>
            <a:r>
              <a:rPr lang="en-US" dirty="0" smtClean="0"/>
              <a:t>[PK05] Philip </a:t>
            </a:r>
            <a:r>
              <a:rPr lang="en-US" dirty="0" err="1" smtClean="0"/>
              <a:t>Kilby</a:t>
            </a:r>
            <a:r>
              <a:rPr lang="en-US" dirty="0" smtClean="0"/>
              <a:t> et al., “Backbones and Backdoors in Satisfiability”</a:t>
            </a:r>
          </a:p>
          <a:p>
            <a:pPr marL="0" indent="0">
              <a:buNone/>
            </a:pPr>
            <a:r>
              <a:rPr lang="en-US" dirty="0" smtClean="0"/>
              <a:t>[YR04] </a:t>
            </a:r>
            <a:r>
              <a:rPr lang="en-CA" dirty="0" err="1"/>
              <a:t>Yongshao</a:t>
            </a:r>
            <a:r>
              <a:rPr lang="en-CA" dirty="0"/>
              <a:t> </a:t>
            </a:r>
            <a:r>
              <a:rPr lang="en-CA" dirty="0" err="1" smtClean="0"/>
              <a:t>Ruan</a:t>
            </a:r>
            <a:r>
              <a:rPr lang="en-CA" dirty="0"/>
              <a:t> et al., “The Backdoor </a:t>
            </a:r>
            <a:r>
              <a:rPr lang="en-CA" dirty="0" smtClean="0"/>
              <a:t>Key: </a:t>
            </a:r>
            <a:r>
              <a:rPr lang="en-CA" dirty="0"/>
              <a:t>A Path to Understanding Problem </a:t>
            </a:r>
            <a:r>
              <a:rPr lang="en-CA" dirty="0" smtClean="0"/>
              <a:t>Hardness”</a:t>
            </a:r>
          </a:p>
          <a:p>
            <a:pPr marL="0" indent="0">
              <a:buNone/>
            </a:pPr>
            <a:r>
              <a:rPr lang="en-US" dirty="0" smtClean="0"/>
              <a:t>[ZN14] Zack </a:t>
            </a:r>
            <a:r>
              <a:rPr lang="en-US" dirty="0" err="1" smtClean="0"/>
              <a:t>Newsham</a:t>
            </a:r>
            <a:r>
              <a:rPr lang="en-US" dirty="0" smtClean="0"/>
              <a:t> et al., “</a:t>
            </a:r>
            <a:r>
              <a:rPr lang="en-CA" dirty="0"/>
              <a:t>Impact of Community Structure on SAT Solver </a:t>
            </a:r>
            <a:r>
              <a:rPr lang="en-CA" dirty="0" smtClean="0"/>
              <a:t>Performance”</a:t>
            </a:r>
          </a:p>
          <a:p>
            <a:pPr marL="0" indent="0">
              <a:buNone/>
            </a:pPr>
            <a:r>
              <a:rPr lang="en-US" dirty="0" smtClean="0"/>
              <a:t>[ZL11] </a:t>
            </a:r>
            <a:r>
              <a:rPr lang="en-US" dirty="0" err="1" smtClean="0"/>
              <a:t>Zijie</a:t>
            </a:r>
            <a:r>
              <a:rPr lang="en-US" dirty="0" smtClean="0"/>
              <a:t> Li et al., “</a:t>
            </a:r>
            <a:r>
              <a:rPr lang="en-CA" dirty="0"/>
              <a:t>Finding Small Backdoors in SAT </a:t>
            </a:r>
            <a:r>
              <a:rPr lang="en-CA" dirty="0" smtClean="0"/>
              <a:t>Instances”</a:t>
            </a:r>
          </a:p>
          <a:p>
            <a:pPr marL="0" indent="0">
              <a:buNone/>
            </a:pPr>
            <a:r>
              <a:rPr lang="en-US" dirty="0" smtClean="0"/>
              <a:t>[BD09] </a:t>
            </a:r>
            <a:r>
              <a:rPr lang="en-US" dirty="0" err="1" smtClean="0"/>
              <a:t>Bistra</a:t>
            </a:r>
            <a:r>
              <a:rPr lang="en-US" dirty="0" smtClean="0"/>
              <a:t> </a:t>
            </a:r>
            <a:r>
              <a:rPr lang="en-US" dirty="0" err="1" smtClean="0"/>
              <a:t>Dilkina</a:t>
            </a:r>
            <a:r>
              <a:rPr lang="en-US" dirty="0" smtClean="0"/>
              <a:t> et al., “</a:t>
            </a:r>
            <a:r>
              <a:rPr lang="en-CA" dirty="0"/>
              <a:t>Backdoors in the Context of </a:t>
            </a:r>
            <a:r>
              <a:rPr lang="en-CA" dirty="0" smtClean="0"/>
              <a:t>Learning”</a:t>
            </a:r>
          </a:p>
          <a:p>
            <a:pPr marL="0" indent="0">
              <a:buNone/>
            </a:pPr>
            <a:r>
              <a:rPr lang="en-US" dirty="0" smtClean="0"/>
              <a:t>[MS08] Marko </a:t>
            </a:r>
            <a:r>
              <a:rPr lang="en-US" dirty="0" err="1" smtClean="0"/>
              <a:t>Samer</a:t>
            </a:r>
            <a:r>
              <a:rPr lang="en-US" dirty="0" smtClean="0"/>
              <a:t> et al., “</a:t>
            </a:r>
            <a:r>
              <a:rPr lang="en-CA" dirty="0" smtClean="0"/>
              <a:t>Backdoor Trees”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8FD7-99E0-42F0-805D-0849C5AB431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5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Combinations of structural metrics can yield better predictors of SAT solver performance.</a:t>
            </a:r>
          </a:p>
          <a:p>
            <a:endParaRPr lang="en-US" dirty="0" smtClean="0"/>
          </a:p>
          <a:p>
            <a:r>
              <a:rPr lang="en-US" dirty="0" smtClean="0"/>
              <a:t>Application and agile instances have much “better” structural parameter values than crafted or random instances.</a:t>
            </a:r>
          </a:p>
          <a:p>
            <a:endParaRPr lang="en-US" dirty="0"/>
          </a:p>
          <a:p>
            <a:r>
              <a:rPr lang="en-US" dirty="0" smtClean="0"/>
              <a:t>Good branching heuristics exhibit various forms of locality w.r.t. these metrics.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Structural measures can be used as a “lens” to better understand this locality and solver performance.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3F5BE-87B8-4C0C-AC51-F4EA16FDEFA9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549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Many proposed SAT-hardness metrics…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612" y="1945584"/>
            <a:ext cx="2720634" cy="2412890"/>
          </a:xfrm>
        </p:spPr>
      </p:pic>
      <p:pic>
        <p:nvPicPr>
          <p:cNvPr id="1026" name="Picture 2" descr="https://upload.wikimedia.org/wikipedia/commons/thumb/a/a7/Tree_decomposition.svg/240px-Tree_decompositio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172" y="1690688"/>
            <a:ext cx="1938867" cy="257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teinertriples.fr/ncohen/tut/Graphs/random_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008" y="1874382"/>
            <a:ext cx="2116667" cy="215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8858967" y="3508448"/>
            <a:ext cx="90299" cy="820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8904116" y="3087232"/>
            <a:ext cx="90299" cy="820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70C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9503841" y="3069935"/>
            <a:ext cx="90299" cy="820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9197614" y="2519172"/>
            <a:ext cx="90299" cy="820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9413542" y="3716289"/>
            <a:ext cx="90299" cy="820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508000" y="4408684"/>
            <a:ext cx="1084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  </a:t>
            </a:r>
            <a:r>
              <a:rPr lang="en-US" sz="2400" u="sng" dirty="0" err="1" smtClean="0"/>
              <a:t>Treewidth</a:t>
            </a:r>
            <a:r>
              <a:rPr lang="en-US" sz="2400" dirty="0"/>
              <a:t> </a:t>
            </a:r>
            <a:r>
              <a:rPr lang="en-US" sz="2400" dirty="0" smtClean="0"/>
              <a:t>                   </a:t>
            </a:r>
            <a:r>
              <a:rPr lang="en-US" sz="2400" u="sng" dirty="0" smtClean="0"/>
              <a:t>Community Structure</a:t>
            </a:r>
            <a:r>
              <a:rPr lang="en-US" sz="2400" dirty="0" smtClean="0"/>
              <a:t>                     </a:t>
            </a:r>
            <a:r>
              <a:rPr lang="en-US" sz="2400" u="sng" dirty="0" smtClean="0"/>
              <a:t>Backdoors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Which metrics have the best explanatory power, across a wide variety of benchmarks?</a:t>
            </a:r>
            <a:endParaRPr lang="en-CA" sz="2400" dirty="0"/>
          </a:p>
        </p:txBody>
      </p:sp>
      <p:sp>
        <p:nvSpPr>
          <p:cNvPr id="7" name="Rectangle 6"/>
          <p:cNvSpPr/>
          <p:nvPr/>
        </p:nvSpPr>
        <p:spPr>
          <a:xfrm>
            <a:off x="6637867" y="1752600"/>
            <a:ext cx="795866" cy="1490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6904557" y="3491577"/>
            <a:ext cx="795866" cy="866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3F5BE-87B8-4C0C-AC51-F4EA16FDEFA9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476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look at the literature</a:t>
            </a:r>
            <a:endParaRPr lang="en-C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954615" y="1690688"/>
          <a:ext cx="10282769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967"/>
                <a:gridCol w="1468967"/>
                <a:gridCol w="1468967"/>
                <a:gridCol w="1468967"/>
                <a:gridCol w="1468967"/>
                <a:gridCol w="1468967"/>
                <a:gridCol w="146896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Sat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Competitions</a:t>
                      </a:r>
                      <a:endParaRPr lang="en-C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3SAT</a:t>
                      </a:r>
                      <a:endParaRPr lang="en-C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Planning</a:t>
                      </a:r>
                      <a:endParaRPr lang="en-C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Feature Models</a:t>
                      </a:r>
                      <a:endParaRPr lang="en-C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Graph Coloring</a:t>
                      </a:r>
                      <a:endParaRPr lang="en-CA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Automobile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ysClr val="windowText" lastClr="000000"/>
                          </a:solidFill>
                        </a:rPr>
                        <a:t>Config</a:t>
                      </a:r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.</a:t>
                      </a:r>
                      <a:endParaRPr lang="en-CA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ysClr val="windowText" lastClr="000000"/>
                          </a:solidFill>
                        </a:rPr>
                        <a:t>Cmty</a:t>
                      </a:r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. Str.</a:t>
                      </a:r>
                      <a:endParaRPr lang="en-C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[CA12][ZN14]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[CA12]</a:t>
                      </a:r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ysClr val="windowText" lastClr="000000"/>
                          </a:solidFill>
                        </a:rPr>
                        <a:t>Treewidth</a:t>
                      </a:r>
                      <a:endParaRPr lang="en-C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[RM11]</a:t>
                      </a:r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[RP13]</a:t>
                      </a:r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Backbones</a:t>
                      </a:r>
                      <a:endParaRPr lang="en-C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[MJ15]</a:t>
                      </a:r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[PK05]</a:t>
                      </a:r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[PK05]</a:t>
                      </a:r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BD Keys</a:t>
                      </a:r>
                      <a:endParaRPr lang="en-C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[YR09]</a:t>
                      </a:r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[YR09]</a:t>
                      </a:r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Weak BD</a:t>
                      </a:r>
                      <a:endParaRPr lang="en-C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[ZL11]</a:t>
                      </a:r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[PK05]</a:t>
                      </a:r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[RW03]</a:t>
                      </a:r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[PK05]</a:t>
                      </a:r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Strong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BD</a:t>
                      </a:r>
                      <a:endParaRPr lang="en-C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[PK05]</a:t>
                      </a:r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Learning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BD</a:t>
                      </a:r>
                      <a:endParaRPr lang="en-C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[BD09]</a:t>
                      </a:r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Tree BD</a:t>
                      </a:r>
                      <a:endParaRPr lang="en-C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[MS08]</a:t>
                      </a:r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[MS08]	</a:t>
                      </a:r>
                      <a:endParaRPr lang="en-CA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3F5BE-87B8-4C0C-AC51-F4EA16FDEFA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14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on SAT formula parameters/measures</a:t>
            </a:r>
          </a:p>
          <a:p>
            <a:endParaRPr lang="en-US" dirty="0" smtClean="0"/>
          </a:p>
          <a:p>
            <a:r>
              <a:rPr lang="en-US" dirty="0" smtClean="0"/>
              <a:t>Correlating SAT measures with CDCL solving time</a:t>
            </a:r>
          </a:p>
          <a:p>
            <a:endParaRPr lang="en-US" dirty="0" smtClean="0"/>
          </a:p>
          <a:p>
            <a:r>
              <a:rPr lang="en-US" dirty="0" smtClean="0"/>
              <a:t>Using measures as a lens to understand solver performance</a:t>
            </a:r>
            <a:endParaRPr lang="en-CA" dirty="0" smtClean="0"/>
          </a:p>
          <a:p>
            <a:endParaRPr lang="en-US" dirty="0"/>
          </a:p>
          <a:p>
            <a:r>
              <a:rPr lang="en-US" dirty="0" smtClean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3F5BE-87B8-4C0C-AC51-F4EA16FDEFA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64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Structure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3F5BE-87B8-4C0C-AC51-F4EA16FDEFA9}" type="slidenum">
              <a:rPr lang="en-CA" smtClean="0"/>
              <a:t>5</a:t>
            </a:fld>
            <a:endParaRPr lang="en-CA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517" y="4379823"/>
            <a:ext cx="2720634" cy="24128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84110" y="3695178"/>
            <a:ext cx="1002082" cy="1503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4631547" y="5425401"/>
            <a:ext cx="1002082" cy="1503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181" y="4379823"/>
            <a:ext cx="2309812" cy="231933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Vertex for every variable</a:t>
            </a:r>
          </a:p>
          <a:p>
            <a:r>
              <a:rPr lang="en-US" dirty="0" smtClean="0"/>
              <a:t>Edge between any two vertices that share a clause </a:t>
            </a:r>
          </a:p>
          <a:p>
            <a:r>
              <a:rPr lang="en-US" dirty="0" smtClean="0"/>
              <a:t>Goal: partition the vertices into dense communities that are sparsely interconnected</a:t>
            </a:r>
          </a:p>
          <a:p>
            <a:r>
              <a:rPr lang="en-US" b="1" dirty="0" smtClean="0"/>
              <a:t>Modularity</a:t>
            </a:r>
            <a:r>
              <a:rPr lang="en-US" dirty="0" smtClean="0"/>
              <a:t> – measure of </a:t>
            </a:r>
            <a:r>
              <a:rPr lang="en-US" i="1" dirty="0" smtClean="0"/>
              <a:t>goodness</a:t>
            </a:r>
            <a:r>
              <a:rPr lang="en-US" dirty="0" smtClean="0"/>
              <a:t> of community structure [0, 1]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70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Backdoors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96129"/>
                <a:ext cx="10662920" cy="4351338"/>
              </a:xfrm>
            </p:spPr>
            <p:txBody>
              <a:bodyPr/>
              <a:lstStyle/>
              <a:p>
                <a:r>
                  <a:rPr lang="en-US" dirty="0" smtClean="0"/>
                  <a:t>A </a:t>
                </a:r>
                <a:r>
                  <a:rPr lang="en-US" u="sng" dirty="0" err="1" smtClean="0"/>
                  <a:t>subsolver</a:t>
                </a:r>
                <a:r>
                  <a:rPr lang="en-US" dirty="0" smtClean="0"/>
                  <a:t> is a “polynomial-time incomplete SAT solver” (BCP) </a:t>
                </a:r>
              </a:p>
              <a:p>
                <a:r>
                  <a:rPr lang="en-US" dirty="0" smtClean="0"/>
                  <a:t>A </a:t>
                </a:r>
                <a:r>
                  <a:rPr lang="en-US" u="sng" dirty="0" smtClean="0"/>
                  <a:t>weak backdoor</a:t>
                </a:r>
                <a:r>
                  <a:rPr lang="en-US" dirty="0" smtClean="0"/>
                  <a:t> </a:t>
                </a:r>
                <a:r>
                  <a:rPr lang="en-CA" dirty="0"/>
                  <a:t>w.r.t. a </a:t>
                </a:r>
                <a:r>
                  <a:rPr lang="en-CA" dirty="0" err="1"/>
                  <a:t>subsolver</a:t>
                </a:r>
                <a:r>
                  <a:rPr lang="en-CA" i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a nonempty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𝑣𝑎𝑟𝑠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 smtClean="0"/>
                  <a:t>, if for some assignment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CA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→⊤</m:t>
                    </m:r>
                  </m:oMath>
                </a14:m>
                <a:endParaRPr lang="en-CA" dirty="0" smtClean="0"/>
              </a:p>
              <a:p>
                <a:pPr lvl="1"/>
                <a:r>
                  <a:rPr lang="en-US" dirty="0" smtClean="0"/>
                  <a:t>If we get the right assignment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CA" dirty="0" smtClean="0"/>
                  <a:t>, the problem is polynomial-time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96129"/>
                <a:ext cx="10662920" cy="4351338"/>
              </a:xfrm>
              <a:blipFill rotWithShape="0">
                <a:blip r:embed="rId2"/>
                <a:stretch>
                  <a:fillRect l="-1029" t="-238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42535" y="3515160"/>
                <a:ext cx="4663440" cy="332398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US" dirty="0"/>
                  <a:t>                                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    variables in B</a:t>
                </a:r>
              </a:p>
              <a:p>
                <a:r>
                  <a:rPr lang="en-US" dirty="0"/>
                  <a:t>         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                                      all full assignments to B</a:t>
                </a:r>
              </a:p>
              <a:p>
                <a:endParaRPr lang="en-US" dirty="0"/>
              </a:p>
              <a:p>
                <a:r>
                  <a:rPr lang="en-US" dirty="0"/>
                  <a:t>     Try to apply BCP to all full assignments to </a:t>
                </a:r>
                <a:r>
                  <a:rPr lang="en-US" dirty="0" smtClean="0"/>
                  <a:t>B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BCP must return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⊤</m:t>
                    </m:r>
                  </m:oMath>
                </a14:m>
                <a:r>
                  <a:rPr lang="en-US" dirty="0"/>
                  <a:t> for *at least* one </a:t>
                </a:r>
                <a:r>
                  <a:rPr lang="en-US" dirty="0" smtClean="0"/>
                  <a:t>assignment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535" y="3515160"/>
                <a:ext cx="4663440" cy="3323988"/>
              </a:xfrm>
              <a:prstGeom prst="rect">
                <a:avLst/>
              </a:prstGeom>
              <a:blipFill rotWithShape="0">
                <a:blip r:embed="rId3"/>
                <a:stretch>
                  <a:fillRect l="-1825" r="-1304" b="-310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95" y="3845314"/>
            <a:ext cx="1950720" cy="1325489"/>
          </a:xfrm>
          <a:prstGeom prst="rect">
            <a:avLst/>
          </a:prstGeom>
        </p:spPr>
      </p:pic>
      <p:sp>
        <p:nvSpPr>
          <p:cNvPr id="9" name="Left Brace 8"/>
          <p:cNvSpPr/>
          <p:nvPr/>
        </p:nvSpPr>
        <p:spPr>
          <a:xfrm>
            <a:off x="5104965" y="3835752"/>
            <a:ext cx="195580" cy="131238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Left Brace 9"/>
          <p:cNvSpPr/>
          <p:nvPr/>
        </p:nvSpPr>
        <p:spPr>
          <a:xfrm>
            <a:off x="6412430" y="4383476"/>
            <a:ext cx="224790" cy="1861344"/>
          </a:xfrm>
          <a:prstGeom prst="leftBrace">
            <a:avLst/>
          </a:prstGeom>
          <a:ln w="28575"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6733910" y="4957631"/>
            <a:ext cx="187200" cy="1872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5517580" y="4957631"/>
            <a:ext cx="187200" cy="18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6976860" y="4957631"/>
            <a:ext cx="187200" cy="18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7221715" y="4957631"/>
            <a:ext cx="187200" cy="18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493135" y="4957631"/>
            <a:ext cx="187200" cy="18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/>
          <p:cNvSpPr/>
          <p:nvPr/>
        </p:nvSpPr>
        <p:spPr>
          <a:xfrm>
            <a:off x="6239135" y="4957631"/>
            <a:ext cx="187200" cy="18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Oval 16"/>
          <p:cNvSpPr/>
          <p:nvPr/>
        </p:nvSpPr>
        <p:spPr>
          <a:xfrm>
            <a:off x="5998360" y="4957631"/>
            <a:ext cx="187200" cy="18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Oval 17"/>
          <p:cNvSpPr/>
          <p:nvPr/>
        </p:nvSpPr>
        <p:spPr>
          <a:xfrm>
            <a:off x="5753505" y="4957631"/>
            <a:ext cx="187200" cy="18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3F5BE-87B8-4C0C-AC51-F4EA16FDEFA9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556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LSR-backdoors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Motivation – clause learning and restarts are a pivotal aspect of SAT solving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LSR = Learning </a:t>
            </a:r>
            <a:r>
              <a:rPr lang="en-US" dirty="0" err="1" smtClean="0"/>
              <a:t>sensitive+restarts</a:t>
            </a:r>
            <a:endParaRPr lang="en-US" dirty="0" smtClean="0"/>
          </a:p>
          <a:p>
            <a:pPr lvl="1"/>
            <a:r>
              <a:rPr lang="en-US" dirty="0" smtClean="0"/>
              <a:t>Intuitive definition: CDCL which can only </a:t>
            </a:r>
          </a:p>
          <a:p>
            <a:pPr marL="457200" lvl="1" indent="0">
              <a:buNone/>
            </a:pPr>
            <a:r>
              <a:rPr lang="en-US" dirty="0" smtClean="0"/>
              <a:t>    branch on backdoor variables</a:t>
            </a:r>
            <a:endParaRPr lang="en-US" dirty="0"/>
          </a:p>
          <a:p>
            <a:pPr lvl="1"/>
            <a:r>
              <a:rPr lang="en-US" dirty="0" smtClean="0"/>
              <a:t>Computing an LSR-backdoor upper bound is relatively simple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r>
              <a:rPr lang="en-US" dirty="0"/>
              <a:t>Trivial LSR-backdoor – all decision </a:t>
            </a:r>
            <a:r>
              <a:rPr lang="en-US" dirty="0" smtClean="0"/>
              <a:t>variables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 minimize this set of variables for experiments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206" y="2463743"/>
            <a:ext cx="1950720" cy="1325489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>
            <a:off x="8457776" y="2454181"/>
            <a:ext cx="195580" cy="131238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Left Brace 6"/>
          <p:cNvSpPr/>
          <p:nvPr/>
        </p:nvSpPr>
        <p:spPr>
          <a:xfrm>
            <a:off x="9765241" y="3255905"/>
            <a:ext cx="224790" cy="1861344"/>
          </a:xfrm>
          <a:prstGeom prst="leftBrace">
            <a:avLst/>
          </a:prstGeom>
          <a:ln w="28575"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10086721" y="3576060"/>
            <a:ext cx="187200" cy="18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8870391" y="3576060"/>
            <a:ext cx="187200" cy="18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10329671" y="3576060"/>
            <a:ext cx="187200" cy="18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10574526" y="3576060"/>
            <a:ext cx="187200" cy="18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C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845946" y="3576060"/>
            <a:ext cx="187200" cy="18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9591946" y="3576060"/>
            <a:ext cx="187200" cy="18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9351171" y="3576060"/>
            <a:ext cx="187200" cy="18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9106316" y="3576060"/>
            <a:ext cx="187200" cy="18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/>
          <p:cNvSpPr txBox="1"/>
          <p:nvPr/>
        </p:nvSpPr>
        <p:spPr>
          <a:xfrm>
            <a:off x="6189133" y="2624611"/>
            <a:ext cx="543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             variables in B      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                                1   2  3  4   5  6  7   8</a:t>
            </a:r>
          </a:p>
          <a:p>
            <a:r>
              <a:rPr lang="en-US" dirty="0" smtClean="0"/>
              <a:t>                                                 </a:t>
            </a:r>
          </a:p>
          <a:p>
            <a:r>
              <a:rPr lang="en-US" dirty="0"/>
              <a:t>	</a:t>
            </a:r>
            <a:r>
              <a:rPr lang="en-US" dirty="0" smtClean="0"/>
              <a:t>	             all </a:t>
            </a:r>
            <a:r>
              <a:rPr lang="en-US" dirty="0"/>
              <a:t>full assignments </a:t>
            </a:r>
            <a:r>
              <a:rPr lang="en-US" dirty="0" smtClean="0"/>
              <a:t>to </a:t>
            </a:r>
            <a:r>
              <a:rPr lang="en-US" dirty="0"/>
              <a:t>B</a:t>
            </a:r>
            <a:r>
              <a:rPr lang="en-US" dirty="0" smtClean="0"/>
              <a:t>                                    </a:t>
            </a:r>
            <a:endParaRPr lang="en-CA" dirty="0"/>
          </a:p>
        </p:txBody>
      </p:sp>
      <p:sp>
        <p:nvSpPr>
          <p:cNvPr id="17" name="Arc 16"/>
          <p:cNvSpPr/>
          <p:nvPr/>
        </p:nvSpPr>
        <p:spPr>
          <a:xfrm rot="15905086">
            <a:off x="8780939" y="2794267"/>
            <a:ext cx="1610296" cy="1283605"/>
          </a:xfrm>
          <a:prstGeom prst="arc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Arc 17"/>
          <p:cNvSpPr/>
          <p:nvPr/>
        </p:nvSpPr>
        <p:spPr>
          <a:xfrm rot="15905086">
            <a:off x="9060950" y="2794267"/>
            <a:ext cx="1610296" cy="1283605"/>
          </a:xfrm>
          <a:prstGeom prst="arc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781657" y="2489674"/>
                <a:ext cx="2893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1657" y="2489674"/>
                <a:ext cx="289356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2766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033781" y="2502660"/>
                <a:ext cx="2893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781" y="2502660"/>
                <a:ext cx="289356" cy="369332"/>
              </a:xfrm>
              <a:prstGeom prst="rect">
                <a:avLst/>
              </a:prstGeom>
              <a:blipFill rotWithShape="0">
                <a:blip r:embed="rId4"/>
                <a:stretch>
                  <a:fillRect r="-2978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 rot="15905086">
            <a:off x="9018654" y="2715405"/>
            <a:ext cx="949572" cy="776439"/>
          </a:xfrm>
          <a:prstGeom prst="arc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685344" y="2496645"/>
                <a:ext cx="2893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5344" y="2496645"/>
                <a:ext cx="289356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2978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3F5BE-87B8-4C0C-AC51-F4EA16FDEFA9}" type="slidenum">
              <a:rPr lang="en-CA" smtClean="0"/>
              <a:t>7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534176" y="5022354"/>
                <a:ext cx="448993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⊢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𝐵𝐶𝑃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𝑈𝑛𝑘𝑛𝑜𝑤𝑛</m:t>
                      </m:r>
                    </m:oMath>
                  </m:oMathPara>
                </a14:m>
                <a:endParaRPr lang="en-CA" dirty="0" smtClean="0"/>
              </a:p>
              <a:p>
                <a:r>
                  <a:rPr lang="en-US" dirty="0"/>
                  <a:t>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⊢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𝐵𝐶𝑃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CA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176" y="5022354"/>
                <a:ext cx="4489939" cy="12003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10574525" y="3576060"/>
            <a:ext cx="187200" cy="18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444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/>
      <p:bldP spid="20" grpId="1"/>
      <p:bldP spid="21" grpId="0" animBg="1"/>
      <p:bldP spid="23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Measures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Backbones – the set of variables such that, for every satisfying assignment to the formula, the variable’s assignment is the same</a:t>
            </a:r>
          </a:p>
          <a:p>
            <a:endParaRPr lang="en-US" dirty="0"/>
          </a:p>
          <a:p>
            <a:r>
              <a:rPr lang="en-US" dirty="0" err="1" smtClean="0"/>
              <a:t>Treewidth</a:t>
            </a:r>
            <a:r>
              <a:rPr lang="en-US" dirty="0" smtClean="0"/>
              <a:t> (TW) – measures how “tree-like” the graphical abstraction of the formula appears</a:t>
            </a:r>
          </a:p>
          <a:p>
            <a:pPr lvl="1"/>
            <a:r>
              <a:rPr lang="en-US" dirty="0" smtClean="0"/>
              <a:t>Actual trees have </a:t>
            </a:r>
            <a:r>
              <a:rPr lang="en-US" dirty="0" err="1" smtClean="0"/>
              <a:t>treewidth</a:t>
            </a:r>
            <a:r>
              <a:rPr lang="en-US" dirty="0" smtClean="0"/>
              <a:t> 1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E2D7-0BC2-451B-A61C-C45B7EB0688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610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 and Benchmarks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Considered all </a:t>
            </a:r>
            <a:r>
              <a:rPr lang="en-US" dirty="0" err="1" smtClean="0"/>
              <a:t>application+crafted</a:t>
            </a:r>
            <a:r>
              <a:rPr lang="en-US" dirty="0" smtClean="0"/>
              <a:t> instances from SC’09 – SC’14, the Agile’16 instances, and a small set of random instances</a:t>
            </a:r>
          </a:p>
          <a:p>
            <a:r>
              <a:rPr lang="en-US" dirty="0" smtClean="0"/>
              <a:t>Computed all metrics using off-the-shelf tools</a:t>
            </a:r>
          </a:p>
          <a:p>
            <a:r>
              <a:rPr lang="en-US" dirty="0" smtClean="0"/>
              <a:t>All instances were pre-simplified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3917950"/>
            <a:ext cx="8934450" cy="2438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E2D7-0BC2-451B-A61C-C45B7EB0688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973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1112</Words>
  <Application>Microsoft Office PowerPoint</Application>
  <PresentationFormat>Widescreen</PresentationFormat>
  <Paragraphs>216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Office Theme</vt:lpstr>
      <vt:lpstr>Empirically Relating Complexity-theoretic Parameters with SAT Solver Performance</vt:lpstr>
      <vt:lpstr>Many proposed SAT-hardness metrics…</vt:lpstr>
      <vt:lpstr>A brief look at the literature</vt:lpstr>
      <vt:lpstr>Outline</vt:lpstr>
      <vt:lpstr>Community Structure</vt:lpstr>
      <vt:lpstr>Weak Backdoors</vt:lpstr>
      <vt:lpstr>LSR-backdoors</vt:lpstr>
      <vt:lpstr>Other Measures</vt:lpstr>
      <vt:lpstr>Experimental Setup and Benchmarks</vt:lpstr>
      <vt:lpstr>Do parameters correlate with solving time?</vt:lpstr>
      <vt:lpstr>Are parameter values more favorable for real-world instances?</vt:lpstr>
      <vt:lpstr>Comparing Solving Heuristics through the Lens of Parameters</vt:lpstr>
      <vt:lpstr>The Case Studies</vt:lpstr>
      <vt:lpstr>Do good branching heuristics produce proofs  that involve fewer variables?</vt:lpstr>
      <vt:lpstr>Are good branching heuristics local to small regions of the community structure?</vt:lpstr>
      <vt:lpstr>If the solver had a priori knowledge of the backbone, how much work could be saved?</vt:lpstr>
      <vt:lpstr>Future Work</vt:lpstr>
      <vt:lpstr>Related Work</vt:lpstr>
      <vt:lpstr>Conclusions</vt:lpstr>
    </vt:vector>
  </TitlesOfParts>
  <Company>University of Waterloo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Zulkoski</dc:creator>
  <cp:lastModifiedBy>Ed Zulkoski</cp:lastModifiedBy>
  <cp:revision>71</cp:revision>
  <dcterms:created xsi:type="dcterms:W3CDTF">2017-07-24T22:26:29Z</dcterms:created>
  <dcterms:modified xsi:type="dcterms:W3CDTF">2017-08-29T06:16:05Z</dcterms:modified>
</cp:coreProperties>
</file>