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440" r:id="rId2"/>
    <p:sldId id="441" r:id="rId3"/>
    <p:sldId id="442" r:id="rId4"/>
    <p:sldId id="443" r:id="rId5"/>
    <p:sldId id="444" r:id="rId6"/>
    <p:sldId id="445" r:id="rId7"/>
    <p:sldId id="446" r:id="rId8"/>
    <p:sldId id="447" r:id="rId9"/>
    <p:sldId id="448" r:id="rId10"/>
    <p:sldId id="449" r:id="rId11"/>
    <p:sldId id="450" r:id="rId12"/>
    <p:sldId id="469" r:id="rId13"/>
    <p:sldId id="470" r:id="rId14"/>
    <p:sldId id="452" r:id="rId15"/>
    <p:sldId id="453" r:id="rId16"/>
    <p:sldId id="454" r:id="rId17"/>
    <p:sldId id="455" r:id="rId18"/>
    <p:sldId id="456" r:id="rId19"/>
    <p:sldId id="457" r:id="rId20"/>
    <p:sldId id="458" r:id="rId21"/>
    <p:sldId id="459" r:id="rId22"/>
    <p:sldId id="460" r:id="rId23"/>
    <p:sldId id="471" r:id="rId24"/>
    <p:sldId id="462" r:id="rId25"/>
    <p:sldId id="472" r:id="rId26"/>
    <p:sldId id="463" r:id="rId27"/>
    <p:sldId id="464" r:id="rId28"/>
    <p:sldId id="465" r:id="rId29"/>
    <p:sldId id="467" r:id="rId30"/>
    <p:sldId id="468" r:id="rId31"/>
    <p:sldId id="396" r:id="rId32"/>
    <p:sldId id="466" r:id="rId33"/>
    <p:sldId id="412" r:id="rId34"/>
    <p:sldId id="377" r:id="rId35"/>
    <p:sldId id="423" r:id="rId36"/>
    <p:sldId id="424" r:id="rId37"/>
    <p:sldId id="425" r:id="rId38"/>
    <p:sldId id="426" r:id="rId39"/>
    <p:sldId id="427" r:id="rId40"/>
    <p:sldId id="428" r:id="rId41"/>
    <p:sldId id="378" r:id="rId42"/>
    <p:sldId id="413" r:id="rId43"/>
    <p:sldId id="411" r:id="rId44"/>
    <p:sldId id="403" r:id="rId45"/>
    <p:sldId id="410" r:id="rId46"/>
    <p:sldId id="402" r:id="rId47"/>
    <p:sldId id="393" r:id="rId48"/>
    <p:sldId id="359" r:id="rId49"/>
    <p:sldId id="351" r:id="rId50"/>
    <p:sldId id="352" r:id="rId51"/>
    <p:sldId id="361" r:id="rId52"/>
    <p:sldId id="362" r:id="rId53"/>
    <p:sldId id="368" r:id="rId54"/>
    <p:sldId id="364" r:id="rId55"/>
    <p:sldId id="353" r:id="rId56"/>
    <p:sldId id="354" r:id="rId57"/>
    <p:sldId id="370" r:id="rId58"/>
    <p:sldId id="366" r:id="rId59"/>
    <p:sldId id="301" r:id="rId60"/>
    <p:sldId id="395" r:id="rId61"/>
    <p:sldId id="367" r:id="rId62"/>
    <p:sldId id="360" r:id="rId63"/>
    <p:sldId id="356" r:id="rId64"/>
    <p:sldId id="357"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71" r:id="rId82"/>
    <p:sldId id="333" r:id="rId83"/>
    <p:sldId id="334" r:id="rId84"/>
    <p:sldId id="355" r:id="rId85"/>
    <p:sldId id="335" r:id="rId86"/>
    <p:sldId id="336" r:id="rId87"/>
    <p:sldId id="337" r:id="rId88"/>
    <p:sldId id="338" r:id="rId89"/>
    <p:sldId id="339" r:id="rId90"/>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B955"/>
    <a:srgbClr val="4CD539"/>
  </p:clrMru>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783" autoAdjust="0"/>
  </p:normalViewPr>
  <p:slideViewPr>
    <p:cSldViewPr>
      <p:cViewPr varScale="1">
        <p:scale>
          <a:sx n="61" d="100"/>
          <a:sy n="61" d="100"/>
        </p:scale>
        <p:origin x="-161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7.wmf"/><Relationship Id="rId7" Type="http://schemas.openxmlformats.org/officeDocument/2006/relationships/image" Target="../media/image11.wmf"/><Relationship Id="rId12" Type="http://schemas.openxmlformats.org/officeDocument/2006/relationships/image" Target="../media/image22.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11" Type="http://schemas.openxmlformats.org/officeDocument/2006/relationships/image" Target="../media/image21.wmf"/><Relationship Id="rId5" Type="http://schemas.openxmlformats.org/officeDocument/2006/relationships/image" Target="../media/image19.wmf"/><Relationship Id="rId10" Type="http://schemas.openxmlformats.org/officeDocument/2006/relationships/image" Target="../media/image14.wmf"/><Relationship Id="rId4" Type="http://schemas.openxmlformats.org/officeDocument/2006/relationships/image" Target="../media/image18.wmf"/><Relationship Id="rId9"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D2984F-D4CD-4DFB-A5FA-7145C92BFEED}" type="datetimeFigureOut">
              <a:rPr kumimoji="1" lang="ja-JP" altLang="en-US" smtClean="0"/>
              <a:pPr/>
              <a:t>2016/7/4</a:t>
            </a:fld>
            <a:endParaRPr kumimoji="1" lang="ja-JP"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F51161-42D1-4E38-88E8-20E3C24FD4DA}"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7A5EFC-6D08-4444-B0CE-F78EAB90EA60}" type="datetimeFigureOut">
              <a:rPr lang="ko-KR" altLang="en-US" smtClean="0"/>
              <a:pPr/>
              <a:t>2016-07-04</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3A71E-7AED-40E3-86BD-CF2811DFCB9B}"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Hi. My name is</a:t>
            </a:r>
            <a:r>
              <a:rPr lang="en-US" altLang="ko-KR" baseline="0" dirty="0" smtClean="0"/>
              <a:t> </a:t>
            </a:r>
            <a:r>
              <a:rPr lang="en-US" altLang="ko-KR" baseline="0" dirty="0" err="1" smtClean="0"/>
              <a:t>seong</a:t>
            </a:r>
            <a:r>
              <a:rPr lang="en-US" altLang="ko-KR" baseline="0" dirty="0" smtClean="0"/>
              <a:t> </a:t>
            </a:r>
            <a:r>
              <a:rPr lang="en-US" altLang="ko-KR" baseline="0" dirty="0" err="1" smtClean="0"/>
              <a:t>soo</a:t>
            </a:r>
            <a:r>
              <a:rPr lang="en-US" altLang="ko-KR" baseline="0" dirty="0" smtClean="0"/>
              <a:t> Moon from </a:t>
            </a:r>
            <a:r>
              <a:rPr lang="en-US" altLang="ko-KR" baseline="0" dirty="0" err="1" smtClean="0"/>
              <a:t>Univ</a:t>
            </a:r>
            <a:r>
              <a:rPr lang="en-US" altLang="ko-KR" baseline="0" dirty="0" smtClean="0"/>
              <a:t> of Tokyo.</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Today I’m gonna talk about approximate history map, this concept would benefit in massively parallel environments.</a:t>
            </a: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1</a:t>
            </a:fld>
            <a:endParaRPr lang="ko-KR" altLang="en-US"/>
          </a:p>
        </p:txBody>
      </p:sp>
    </p:spTree>
    <p:extLst>
      <p:ext uri="{BB962C8B-B14F-4D97-AF65-F5344CB8AC3E}">
        <p14:creationId xmlns:p14="http://schemas.microsoft.com/office/powerpoint/2010/main" xmlns="" val="195614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baseline="0" dirty="0" smtClean="0"/>
              <a:t>This is outline of proposals.</a:t>
            </a:r>
          </a:p>
          <a:p>
            <a:r>
              <a:rPr lang="en-US" altLang="ja-JP" baseline="0" dirty="0" smtClean="0"/>
              <a:t>First we propose Approximate History Map. This is the general concept for sharing information in combinatorial search.</a:t>
            </a:r>
          </a:p>
          <a:p>
            <a:r>
              <a:rPr lang="en-US" altLang="ja-JP" baseline="0" dirty="0" smtClean="0"/>
              <a:t>Next, we applied our AHM to SAT solver. </a:t>
            </a:r>
          </a:p>
          <a:p>
            <a:r>
              <a:rPr lang="en-US" altLang="ja-JP" baseline="0" dirty="0" smtClean="0"/>
              <a:t>We propose PSSI index for AHM. </a:t>
            </a:r>
          </a:p>
          <a:p>
            <a:r>
              <a:rPr lang="en-US" altLang="ja-JP" baseline="0" dirty="0" smtClean="0"/>
              <a:t>And we propose SaSS heuristic by using AHM. </a:t>
            </a:r>
          </a:p>
          <a:p>
            <a:r>
              <a:rPr lang="en-US" altLang="ja-JP" baseline="0" dirty="0" smtClean="0"/>
              <a:t>Finally we propose extended SaSS heuristic.</a:t>
            </a: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10</a:t>
            </a:fld>
            <a:endParaRPr lang="ko-KR" altLang="en-US"/>
          </a:p>
        </p:txBody>
      </p:sp>
    </p:spTree>
    <p:extLst>
      <p:ext uri="{BB962C8B-B14F-4D97-AF65-F5344CB8AC3E}">
        <p14:creationId xmlns:p14="http://schemas.microsoft.com/office/powerpoint/2010/main" xmlns="" val="4176739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dirty="0" smtClean="0"/>
              <a:t>First we propose</a:t>
            </a:r>
            <a:r>
              <a:rPr lang="en-US" altLang="ja-JP" baseline="0" dirty="0" smtClean="0"/>
              <a:t> Approximate History Map.</a:t>
            </a:r>
          </a:p>
          <a:p>
            <a:r>
              <a:rPr lang="en-US" altLang="ja-JP" baseline="0" dirty="0" smtClean="0"/>
              <a:t>The concept is extremely simple.</a:t>
            </a:r>
          </a:p>
          <a:p>
            <a:r>
              <a:rPr lang="en-US" altLang="ja-JP" baseline="0" dirty="0" smtClean="0"/>
              <a:t>We divide search space into cells.</a:t>
            </a:r>
          </a:p>
          <a:p>
            <a:r>
              <a:rPr lang="en-US" altLang="ja-JP" baseline="0" dirty="0" smtClean="0"/>
              <a:t>Each cell corresponds to several areas.</a:t>
            </a:r>
          </a:p>
          <a:p>
            <a:r>
              <a:rPr lang="en-US" altLang="ja-JP" baseline="0" dirty="0" smtClean="0"/>
              <a:t>We approximate each cell`s density by counting visits.</a:t>
            </a:r>
          </a:p>
          <a:p>
            <a:r>
              <a:rPr lang="en-US" altLang="ja-JP" baseline="0" dirty="0" smtClean="0"/>
              <a:t>Fast accessiblity to surrounding cells would be preferred for dynamic strategy.</a:t>
            </a:r>
          </a:p>
          <a:p>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11</a:t>
            </a:fld>
            <a:endParaRPr lang="ko-KR" altLang="en-US"/>
          </a:p>
        </p:txBody>
      </p:sp>
    </p:spTree>
    <p:extLst>
      <p:ext uri="{BB962C8B-B14F-4D97-AF65-F5344CB8AC3E}">
        <p14:creationId xmlns="" xmlns:p14="http://schemas.microsoft.com/office/powerpoint/2010/main" val="221071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dirty="0" smtClean="0"/>
              <a:t>Now</a:t>
            </a:r>
            <a:r>
              <a:rPr lang="en-US" altLang="ja-JP" baseline="0" dirty="0" smtClean="0"/>
              <a:t> we accumulate visits for each cell throughout the search. </a:t>
            </a:r>
          </a:p>
          <a:p>
            <a:r>
              <a:rPr lang="en-US" altLang="ja-JP" baseline="0" dirty="0" smtClean="0"/>
              <a:t>We can apply this map to several scenarios, here are some examples.</a:t>
            </a:r>
          </a:p>
          <a:p>
            <a:endParaRPr lang="en-US" altLang="ja-JP" baseline="0" dirty="0" smtClean="0"/>
          </a:p>
          <a:p>
            <a:r>
              <a:rPr lang="en-US" altLang="ja-JP" baseline="0" dirty="0" smtClean="0"/>
              <a:t>I will give you an example.</a:t>
            </a:r>
          </a:p>
          <a:p>
            <a:r>
              <a:rPr lang="en-US" altLang="ja-JP" baseline="0" dirty="0" smtClean="0"/>
              <a:t>Let`s consider a worker`s current area is located in this cell.</a:t>
            </a:r>
          </a:p>
          <a:p>
            <a:r>
              <a:rPr lang="en-US" altLang="ja-JP" baseline="0" dirty="0" smtClean="0"/>
              <a:t>This cell has already visited a lot and now we want to move to sparsely visited cell.</a:t>
            </a:r>
          </a:p>
          <a:p>
            <a:r>
              <a:rPr lang="en-US" altLang="ja-JP" baseline="0" dirty="0" smtClean="0"/>
              <a:t>If we consider C1, C2 and C3 as candidates, C1 and C2 are close to current cell and C3 is distant from current cell.</a:t>
            </a:r>
          </a:p>
          <a:p>
            <a:r>
              <a:rPr lang="en-US" altLang="ja-JP" baseline="0" dirty="0" smtClean="0"/>
              <a:t>If we want to move to sparsely visited cell while maintaining intensive search, moving to C1 or C2 would be better choice than chosing C3.</a:t>
            </a: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12</a:t>
            </a:fld>
            <a:endParaRPr lang="ko-KR" altLang="en-US"/>
          </a:p>
        </p:txBody>
      </p:sp>
    </p:spTree>
    <p:extLst>
      <p:ext uri="{BB962C8B-B14F-4D97-AF65-F5344CB8AC3E}">
        <p14:creationId xmlns="" xmlns:p14="http://schemas.microsoft.com/office/powerpoint/2010/main" val="2210716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sz="1200" b="1" dirty="0" smtClean="0"/>
              <a:t>We</a:t>
            </a:r>
            <a:r>
              <a:rPr lang="en-US" altLang="ja-JP" sz="1200" b="1" baseline="0" dirty="0" smtClean="0"/>
              <a:t> applied AHM to parallel SAT solver. Many solvers are using progress saving technique for intensive search.</a:t>
            </a:r>
          </a:p>
          <a:p>
            <a:r>
              <a:rPr lang="en-US" altLang="ja-JP" sz="1200" b="1" baseline="0" dirty="0" smtClean="0"/>
              <a:t>There exists progress saving map and this map save last assignments for each variable.</a:t>
            </a:r>
          </a:p>
          <a:p>
            <a:r>
              <a:rPr lang="en-US" altLang="ja-JP" sz="1200" b="1" baseline="0" dirty="0" smtClean="0"/>
              <a:t>So the content in progress saving map changes through the time, and after conflicts these assignments has no solutions,</a:t>
            </a:r>
          </a:p>
          <a:p>
            <a:r>
              <a:rPr lang="en-US" altLang="ja-JP" sz="1200" b="1" baseline="0" dirty="0" smtClean="0"/>
              <a:t>We want to share these phases to avoid same situation.</a:t>
            </a:r>
          </a:p>
          <a:p>
            <a:r>
              <a:rPr lang="en-US" altLang="ja-JP" sz="1200" b="1" baseline="0" dirty="0" smtClean="0"/>
              <a:t>However we can not share these directly because search space is too huge, we have to reduce information.</a:t>
            </a:r>
            <a:endParaRPr lang="en-US" altLang="ja-JP" sz="1200" b="1" dirty="0" smtClean="0"/>
          </a:p>
          <a:p>
            <a:endParaRPr lang="en-US" altLang="ja-JP" sz="1200" b="1"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13</a:t>
            </a:fld>
            <a:endParaRPr lang="ko-KR" altLang="en-US"/>
          </a:p>
        </p:txBody>
      </p:sp>
    </p:spTree>
    <p:extLst>
      <p:ext uri="{BB962C8B-B14F-4D97-AF65-F5344CB8AC3E}">
        <p14:creationId xmlns:p14="http://schemas.microsoft.com/office/powerpoint/2010/main" xmlns="" val="221071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rtl="0"/>
            <a:r>
              <a:rPr lang="en-US" altLang="ja-JP" sz="1200" kern="1200" dirty="0" smtClean="0">
                <a:solidFill>
                  <a:schemeClr val="tx1"/>
                </a:solidFill>
                <a:latin typeface="+mn-lt"/>
                <a:ea typeface="+mn-ea"/>
                <a:cs typeface="+mn-cs"/>
              </a:rPr>
              <a:t>So we proposed</a:t>
            </a:r>
            <a:r>
              <a:rPr lang="en-US" altLang="ja-JP" sz="1200" kern="1200" baseline="0" dirty="0" smtClean="0">
                <a:solidFill>
                  <a:schemeClr val="tx1"/>
                </a:solidFill>
                <a:latin typeface="+mn-lt"/>
                <a:ea typeface="+mn-ea"/>
                <a:cs typeface="+mn-cs"/>
              </a:rPr>
              <a:t> PSSI, we’ve already presented this concept in LION 10, was held last moth in Italia.</a:t>
            </a:r>
          </a:p>
          <a:p>
            <a:pPr rtl="0"/>
            <a:r>
              <a:rPr lang="en-US" altLang="ja-JP" sz="1200" kern="1200" baseline="0" dirty="0" smtClean="0">
                <a:solidFill>
                  <a:schemeClr val="tx1"/>
                </a:solidFill>
                <a:latin typeface="+mn-lt"/>
                <a:ea typeface="+mn-ea"/>
                <a:cs typeface="+mn-cs"/>
              </a:rPr>
              <a:t>What we are doing is to convert each phase into an integer.</a:t>
            </a:r>
          </a:p>
          <a:p>
            <a:pPr rtl="0"/>
            <a:r>
              <a:rPr lang="en-US" altLang="ja-JP" sz="1200" kern="1200" baseline="0" dirty="0" smtClean="0">
                <a:solidFill>
                  <a:schemeClr val="tx1"/>
                </a:solidFill>
                <a:latin typeface="+mn-lt"/>
                <a:ea typeface="+mn-ea"/>
                <a:cs typeface="+mn-cs"/>
              </a:rPr>
              <a:t>Here the polarity status indicates each phase in progress saving map.</a:t>
            </a:r>
          </a:p>
          <a:p>
            <a:pPr rtl="0"/>
            <a:r>
              <a:rPr lang="en-US" altLang="ja-JP" sz="1200" kern="1200" baseline="0" dirty="0" smtClean="0">
                <a:solidFill>
                  <a:schemeClr val="tx1"/>
                </a:solidFill>
                <a:latin typeface="+mn-lt"/>
                <a:ea typeface="+mn-ea"/>
                <a:cs typeface="+mn-cs"/>
              </a:rPr>
              <a:t>How to covert? </a:t>
            </a:r>
            <a:endParaRPr lang="en-US" altLang="ja-JP" sz="1200" kern="1200" dirty="0" smtClean="0">
              <a:solidFill>
                <a:schemeClr val="tx1"/>
              </a:solidFill>
              <a:latin typeface="+mn-lt"/>
              <a:ea typeface="+mn-ea"/>
              <a:cs typeface="+mn-cs"/>
            </a:endParaRPr>
          </a:p>
          <a:p>
            <a:pPr rtl="0"/>
            <a:r>
              <a:rPr lang="en-US" altLang="ja-JP" sz="1200" kern="1200" dirty="0" smtClean="0">
                <a:solidFill>
                  <a:schemeClr val="tx1"/>
                </a:solidFill>
                <a:latin typeface="+mn-lt"/>
                <a:ea typeface="+mn-ea"/>
                <a:cs typeface="+mn-cs"/>
              </a:rPr>
              <a:t>First, we divide variables into blocks, and count TRUE ratio in each block and convert to an integer.</a:t>
            </a:r>
          </a:p>
          <a:p>
            <a:pPr rtl="0"/>
            <a:r>
              <a:rPr lang="en-US" altLang="ja-JP" sz="1200" kern="1200" dirty="0" smtClean="0">
                <a:solidFill>
                  <a:schemeClr val="tx1"/>
                </a:solidFill>
                <a:latin typeface="+mn-lt"/>
                <a:ea typeface="+mn-ea"/>
                <a:cs typeface="+mn-cs"/>
              </a:rPr>
              <a:t>After that, we integrate integers from all blocks and convert into an integer. </a:t>
            </a:r>
          </a:p>
          <a:p>
            <a:pPr rtl="0"/>
            <a:r>
              <a:rPr lang="en-US" altLang="ja-JP" sz="1200" kern="1200" dirty="0" smtClean="0">
                <a:solidFill>
                  <a:schemeClr val="tx1"/>
                </a:solidFill>
                <a:latin typeface="+mn-lt"/>
                <a:ea typeface="+mn-ea"/>
                <a:cs typeface="+mn-cs"/>
              </a:rPr>
              <a:t>This is very simple,</a:t>
            </a:r>
            <a:r>
              <a:rPr lang="en-US" altLang="ja-JP" sz="1200" kern="1200" baseline="0" dirty="0" smtClean="0">
                <a:solidFill>
                  <a:schemeClr val="tx1"/>
                </a:solidFill>
                <a:latin typeface="+mn-lt"/>
                <a:ea typeface="+mn-ea"/>
                <a:cs typeface="+mn-cs"/>
              </a:rPr>
              <a:t> and now we can convert each phase into an integer.</a:t>
            </a:r>
            <a:endParaRPr lang="en-US" altLang="ja-JP"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14</a:t>
            </a:fld>
            <a:endParaRPr lang="ko-KR" altLang="en-US"/>
          </a:p>
        </p:txBody>
      </p:sp>
    </p:spTree>
    <p:extLst>
      <p:ext uri="{BB962C8B-B14F-4D97-AF65-F5344CB8AC3E}">
        <p14:creationId xmlns="" xmlns:p14="http://schemas.microsoft.com/office/powerpoint/2010/main" val="161730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rtl="0"/>
            <a:r>
              <a:rPr lang="en-US" altLang="ja-JP" sz="1200" kern="1200" dirty="0" smtClean="0">
                <a:solidFill>
                  <a:schemeClr val="tx1"/>
                </a:solidFill>
                <a:latin typeface="+mn-lt"/>
                <a:ea typeface="+mn-ea"/>
                <a:cs typeface="+mn-cs"/>
              </a:rPr>
              <a:t>Why</a:t>
            </a:r>
            <a:r>
              <a:rPr lang="en-US" altLang="ja-JP" sz="1200" kern="1200" baseline="0" dirty="0" smtClean="0">
                <a:solidFill>
                  <a:schemeClr val="tx1"/>
                </a:solidFill>
                <a:latin typeface="+mn-lt"/>
                <a:ea typeface="+mn-ea"/>
                <a:cs typeface="+mn-cs"/>
              </a:rPr>
              <a:t> we use PSSI for history map? </a:t>
            </a:r>
          </a:p>
          <a:p>
            <a:pPr rtl="0"/>
            <a:r>
              <a:rPr lang="en-US" altLang="ja-JP" sz="1200" kern="1200" baseline="0" dirty="0" smtClean="0">
                <a:solidFill>
                  <a:schemeClr val="tx1"/>
                </a:solidFill>
                <a:latin typeface="+mn-lt"/>
                <a:ea typeface="+mn-ea"/>
                <a:cs typeface="+mn-cs"/>
              </a:rPr>
              <a:t>Because our intuition was that solutions might be found in many different areas in search space.</a:t>
            </a:r>
            <a:endParaRPr lang="en-US" altLang="ja-JP" sz="1200" kern="1200" dirty="0" smtClean="0">
              <a:solidFill>
                <a:schemeClr val="tx1"/>
              </a:solidFill>
              <a:latin typeface="+mn-lt"/>
              <a:ea typeface="+mn-ea"/>
              <a:cs typeface="+mn-cs"/>
            </a:endParaRPr>
          </a:p>
          <a:p>
            <a:pPr rtl="0"/>
            <a:r>
              <a:rPr lang="en-US" altLang="ja-JP" sz="1200" kern="1200" dirty="0" smtClean="0">
                <a:solidFill>
                  <a:schemeClr val="tx1"/>
                </a:solidFill>
                <a:latin typeface="+mn-lt"/>
                <a:ea typeface="+mn-ea"/>
                <a:cs typeface="+mn-cs"/>
              </a:rPr>
              <a:t>We’ve already reduced</a:t>
            </a:r>
            <a:r>
              <a:rPr lang="en-US" altLang="ja-JP" sz="1200" kern="1200" baseline="0" dirty="0" smtClean="0">
                <a:solidFill>
                  <a:schemeClr val="tx1"/>
                </a:solidFill>
                <a:latin typeface="+mn-lt"/>
                <a:ea typeface="+mn-ea"/>
                <a:cs typeface="+mn-cs"/>
              </a:rPr>
              <a:t> dimension using PSSI, now let’s reduce dimension one more time for explanation.</a:t>
            </a:r>
          </a:p>
          <a:p>
            <a:pPr rtl="0"/>
            <a:r>
              <a:rPr lang="en-US" altLang="ja-JP" sz="1200" kern="1200" baseline="0" dirty="0" smtClean="0">
                <a:solidFill>
                  <a:schemeClr val="tx1"/>
                </a:solidFill>
                <a:latin typeface="+mn-lt"/>
                <a:ea typeface="+mn-ea"/>
                <a:cs typeface="+mn-cs"/>
              </a:rPr>
              <a:t>Let’s project PSSI space onto 10-dimensional hypercube.</a:t>
            </a:r>
          </a:p>
          <a:p>
            <a:pPr rtl="0"/>
            <a:r>
              <a:rPr lang="en-US" altLang="ja-JP" sz="1200" kern="1200" baseline="0" dirty="0" smtClean="0">
                <a:solidFill>
                  <a:schemeClr val="tx1"/>
                </a:solidFill>
                <a:latin typeface="+mn-lt"/>
                <a:ea typeface="+mn-ea"/>
                <a:cs typeface="+mn-cs"/>
              </a:rPr>
              <a:t>Now this hypercube represents search space for a problem. Our assumption is, there exists a lot of solutions like this.</a:t>
            </a:r>
            <a:r>
              <a:rPr lang="en-US" altLang="ja-JP" sz="1200" kern="1200" dirty="0" smtClean="0">
                <a:solidFill>
                  <a:schemeClr val="tx1"/>
                </a:solidFill>
                <a:latin typeface="+mn-lt"/>
                <a:ea typeface="+mn-ea"/>
                <a:cs typeface="+mn-cs"/>
              </a:rPr>
              <a:t/>
            </a:r>
            <a:br>
              <a:rPr lang="en-US" altLang="ja-JP" sz="1200" kern="1200" dirty="0" smtClean="0">
                <a:solidFill>
                  <a:schemeClr val="tx1"/>
                </a:solidFill>
                <a:latin typeface="+mn-lt"/>
                <a:ea typeface="+mn-ea"/>
                <a:cs typeface="+mn-cs"/>
              </a:rPr>
            </a:br>
            <a:r>
              <a:rPr lang="en-US" altLang="ja-JP" sz="1200" kern="1200" dirty="0" smtClean="0">
                <a:solidFill>
                  <a:schemeClr val="tx1"/>
                </a:solidFill>
                <a:latin typeface="+mn-lt"/>
                <a:ea typeface="+mn-ea"/>
                <a:cs typeface="+mn-cs"/>
              </a:rPr>
              <a:t>If we solve</a:t>
            </a:r>
            <a:r>
              <a:rPr lang="en-US" altLang="ja-JP" sz="1200" kern="1200" baseline="0" dirty="0" smtClean="0">
                <a:solidFill>
                  <a:schemeClr val="tx1"/>
                </a:solidFill>
                <a:latin typeface="+mn-lt"/>
                <a:ea typeface="+mn-ea"/>
                <a:cs typeface="+mn-cs"/>
              </a:rPr>
              <a:t> this problem using an parallel solver with 4 workers, and their current PSSIs are located liked this.</a:t>
            </a:r>
            <a:endParaRPr lang="en-US" altLang="ja-JP" sz="1200" kern="1200" dirty="0" smtClean="0">
              <a:solidFill>
                <a:schemeClr val="tx1"/>
              </a:solidFill>
              <a:latin typeface="+mn-lt"/>
              <a:ea typeface="+mn-ea"/>
              <a:cs typeface="+mn-cs"/>
            </a:endParaRPr>
          </a:p>
          <a:p>
            <a:pPr rtl="0"/>
            <a:r>
              <a:rPr lang="en-US" altLang="ja-JP" sz="1200" kern="1200" dirty="0" smtClean="0">
                <a:solidFill>
                  <a:schemeClr val="tx1"/>
                </a:solidFill>
                <a:latin typeface="+mn-lt"/>
                <a:ea typeface="+mn-ea"/>
                <a:cs typeface="+mn-cs"/>
              </a:rPr>
              <a:t>In this situation, if each worker search only the surrounding areas from current area, a solution can not be found.</a:t>
            </a:r>
          </a:p>
          <a:p>
            <a:pPr rtl="0"/>
            <a:r>
              <a:rPr lang="en-US" altLang="ja-JP" sz="1200" kern="1200" dirty="0" smtClean="0">
                <a:solidFill>
                  <a:schemeClr val="tx1"/>
                </a:solidFill>
                <a:latin typeface="+mn-lt"/>
                <a:ea typeface="+mn-ea"/>
                <a:cs typeface="+mn-cs"/>
              </a:rPr>
              <a:t>It would be better to change the current area more robustly to find a solution.</a:t>
            </a:r>
            <a:endParaRPr lang="en-US" altLang="ja-JP"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15</a:t>
            </a:fld>
            <a:endParaRPr lang="ko-KR" altLang="en-US"/>
          </a:p>
        </p:txBody>
      </p:sp>
    </p:spTree>
    <p:extLst>
      <p:ext uri="{BB962C8B-B14F-4D97-AF65-F5344CB8AC3E}">
        <p14:creationId xmlns="" xmlns:p14="http://schemas.microsoft.com/office/powerpoint/2010/main" val="1617301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rtl="0"/>
            <a:r>
              <a:rPr lang="en-US" altLang="ja-JP" sz="1200" kern="1200" dirty="0" smtClean="0">
                <a:solidFill>
                  <a:schemeClr val="tx1"/>
                </a:solidFill>
                <a:latin typeface="+mn-lt"/>
                <a:ea typeface="+mn-ea"/>
                <a:cs typeface="+mn-cs"/>
              </a:rPr>
              <a:t>Here remains a question when there are a lot of solutions in a search space, they actually have different PSSIs?</a:t>
            </a:r>
          </a:p>
          <a:p>
            <a:pPr rtl="0"/>
            <a:r>
              <a:rPr lang="en-US" altLang="ja-JP" sz="1200" kern="1200" dirty="0" smtClean="0">
                <a:solidFill>
                  <a:schemeClr val="tx1"/>
                </a:solidFill>
                <a:latin typeface="+mn-lt"/>
                <a:ea typeface="+mn-ea"/>
                <a:cs typeface="+mn-cs"/>
              </a:rPr>
              <a:t>  </a:t>
            </a:r>
          </a:p>
          <a:p>
            <a:pPr rtl="0"/>
            <a:r>
              <a:rPr lang="en-US" altLang="ja-JP" sz="1200" kern="1200" dirty="0" smtClean="0">
                <a:solidFill>
                  <a:schemeClr val="tx1"/>
                </a:solidFill>
                <a:latin typeface="+mn-lt"/>
                <a:ea typeface="+mn-ea"/>
                <a:cs typeface="+mn-cs"/>
              </a:rPr>
              <a:t>We performed preliminary tests using 4 benchmarks from SAT competition 2014.</a:t>
            </a:r>
          </a:p>
          <a:p>
            <a:pPr rtl="0"/>
            <a:r>
              <a:rPr lang="en-US" altLang="ja-JP" sz="1200" kern="1200" dirty="0" smtClean="0">
                <a:solidFill>
                  <a:schemeClr val="tx1"/>
                </a:solidFill>
                <a:latin typeface="+mn-lt"/>
                <a:ea typeface="+mn-ea"/>
                <a:cs typeface="+mn-cs"/>
              </a:rPr>
              <a:t>We performed 20 tests per benchmarks total of 80 tests. </a:t>
            </a:r>
            <a:br>
              <a:rPr lang="en-US" altLang="ja-JP" sz="1200" kern="1200" dirty="0" smtClean="0">
                <a:solidFill>
                  <a:schemeClr val="tx1"/>
                </a:solidFill>
                <a:latin typeface="+mn-lt"/>
                <a:ea typeface="+mn-ea"/>
                <a:cs typeface="+mn-cs"/>
              </a:rPr>
            </a:br>
            <a:r>
              <a:rPr lang="en-US" altLang="ja-JP" sz="1200" kern="1200" dirty="0" smtClean="0">
                <a:solidFill>
                  <a:schemeClr val="tx1"/>
                </a:solidFill>
                <a:latin typeface="+mn-lt"/>
                <a:ea typeface="+mn-ea"/>
                <a:cs typeface="+mn-cs"/>
              </a:rPr>
              <a:t>We obtained 70 solutions and calculated their PSSIs. </a:t>
            </a:r>
            <a:br>
              <a:rPr lang="en-US" altLang="ja-JP" sz="1200" kern="1200" dirty="0" smtClean="0">
                <a:solidFill>
                  <a:schemeClr val="tx1"/>
                </a:solidFill>
                <a:latin typeface="+mn-lt"/>
                <a:ea typeface="+mn-ea"/>
                <a:cs typeface="+mn-cs"/>
              </a:rPr>
            </a:br>
            <a:r>
              <a:rPr lang="en-US" altLang="ja-JP" sz="1200" kern="1200" dirty="0" smtClean="0">
                <a:solidFill>
                  <a:schemeClr val="tx1"/>
                </a:solidFill>
                <a:latin typeface="+mn-lt"/>
                <a:ea typeface="+mn-ea"/>
                <a:cs typeface="+mn-cs"/>
              </a:rPr>
              <a:t>67 different PSSIs were found in 70 models, this indicates that for some problems there exist a lot of solutions </a:t>
            </a:r>
            <a:br>
              <a:rPr lang="en-US" altLang="ja-JP" sz="1200" kern="1200" dirty="0" smtClean="0">
                <a:solidFill>
                  <a:schemeClr val="tx1"/>
                </a:solidFill>
                <a:latin typeface="+mn-lt"/>
                <a:ea typeface="+mn-ea"/>
                <a:cs typeface="+mn-cs"/>
              </a:rPr>
            </a:br>
            <a:r>
              <a:rPr lang="en-US" altLang="ja-JP" sz="1200" kern="1200" dirty="0" smtClean="0">
                <a:solidFill>
                  <a:schemeClr val="tx1"/>
                </a:solidFill>
                <a:latin typeface="+mn-lt"/>
                <a:ea typeface="+mn-ea"/>
                <a:cs typeface="+mn-cs"/>
              </a:rPr>
              <a:t>and they are located in many different areas in the search space, </a:t>
            </a:r>
            <a:br>
              <a:rPr lang="en-US" altLang="ja-JP" sz="1200" kern="1200" dirty="0" smtClean="0">
                <a:solidFill>
                  <a:schemeClr val="tx1"/>
                </a:solidFill>
                <a:latin typeface="+mn-lt"/>
                <a:ea typeface="+mn-ea"/>
                <a:cs typeface="+mn-cs"/>
              </a:rPr>
            </a:br>
            <a:r>
              <a:rPr lang="en-US" altLang="ja-JP" sz="1200" kern="1200" dirty="0" smtClean="0">
                <a:solidFill>
                  <a:schemeClr val="tx1"/>
                </a:solidFill>
                <a:latin typeface="+mn-lt"/>
                <a:ea typeface="+mn-ea"/>
                <a:cs typeface="+mn-cs"/>
              </a:rPr>
              <a:t>and these areas might be differentiated through the PSSI.</a:t>
            </a:r>
            <a:endParaRPr lang="en-US" altLang="ja-JP"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16</a:t>
            </a:fld>
            <a:endParaRPr lang="ko-KR" altLang="en-US"/>
          </a:p>
        </p:txBody>
      </p:sp>
    </p:spTree>
    <p:extLst>
      <p:ext uri="{BB962C8B-B14F-4D97-AF65-F5344CB8AC3E}">
        <p14:creationId xmlns="" xmlns:p14="http://schemas.microsoft.com/office/powerpoint/2010/main" val="161730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rtl="0"/>
            <a:r>
              <a:rPr lang="en-US" altLang="ja-JP" sz="1200" kern="1200" dirty="0" smtClean="0">
                <a:solidFill>
                  <a:schemeClr val="tx1"/>
                </a:solidFill>
                <a:latin typeface="+mn-lt"/>
                <a:ea typeface="+mn-ea"/>
                <a:cs typeface="+mn-cs"/>
              </a:rPr>
              <a:t>Next</a:t>
            </a:r>
            <a:r>
              <a:rPr lang="en-US" altLang="ja-JP" sz="1200" kern="1200" baseline="0" dirty="0" smtClean="0">
                <a:solidFill>
                  <a:schemeClr val="tx1"/>
                </a:solidFill>
                <a:latin typeface="+mn-lt"/>
                <a:ea typeface="+mn-ea"/>
                <a:cs typeface="+mn-cs"/>
              </a:rPr>
              <a:t> we introduce our </a:t>
            </a:r>
            <a:r>
              <a:rPr lang="en-US" altLang="ja-JP" sz="1200" kern="1200" baseline="0" dirty="0" err="1" smtClean="0">
                <a:solidFill>
                  <a:schemeClr val="tx1"/>
                </a:solidFill>
                <a:latin typeface="+mn-lt"/>
                <a:ea typeface="+mn-ea"/>
                <a:cs typeface="+mn-cs"/>
              </a:rPr>
              <a:t>SaSS</a:t>
            </a:r>
            <a:r>
              <a:rPr lang="en-US" altLang="ja-JP" sz="1200" kern="1200" baseline="0" dirty="0" smtClean="0">
                <a:solidFill>
                  <a:schemeClr val="tx1"/>
                </a:solidFill>
                <a:latin typeface="+mn-lt"/>
                <a:ea typeface="+mn-ea"/>
                <a:cs typeface="+mn-cs"/>
              </a:rPr>
              <a:t> heuristic based on history map. This was also introduced in LION 10 last month. </a:t>
            </a:r>
          </a:p>
          <a:p>
            <a:pPr rtl="0"/>
            <a:r>
              <a:rPr lang="en-US" altLang="ja-JP" sz="1200" kern="1200" baseline="0" dirty="0" smtClean="0">
                <a:solidFill>
                  <a:schemeClr val="tx1"/>
                </a:solidFill>
                <a:latin typeface="+mn-lt"/>
                <a:ea typeface="+mn-ea"/>
                <a:cs typeface="+mn-cs"/>
              </a:rPr>
              <a:t>All workers share history map, and e</a:t>
            </a:r>
            <a:r>
              <a:rPr lang="en-US" altLang="ja-JP" sz="1200" kern="1200" dirty="0" smtClean="0">
                <a:solidFill>
                  <a:schemeClr val="tx1"/>
                </a:solidFill>
                <a:latin typeface="+mn-lt"/>
                <a:ea typeface="+mn-ea"/>
                <a:cs typeface="+mn-cs"/>
              </a:rPr>
              <a:t>ach worker updates history map every n conflicts. </a:t>
            </a:r>
            <a:br>
              <a:rPr lang="en-US" altLang="ja-JP" sz="1200" kern="1200" dirty="0" smtClean="0">
                <a:solidFill>
                  <a:schemeClr val="tx1"/>
                </a:solidFill>
                <a:latin typeface="+mn-lt"/>
                <a:ea typeface="+mn-ea"/>
                <a:cs typeface="+mn-cs"/>
              </a:rPr>
            </a:br>
            <a:r>
              <a:rPr lang="en-US" altLang="ja-JP" sz="1200" kern="1200" dirty="0" smtClean="0">
                <a:solidFill>
                  <a:schemeClr val="tx1"/>
                </a:solidFill>
                <a:latin typeface="+mn-lt"/>
                <a:ea typeface="+mn-ea"/>
                <a:cs typeface="+mn-cs"/>
              </a:rPr>
              <a:t>When cumulated PSSIs exceed a threshold, SaSS heuristic starts. </a:t>
            </a:r>
            <a:br>
              <a:rPr lang="en-US" altLang="ja-JP" sz="1200" kern="1200" dirty="0" smtClean="0">
                <a:solidFill>
                  <a:schemeClr val="tx1"/>
                </a:solidFill>
                <a:latin typeface="+mn-lt"/>
                <a:ea typeface="+mn-ea"/>
                <a:cs typeface="+mn-cs"/>
              </a:rPr>
            </a:br>
            <a:r>
              <a:rPr lang="en-US" altLang="ja-JP" sz="1200" kern="1200" dirty="0" smtClean="0">
                <a:solidFill>
                  <a:schemeClr val="tx1"/>
                </a:solidFill>
                <a:latin typeface="+mn-lt"/>
                <a:ea typeface="+mn-ea"/>
                <a:cs typeface="+mn-cs"/>
              </a:rPr>
              <a:t>Surrounding cells are calculated by bitwise operation.</a:t>
            </a:r>
            <a:br>
              <a:rPr lang="en-US" altLang="ja-JP" sz="1200" kern="1200" dirty="0" smtClean="0">
                <a:solidFill>
                  <a:schemeClr val="tx1"/>
                </a:solidFill>
                <a:latin typeface="+mn-lt"/>
                <a:ea typeface="+mn-ea"/>
                <a:cs typeface="+mn-cs"/>
              </a:rPr>
            </a:br>
            <a:r>
              <a:rPr lang="en-US" altLang="ja-JP" sz="1200" kern="1200" dirty="0" smtClean="0">
                <a:solidFill>
                  <a:schemeClr val="tx1"/>
                </a:solidFill>
                <a:latin typeface="+mn-lt"/>
                <a:ea typeface="+mn-ea"/>
                <a:cs typeface="+mn-cs"/>
              </a:rPr>
              <a:t>We choose a cell with lowest frequency among surrounding cells as a target cell</a:t>
            </a:r>
            <a:r>
              <a:rPr lang="en-US" altLang="ja-JP" sz="1200" kern="1200" baseline="0" dirty="0" smtClean="0">
                <a:solidFill>
                  <a:schemeClr val="tx1"/>
                </a:solidFill>
                <a:latin typeface="+mn-lt"/>
                <a:ea typeface="+mn-ea"/>
                <a:cs typeface="+mn-cs"/>
              </a:rPr>
              <a:t> and change the preferred polarity</a:t>
            </a:r>
          </a:p>
          <a:p>
            <a:pPr rtl="0"/>
            <a:r>
              <a:rPr lang="en-US" altLang="ja-JP" sz="1200" kern="1200" baseline="0" dirty="0" smtClean="0">
                <a:solidFill>
                  <a:schemeClr val="tx1"/>
                </a:solidFill>
                <a:latin typeface="+mn-lt"/>
                <a:ea typeface="+mn-ea"/>
                <a:cs typeface="+mn-cs"/>
              </a:rPr>
              <a:t>And we can dynamically move onto sparsely visited area using this heuristic.</a:t>
            </a:r>
            <a:endParaRPr lang="en-US" altLang="ja-JP" sz="1200" kern="120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17</a:t>
            </a:fld>
            <a:endParaRPr lang="ko-KR" altLang="en-US"/>
          </a:p>
        </p:txBody>
      </p:sp>
    </p:spTree>
    <p:extLst>
      <p:ext uri="{BB962C8B-B14F-4D97-AF65-F5344CB8AC3E}">
        <p14:creationId xmlns="" xmlns:p14="http://schemas.microsoft.com/office/powerpoint/2010/main" val="2210716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body"/>
          </p:nvPr>
        </p:nvSpPr>
        <p:spPr>
          <a:xfrm>
            <a:off x="685800" y="4343400"/>
            <a:ext cx="5486040" cy="4114440"/>
          </a:xfrm>
          <a:prstGeom prst="rect">
            <a:avLst/>
          </a:prstGeom>
        </p:spPr>
        <p:txBody>
          <a:bodyPr/>
          <a:lstStyle/>
          <a:p>
            <a:r>
              <a:rPr lang="en-US" dirty="0" smtClean="0"/>
              <a:t>To improve </a:t>
            </a:r>
            <a:r>
              <a:rPr lang="en-US" dirty="0" err="1" smtClean="0"/>
              <a:t>SaSS</a:t>
            </a:r>
            <a:r>
              <a:rPr lang="en-US" dirty="0" smtClean="0"/>
              <a:t>,</a:t>
            </a:r>
            <a:r>
              <a:rPr lang="en-US" baseline="0" dirty="0" smtClean="0"/>
              <a:t> we propose extended </a:t>
            </a:r>
            <a:r>
              <a:rPr lang="en-US" baseline="0" dirty="0" err="1" smtClean="0"/>
              <a:t>SaSS</a:t>
            </a:r>
            <a:r>
              <a:rPr lang="en-US" baseline="0" dirty="0" smtClean="0"/>
              <a:t>. </a:t>
            </a:r>
          </a:p>
          <a:p>
            <a:r>
              <a:rPr lang="en-US" baseline="0" dirty="0" smtClean="0"/>
              <a:t>No that  experiments on </a:t>
            </a:r>
            <a:r>
              <a:rPr lang="en-US" baseline="0" dirty="0" err="1" smtClean="0"/>
              <a:t>eSaSS</a:t>
            </a:r>
            <a:r>
              <a:rPr lang="en-US" baseline="0" dirty="0" smtClean="0"/>
              <a:t> have not yet been performed.</a:t>
            </a:r>
          </a:p>
          <a:p>
            <a:r>
              <a:rPr lang="en-US" baseline="0" dirty="0" smtClean="0"/>
              <a:t>We are on preliminary stage. We are considering 2 methods.</a:t>
            </a:r>
            <a:endParaRPr dirty="0"/>
          </a:p>
        </p:txBody>
      </p:sp>
      <p:sp>
        <p:nvSpPr>
          <p:cNvPr id="1821" name="TextShape 2"/>
          <p:cNvSpPr txBox="1"/>
          <p:nvPr/>
        </p:nvSpPr>
        <p:spPr>
          <a:xfrm>
            <a:off x="3884760" y="8685360"/>
            <a:ext cx="2971440" cy="456840"/>
          </a:xfrm>
          <a:prstGeom prst="rect">
            <a:avLst/>
          </a:prstGeom>
        </p:spPr>
        <p:txBody>
          <a:bodyPr anchor="b"/>
          <a:lstStyle/>
          <a:p>
            <a:pPr algn="r">
              <a:lnSpc>
                <a:spcPct val="100000"/>
              </a:lnSpc>
            </a:pPr>
            <a:fld id="{6756DA8B-2D8E-4CD9-92F7-FE1BBDF81C96}" type="slidenum">
              <a:rPr lang="en-US" sz="1200">
                <a:solidFill>
                  <a:srgbClr val="000000"/>
                </a:solidFill>
                <a:latin typeface="+mn-lt"/>
                <a:ea typeface="+mn-ea"/>
              </a:rPr>
              <a:pPr algn="r">
                <a:lnSpc>
                  <a:spcPct val="100000"/>
                </a:lnSpc>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body"/>
          </p:nvPr>
        </p:nvSpPr>
        <p:spPr>
          <a:xfrm>
            <a:off x="685800" y="4343400"/>
            <a:ext cx="5486040" cy="4114440"/>
          </a:xfrm>
          <a:prstGeom prst="rect">
            <a:avLst/>
          </a:prstGeom>
        </p:spPr>
        <p:txBody>
          <a:bodyPr/>
          <a:lstStyle/>
          <a:p>
            <a:r>
              <a:rPr lang="en-US" dirty="0" smtClean="0"/>
              <a:t>Firstly,</a:t>
            </a:r>
            <a:r>
              <a:rPr lang="en-US" baseline="0" dirty="0" smtClean="0"/>
              <a:t> we propose biased random walk.</a:t>
            </a:r>
            <a:r>
              <a:rPr lang="ja-JP" altLang="en-US" baseline="0" dirty="0" smtClean="0"/>
              <a:t>　</a:t>
            </a:r>
            <a:endParaRPr lang="en-US" altLang="ja-JP" baseline="0" dirty="0" smtClean="0"/>
          </a:p>
          <a:p>
            <a:r>
              <a:rPr lang="en-US" baseline="0" dirty="0" smtClean="0"/>
              <a:t>In SaSS, we choose the cell having the lowest density deterministically.</a:t>
            </a:r>
          </a:p>
          <a:p>
            <a:r>
              <a:rPr lang="en-US" baseline="0" dirty="0" smtClean="0"/>
              <a:t>For example, here are current cell and surrounding cells and we have their densities. </a:t>
            </a:r>
          </a:p>
          <a:p>
            <a:r>
              <a:rPr lang="en-US" baseline="0" dirty="0" smtClean="0"/>
              <a:t>Then cell c3 will be chosen deterministically because its density is zero.</a:t>
            </a:r>
          </a:p>
          <a:p>
            <a:r>
              <a:rPr lang="en-US" baseline="0" dirty="0" smtClean="0"/>
              <a:t>In eSaSS, we propose to choose cell more dynamically with probability.</a:t>
            </a:r>
          </a:p>
          <a:p>
            <a:endParaRPr dirty="0"/>
          </a:p>
        </p:txBody>
      </p:sp>
      <p:sp>
        <p:nvSpPr>
          <p:cNvPr id="1821" name="TextShape 2"/>
          <p:cNvSpPr txBox="1"/>
          <p:nvPr/>
        </p:nvSpPr>
        <p:spPr>
          <a:xfrm>
            <a:off x="3884760" y="8685360"/>
            <a:ext cx="2971440" cy="456840"/>
          </a:xfrm>
          <a:prstGeom prst="rect">
            <a:avLst/>
          </a:prstGeom>
        </p:spPr>
        <p:txBody>
          <a:bodyPr anchor="b"/>
          <a:lstStyle/>
          <a:p>
            <a:pPr algn="r">
              <a:lnSpc>
                <a:spcPct val="100000"/>
              </a:lnSpc>
            </a:pPr>
            <a:fld id="{6756DA8B-2D8E-4CD9-92F7-FE1BBDF81C96}" type="slidenum">
              <a:rPr lang="en-US" sz="1200">
                <a:solidFill>
                  <a:srgbClr val="000000"/>
                </a:solidFill>
                <a:latin typeface="+mn-lt"/>
                <a:ea typeface="+mn-ea"/>
              </a:rPr>
              <a:pPr algn="r">
                <a:lnSpc>
                  <a:spcPct val="100000"/>
                </a:lnSpc>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Let`s</a:t>
            </a:r>
            <a:r>
              <a:rPr lang="en-US" altLang="ko-KR" baseline="0" dirty="0" smtClean="0"/>
              <a:t> start with background and motivation.</a:t>
            </a:r>
            <a:endParaRPr lang="en-US" altLang="ko-KR"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2</a:t>
            </a:fld>
            <a:endParaRPr lang="ko-KR" altLang="en-US"/>
          </a:p>
        </p:txBody>
      </p:sp>
    </p:spTree>
    <p:extLst>
      <p:ext uri="{BB962C8B-B14F-4D97-AF65-F5344CB8AC3E}">
        <p14:creationId xmlns:p14="http://schemas.microsoft.com/office/powerpoint/2010/main" xmlns="" val="1956140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body"/>
          </p:nvPr>
        </p:nvSpPr>
        <p:spPr>
          <a:xfrm>
            <a:off x="685800" y="4343400"/>
            <a:ext cx="5486040" cy="4114440"/>
          </a:xfrm>
          <a:prstGeom prst="rect">
            <a:avLst/>
          </a:prstGeom>
        </p:spPr>
        <p:txBody>
          <a:bodyPr/>
          <a:lstStyle/>
          <a:p>
            <a:r>
              <a:rPr lang="en-US" baseline="0" dirty="0" smtClean="0"/>
              <a:t>I will explain how to calculate each cell`s probability.</a:t>
            </a:r>
          </a:p>
          <a:p>
            <a:r>
              <a:rPr lang="en-US" baseline="0" dirty="0" smtClean="0"/>
              <a:t>Consider S is a set of current cell and its surrounding cells.</a:t>
            </a:r>
          </a:p>
          <a:p>
            <a:r>
              <a:rPr lang="en-US" baseline="0" dirty="0" smtClean="0"/>
              <a:t>We calculate each cell`s weight by the inverse number of its density.</a:t>
            </a:r>
          </a:p>
          <a:p>
            <a:r>
              <a:rPr lang="en-US" baseline="0" dirty="0" smtClean="0"/>
              <a:t>When density equals zero, constant T is allocated and this is bigger than 1. </a:t>
            </a:r>
          </a:p>
          <a:p>
            <a:r>
              <a:rPr lang="en-US" baseline="0" dirty="0" smtClean="0"/>
              <a:t>Now we allocate each probability based on their weights.</a:t>
            </a:r>
          </a:p>
          <a:p>
            <a:r>
              <a:rPr lang="en-US" baseline="0" dirty="0" smtClean="0"/>
              <a:t>So, in this example sum of these probability is exactly one.</a:t>
            </a:r>
          </a:p>
        </p:txBody>
      </p:sp>
      <p:sp>
        <p:nvSpPr>
          <p:cNvPr id="1821" name="TextShape 2"/>
          <p:cNvSpPr txBox="1"/>
          <p:nvPr/>
        </p:nvSpPr>
        <p:spPr>
          <a:xfrm>
            <a:off x="3884760" y="8685360"/>
            <a:ext cx="2971440" cy="456840"/>
          </a:xfrm>
          <a:prstGeom prst="rect">
            <a:avLst/>
          </a:prstGeom>
        </p:spPr>
        <p:txBody>
          <a:bodyPr anchor="b"/>
          <a:lstStyle/>
          <a:p>
            <a:pPr algn="r">
              <a:lnSpc>
                <a:spcPct val="100000"/>
              </a:lnSpc>
            </a:pPr>
            <a:fld id="{6756DA8B-2D8E-4CD9-92F7-FE1BBDF81C96}" type="slidenum">
              <a:rPr lang="en-US" sz="1200">
                <a:solidFill>
                  <a:srgbClr val="000000"/>
                </a:solidFill>
                <a:latin typeface="+mn-lt"/>
                <a:ea typeface="+mn-ea"/>
              </a:rPr>
              <a:pPr algn="r">
                <a:lnSpc>
                  <a:spcPct val="100000"/>
                </a:lnSpc>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body"/>
          </p:nvPr>
        </p:nvSpPr>
        <p:spPr>
          <a:xfrm>
            <a:off x="685800" y="4343400"/>
            <a:ext cx="5486040" cy="4114440"/>
          </a:xfrm>
          <a:prstGeom prst="rect">
            <a:avLst/>
          </a:prstGeom>
        </p:spPr>
        <p:txBody>
          <a:bodyPr/>
          <a:lstStyle/>
          <a:p>
            <a:r>
              <a:rPr lang="en-US" altLang="ja-JP" dirty="0" smtClean="0"/>
              <a:t>Secondly,</a:t>
            </a:r>
            <a:r>
              <a:rPr lang="en-US" altLang="ja-JP" baseline="0" dirty="0" smtClean="0"/>
              <a:t> we propose density evaluation.</a:t>
            </a:r>
            <a:r>
              <a:rPr lang="ja-JP" altLang="en-US" baseline="0" dirty="0" smtClean="0"/>
              <a:t>　</a:t>
            </a:r>
            <a:endParaRPr lang="en-US" altLang="ja-JP" baseline="0" dirty="0" smtClean="0"/>
          </a:p>
          <a:p>
            <a:r>
              <a:rPr lang="en-US" altLang="ja-JP" baseline="0" dirty="0" smtClean="0"/>
              <a:t>Now each cell has density and cell size. </a:t>
            </a:r>
          </a:p>
          <a:p>
            <a:r>
              <a:rPr lang="en-US" dirty="0" smtClean="0"/>
              <a:t>If we apply</a:t>
            </a:r>
            <a:r>
              <a:rPr lang="en-US" baseline="0" dirty="0" smtClean="0"/>
              <a:t> biased random walk, then each cell will have probability to be chosen. </a:t>
            </a:r>
            <a:endParaRPr dirty="0"/>
          </a:p>
        </p:txBody>
      </p:sp>
      <p:sp>
        <p:nvSpPr>
          <p:cNvPr id="1821" name="TextShape 2"/>
          <p:cNvSpPr txBox="1"/>
          <p:nvPr/>
        </p:nvSpPr>
        <p:spPr>
          <a:xfrm>
            <a:off x="3884760" y="8685360"/>
            <a:ext cx="2971440" cy="456840"/>
          </a:xfrm>
          <a:prstGeom prst="rect">
            <a:avLst/>
          </a:prstGeom>
        </p:spPr>
        <p:txBody>
          <a:bodyPr anchor="b"/>
          <a:lstStyle/>
          <a:p>
            <a:pPr algn="r">
              <a:lnSpc>
                <a:spcPct val="100000"/>
              </a:lnSpc>
            </a:pPr>
            <a:fld id="{6756DA8B-2D8E-4CD9-92F7-FE1BBDF81C96}" type="slidenum">
              <a:rPr lang="en-US" sz="1200">
                <a:solidFill>
                  <a:srgbClr val="000000"/>
                </a:solidFill>
                <a:latin typeface="+mn-lt"/>
                <a:ea typeface="+mn-ea"/>
              </a:rPr>
              <a:pPr algn="r">
                <a:lnSpc>
                  <a:spcPct val="100000"/>
                </a:lnSpc>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body"/>
          </p:nvPr>
        </p:nvSpPr>
        <p:spPr>
          <a:xfrm>
            <a:off x="685800" y="4343400"/>
            <a:ext cx="5486040" cy="4114440"/>
          </a:xfrm>
          <a:prstGeom prst="rect">
            <a:avLst/>
          </a:prstGeom>
        </p:spPr>
        <p:txBody>
          <a:bodyPr/>
          <a:lstStyle/>
          <a:p>
            <a:r>
              <a:rPr lang="en-US" dirty="0" smtClean="0"/>
              <a:t>However, if cell size is big enough</a:t>
            </a:r>
            <a:r>
              <a:rPr lang="en-US" baseline="0" dirty="0" smtClean="0"/>
              <a:t> compared with its density, we want to refrain from changing current cell.</a:t>
            </a:r>
          </a:p>
          <a:p>
            <a:r>
              <a:rPr lang="en-US" baseline="0" dirty="0" smtClean="0"/>
              <a:t>Because this cell is still not investigated enough, and frequent changes of search space will make intensive search worse.</a:t>
            </a:r>
          </a:p>
          <a:p>
            <a:r>
              <a:rPr lang="en-US" baseline="0" dirty="0" smtClean="0"/>
              <a:t>So we prevent to move to other cells.</a:t>
            </a:r>
            <a:endParaRPr dirty="0"/>
          </a:p>
        </p:txBody>
      </p:sp>
      <p:sp>
        <p:nvSpPr>
          <p:cNvPr id="1821" name="TextShape 2"/>
          <p:cNvSpPr txBox="1"/>
          <p:nvPr/>
        </p:nvSpPr>
        <p:spPr>
          <a:xfrm>
            <a:off x="3884760" y="8685360"/>
            <a:ext cx="2971440" cy="456840"/>
          </a:xfrm>
          <a:prstGeom prst="rect">
            <a:avLst/>
          </a:prstGeom>
        </p:spPr>
        <p:txBody>
          <a:bodyPr anchor="b"/>
          <a:lstStyle/>
          <a:p>
            <a:pPr algn="r">
              <a:lnSpc>
                <a:spcPct val="100000"/>
              </a:lnSpc>
            </a:pPr>
            <a:fld id="{6756DA8B-2D8E-4CD9-92F7-FE1BBDF81C96}" type="slidenum">
              <a:rPr lang="en-US" sz="1200">
                <a:solidFill>
                  <a:srgbClr val="000000"/>
                </a:solidFill>
                <a:latin typeface="+mn-lt"/>
                <a:ea typeface="+mn-ea"/>
              </a:rPr>
              <a:pPr algn="r">
                <a:lnSpc>
                  <a:spcPct val="100000"/>
                </a:lnSpc>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body"/>
          </p:nvPr>
        </p:nvSpPr>
        <p:spPr>
          <a:xfrm>
            <a:off x="685800" y="4343400"/>
            <a:ext cx="5486040" cy="4114440"/>
          </a:xfrm>
          <a:prstGeom prst="rect">
            <a:avLst/>
          </a:prstGeom>
        </p:spPr>
        <p:txBody>
          <a:bodyPr/>
          <a:lstStyle/>
          <a:p>
            <a:r>
              <a:rPr lang="en-US" dirty="0" smtClean="0"/>
              <a:t>We are</a:t>
            </a:r>
            <a:r>
              <a:rPr lang="en-US" baseline="0" dirty="0" smtClean="0"/>
              <a:t> also considering dynamic changes of cell size. </a:t>
            </a:r>
          </a:p>
          <a:p>
            <a:r>
              <a:rPr lang="en-US" baseline="0" dirty="0" smtClean="0"/>
              <a:t>We split search space into cells and their initial size is the same.</a:t>
            </a:r>
          </a:p>
          <a:p>
            <a:r>
              <a:rPr lang="en-US" baseline="0" dirty="0" smtClean="0"/>
              <a:t>However their sizes will be changed during the search, we will take account of these changes.</a:t>
            </a:r>
            <a:endParaRPr dirty="0"/>
          </a:p>
        </p:txBody>
      </p:sp>
      <p:sp>
        <p:nvSpPr>
          <p:cNvPr id="1821" name="TextShape 2"/>
          <p:cNvSpPr txBox="1"/>
          <p:nvPr/>
        </p:nvSpPr>
        <p:spPr>
          <a:xfrm>
            <a:off x="3884760" y="8685360"/>
            <a:ext cx="2971440" cy="456840"/>
          </a:xfrm>
          <a:prstGeom prst="rect">
            <a:avLst/>
          </a:prstGeom>
        </p:spPr>
        <p:txBody>
          <a:bodyPr anchor="b"/>
          <a:lstStyle/>
          <a:p>
            <a:pPr algn="r">
              <a:lnSpc>
                <a:spcPct val="100000"/>
              </a:lnSpc>
            </a:pPr>
            <a:fld id="{6756DA8B-2D8E-4CD9-92F7-FE1BBDF81C96}" type="slidenum">
              <a:rPr lang="en-US" sz="1200">
                <a:solidFill>
                  <a:srgbClr val="000000"/>
                </a:solidFill>
                <a:latin typeface="+mn-lt"/>
                <a:ea typeface="+mn-ea"/>
              </a:rPr>
              <a:pPr algn="r">
                <a:lnSpc>
                  <a:spcPct val="100000"/>
                </a:lnSpc>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body"/>
          </p:nvPr>
        </p:nvSpPr>
        <p:spPr>
          <a:xfrm>
            <a:off x="685800" y="4343400"/>
            <a:ext cx="5486040" cy="4114440"/>
          </a:xfrm>
          <a:prstGeom prst="rect">
            <a:avLst/>
          </a:prstGeom>
        </p:spPr>
        <p:txBody>
          <a:bodyPr/>
          <a:lstStyle/>
          <a:p>
            <a:r>
              <a:rPr lang="en-US" dirty="0" smtClean="0"/>
              <a:t>To do these things,</a:t>
            </a:r>
            <a:r>
              <a:rPr lang="en-US" baseline="0" dirty="0" smtClean="0"/>
              <a:t> we use coupon collector`s problem. </a:t>
            </a:r>
          </a:p>
          <a:p>
            <a:r>
              <a:rPr lang="en-US" baseline="0" dirty="0" smtClean="0"/>
              <a:t>This is a problem of how many coupons we have to buy on average to complete a collection.</a:t>
            </a:r>
          </a:p>
          <a:p>
            <a:r>
              <a:rPr lang="en-US" baseline="0" dirty="0" smtClean="0"/>
              <a:t>It takes T times on average to complete a collection. </a:t>
            </a:r>
          </a:p>
          <a:p>
            <a:r>
              <a:rPr lang="en-US" baseline="0" dirty="0" smtClean="0"/>
              <a:t>Here, m is collection size so we can apply m is cell size.</a:t>
            </a:r>
            <a:endParaRPr dirty="0"/>
          </a:p>
        </p:txBody>
      </p:sp>
      <p:sp>
        <p:nvSpPr>
          <p:cNvPr id="1821" name="TextShape 2"/>
          <p:cNvSpPr txBox="1"/>
          <p:nvPr/>
        </p:nvSpPr>
        <p:spPr>
          <a:xfrm>
            <a:off x="3884760" y="8685360"/>
            <a:ext cx="2971440" cy="456840"/>
          </a:xfrm>
          <a:prstGeom prst="rect">
            <a:avLst/>
          </a:prstGeom>
        </p:spPr>
        <p:txBody>
          <a:bodyPr anchor="b"/>
          <a:lstStyle/>
          <a:p>
            <a:pPr algn="r">
              <a:lnSpc>
                <a:spcPct val="100000"/>
              </a:lnSpc>
            </a:pPr>
            <a:fld id="{6756DA8B-2D8E-4CD9-92F7-FE1BBDF81C96}" type="slidenum">
              <a:rPr lang="en-US" sz="1200">
                <a:solidFill>
                  <a:srgbClr val="000000"/>
                </a:solidFill>
                <a:latin typeface="+mn-lt"/>
                <a:ea typeface="+mn-ea"/>
              </a:rPr>
              <a:pPr algn="r">
                <a:lnSpc>
                  <a:spcPct val="100000"/>
                </a:lnSpc>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body"/>
          </p:nvPr>
        </p:nvSpPr>
        <p:spPr>
          <a:xfrm>
            <a:off x="685800" y="4343400"/>
            <a:ext cx="5486040" cy="4114440"/>
          </a:xfrm>
          <a:prstGeom prst="rect">
            <a:avLst/>
          </a:prstGeom>
        </p:spPr>
        <p:txBody>
          <a:bodyPr/>
          <a:lstStyle/>
          <a:p>
            <a:r>
              <a:rPr lang="en-US" dirty="0" smtClean="0"/>
              <a:t>For</a:t>
            </a:r>
            <a:r>
              <a:rPr lang="en-US" baseline="0" dirty="0" smtClean="0"/>
              <a:t> example, if we want to change cell when over 80 percents of cell is visited, then expected number changes like this.</a:t>
            </a:r>
          </a:p>
          <a:p>
            <a:r>
              <a:rPr lang="en-US" baseline="0" dirty="0" smtClean="0"/>
              <a:t>And we change cell when the density of cell gets bigger than Threshold.</a:t>
            </a:r>
          </a:p>
          <a:p>
            <a:r>
              <a:rPr lang="en-US" baseline="0" dirty="0" smtClean="0"/>
              <a:t>Threshold is divided by n, because we only update cells on every n conflicts.  </a:t>
            </a:r>
            <a:endParaRPr dirty="0"/>
          </a:p>
        </p:txBody>
      </p:sp>
      <p:sp>
        <p:nvSpPr>
          <p:cNvPr id="1821" name="TextShape 2"/>
          <p:cNvSpPr txBox="1"/>
          <p:nvPr/>
        </p:nvSpPr>
        <p:spPr>
          <a:xfrm>
            <a:off x="3884760" y="8685360"/>
            <a:ext cx="2971440" cy="456840"/>
          </a:xfrm>
          <a:prstGeom prst="rect">
            <a:avLst/>
          </a:prstGeom>
        </p:spPr>
        <p:txBody>
          <a:bodyPr anchor="b"/>
          <a:lstStyle/>
          <a:p>
            <a:pPr algn="r">
              <a:lnSpc>
                <a:spcPct val="100000"/>
              </a:lnSpc>
            </a:pPr>
            <a:fld id="{6756DA8B-2D8E-4CD9-92F7-FE1BBDF81C96}" type="slidenum">
              <a:rPr lang="en-US" sz="1200">
                <a:solidFill>
                  <a:srgbClr val="000000"/>
                </a:solidFill>
                <a:latin typeface="+mn-lt"/>
                <a:ea typeface="+mn-ea"/>
              </a:rPr>
              <a:pPr algn="r">
                <a:lnSpc>
                  <a:spcPct val="100000"/>
                </a:lnSpc>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Now we move on to our experiments.</a:t>
            </a:r>
            <a:r>
              <a:rPr lang="en-US" altLang="ko-KR" baseline="0" dirty="0" smtClean="0"/>
              <a:t> </a:t>
            </a:r>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26</a:t>
            </a:fld>
            <a:endParaRPr lang="ko-KR" altLang="en-US"/>
          </a:p>
        </p:txBody>
      </p:sp>
    </p:spTree>
    <p:extLst>
      <p:ext uri="{BB962C8B-B14F-4D97-AF65-F5344CB8AC3E}">
        <p14:creationId xmlns:p14="http://schemas.microsoft.com/office/powerpoint/2010/main" xmlns="" val="1956140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sz="1200" kern="1200" dirty="0" smtClean="0">
                <a:solidFill>
                  <a:schemeClr val="tx1"/>
                </a:solidFill>
                <a:latin typeface="+mn-lt"/>
                <a:ea typeface="+mn-ea"/>
                <a:cs typeface="+mn-cs"/>
              </a:rPr>
              <a:t>We evaluated SaSS by implementing this to our base solver ParaGlueminisat. This is a parallel version of glueminisat.</a:t>
            </a:r>
            <a:br>
              <a:rPr lang="en-US" altLang="ja-JP" sz="1200" kern="1200" dirty="0" smtClean="0">
                <a:solidFill>
                  <a:schemeClr val="tx1"/>
                </a:solidFill>
                <a:latin typeface="+mn-lt"/>
                <a:ea typeface="+mn-ea"/>
                <a:cs typeface="+mn-cs"/>
              </a:rPr>
            </a:br>
            <a:r>
              <a:rPr lang="en-US" altLang="ja-JP" sz="1200" kern="1200" dirty="0" smtClean="0">
                <a:solidFill>
                  <a:schemeClr val="tx1"/>
                </a:solidFill>
                <a:latin typeface="+mn-lt"/>
                <a:ea typeface="+mn-ea"/>
                <a:cs typeface="+mn-cs"/>
              </a:rPr>
              <a:t>100 application problems from SAT race 2015 was chosen as benchmarks.</a:t>
            </a:r>
            <a:br>
              <a:rPr lang="en-US" altLang="ja-JP" sz="1200" kern="1200" dirty="0" smtClean="0">
                <a:solidFill>
                  <a:schemeClr val="tx1"/>
                </a:solidFill>
                <a:latin typeface="+mn-lt"/>
                <a:ea typeface="+mn-ea"/>
                <a:cs typeface="+mn-cs"/>
              </a:rPr>
            </a:br>
            <a:r>
              <a:rPr lang="en-US" altLang="ja-JP" sz="1200" kern="1200" dirty="0" smtClean="0">
                <a:solidFill>
                  <a:schemeClr val="tx1"/>
                </a:solidFill>
                <a:latin typeface="+mn-lt"/>
                <a:ea typeface="+mn-ea"/>
                <a:cs typeface="+mn-cs"/>
              </a:rPr>
              <a:t>SaSS solved 5 more problems than non-SaSS in both 12 workers and 64 workers.</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27</a:t>
            </a:fld>
            <a:endParaRPr lang="ko-KR" altLang="en-US"/>
          </a:p>
        </p:txBody>
      </p:sp>
    </p:spTree>
    <p:extLst>
      <p:ext uri="{BB962C8B-B14F-4D97-AF65-F5344CB8AC3E}">
        <p14:creationId xmlns:p14="http://schemas.microsoft.com/office/powerpoint/2010/main" xmlns="" val="2210716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We also</a:t>
            </a:r>
            <a:r>
              <a:rPr lang="en-US" altLang="ko-KR" baseline="0" dirty="0" smtClean="0"/>
              <a:t> compared SaSS and non-SaSS with scatter plot. </a:t>
            </a:r>
          </a:p>
          <a:p>
            <a:r>
              <a:rPr lang="en-US" altLang="ko-KR" baseline="0" dirty="0" smtClean="0"/>
              <a:t>Regions R1 and R2 are divided by the line of y=x and simply counts which one was faster than the other.</a:t>
            </a:r>
            <a:endParaRPr lang="en-US" altLang="ko-KR" baseline="0" dirty="0"/>
          </a:p>
          <a:p>
            <a:r>
              <a:rPr lang="en-US" altLang="ko-KR" baseline="0" dirty="0" smtClean="0"/>
              <a:t>In regions R3 and R4, region of satisfying both these equations is excluded because their running time is not that different.</a:t>
            </a:r>
          </a:p>
          <a:p>
            <a:r>
              <a:rPr lang="en-US" altLang="ko-KR" baseline="0" dirty="0" smtClean="0"/>
              <a:t>By comparing R3 and R4 we can compare speedup more strictly.</a:t>
            </a:r>
          </a:p>
          <a:p>
            <a:r>
              <a:rPr lang="en-US" altLang="ko-KR" baseline="0" dirty="0" smtClean="0"/>
              <a:t>Resions R5 and R6 count instances solved by only one side.</a:t>
            </a:r>
          </a:p>
          <a:p>
            <a:endParaRPr lang="en-US" altLang="ko-KR" baseline="0" dirty="0" smtClean="0"/>
          </a:p>
          <a:p>
            <a:r>
              <a:rPr lang="en-US" altLang="ko-KR" baseline="0" dirty="0" smtClean="0"/>
              <a:t>In all cases, SaSS surpasses non-SaSS.</a:t>
            </a: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28</a:t>
            </a:fld>
            <a:endParaRPr lang="ko-KR" altLang="en-US"/>
          </a:p>
        </p:txBody>
      </p:sp>
    </p:spTree>
    <p:extLst>
      <p:ext uri="{BB962C8B-B14F-4D97-AF65-F5344CB8AC3E}">
        <p14:creationId xmlns:p14="http://schemas.microsoft.com/office/powerpoint/2010/main" xmlns="" val="2210716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20000"/>
          </a:bodyPr>
          <a:lstStyle/>
          <a:p>
            <a:r>
              <a:rPr lang="en-US" altLang="ja-JP" dirty="0" smtClean="0"/>
              <a:t>To</a:t>
            </a:r>
            <a:r>
              <a:rPr lang="en-US" altLang="ja-JP" baseline="0" dirty="0" smtClean="0"/>
              <a:t> summarize, we proposed AHM this is a general concept for sharing information in combinatorial search.</a:t>
            </a:r>
          </a:p>
          <a:p>
            <a:r>
              <a:rPr lang="en-US" altLang="ja-JP" baseline="0" dirty="0" smtClean="0"/>
              <a:t>We applied this to parallel SAT solver by reducing the amount of information using PSSI,</a:t>
            </a:r>
          </a:p>
          <a:p>
            <a:r>
              <a:rPr lang="en-US" altLang="ja-JP" baseline="0" dirty="0" smtClean="0"/>
              <a:t>And proposed SaSS heuristic to change the area of search space dynamically. </a:t>
            </a:r>
          </a:p>
          <a:p>
            <a:r>
              <a:rPr lang="en-US" altLang="ja-JP" baseline="0" dirty="0" smtClean="0"/>
              <a:t>We also proposed extended SaSS, we will implement and evaluate this in the future.</a:t>
            </a:r>
          </a:p>
          <a:p>
            <a:r>
              <a:rPr lang="en-US" altLang="ja-JP" baseline="0" dirty="0" smtClean="0"/>
              <a:t>Our next step is to apply AHM to other scenarios in SAT problems such as how to share learned clauses among workers.</a:t>
            </a:r>
          </a:p>
          <a:p>
            <a:r>
              <a:rPr lang="en-US" altLang="ja-JP" baseline="0" dirty="0" smtClean="0"/>
              <a:t>We are also considering to extend our concept to other CP areas.</a:t>
            </a: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29</a:t>
            </a:fld>
            <a:endParaRPr lang="ko-KR" altLang="en-US"/>
          </a:p>
        </p:txBody>
      </p:sp>
    </p:spTree>
    <p:extLst>
      <p:ext uri="{BB962C8B-B14F-4D97-AF65-F5344CB8AC3E}">
        <p14:creationId xmlns:p14="http://schemas.microsoft.com/office/powerpoint/2010/main" xmlns="" val="112543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dirty="0" smtClean="0"/>
              <a:t>In combinatorial search,</a:t>
            </a:r>
            <a:r>
              <a:rPr lang="en-US" altLang="ja-JP" baseline="0" dirty="0" smtClean="0"/>
              <a:t> we ar</a:t>
            </a:r>
            <a:r>
              <a:rPr lang="en-US" altLang="ja-JP" dirty="0" smtClean="0"/>
              <a:t>e challenging a lot of NP complete problems and they have huge search space sometimes even</a:t>
            </a:r>
            <a:r>
              <a:rPr lang="en-US" altLang="ja-JP" baseline="0" dirty="0" smtClean="0"/>
              <a:t> infinite.</a:t>
            </a:r>
          </a:p>
          <a:p>
            <a:r>
              <a:rPr lang="en-US" altLang="ja-JP" dirty="0" smtClean="0"/>
              <a:t>Here</a:t>
            </a:r>
            <a:r>
              <a:rPr lang="en-US" altLang="ja-JP" baseline="0" dirty="0" smtClean="0"/>
              <a:t> the search space is a graph that contains all of the possible states of the problem.</a:t>
            </a:r>
          </a:p>
          <a:p>
            <a:endParaRPr lang="en-US" altLang="ja-JP" dirty="0" smtClean="0"/>
          </a:p>
          <a:p>
            <a:r>
              <a:rPr lang="en-US" altLang="ja-JP" dirty="0" smtClean="0"/>
              <a:t>We don’t know</a:t>
            </a:r>
            <a:r>
              <a:rPr lang="en-US" altLang="ja-JP" baseline="0" dirty="0" smtClean="0"/>
              <a:t> where the answer or the optimal solution is located and the search space wetry to solve is so huge, </a:t>
            </a:r>
          </a:p>
          <a:p>
            <a:r>
              <a:rPr lang="en-US" altLang="ja-JP" baseline="0" dirty="0" smtClean="0"/>
              <a:t>so we learn information during the search and these lessons are applied to techniques for efficient search </a:t>
            </a:r>
          </a:p>
          <a:p>
            <a:r>
              <a:rPr lang="en-US" altLang="ja-JP" baseline="0" dirty="0" smtClean="0"/>
              <a:t>such as ; restart, branching heuristic and so on</a:t>
            </a: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3</a:t>
            </a:fld>
            <a:endParaRPr lang="ko-KR" altLang="en-US"/>
          </a:p>
        </p:txBody>
      </p:sp>
    </p:spTree>
    <p:extLst>
      <p:ext uri="{BB962C8B-B14F-4D97-AF65-F5344CB8AC3E}">
        <p14:creationId xmlns:p14="http://schemas.microsoft.com/office/powerpoint/2010/main" xmlns="" val="4176739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30</a:t>
            </a:fld>
            <a:endParaRPr lang="ko-KR" altLang="en-US"/>
          </a:p>
        </p:txBody>
      </p:sp>
    </p:spTree>
    <p:extLst>
      <p:ext uri="{BB962C8B-B14F-4D97-AF65-F5344CB8AC3E}">
        <p14:creationId xmlns:p14="http://schemas.microsoft.com/office/powerpoint/2010/main" xmlns="" val="1956140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smtClean="0"/>
              <a:t>지울까 이거</a:t>
            </a:r>
            <a:r>
              <a:rPr lang="en-US" altLang="ko-KR" dirty="0" smtClean="0"/>
              <a:t>? </a:t>
            </a:r>
            <a:r>
              <a:rPr lang="ko-KR" altLang="en-US" dirty="0" smtClean="0"/>
              <a:t>왜냐믄 실제 소스 코드로 돌린거 아니자나</a:t>
            </a:r>
            <a:r>
              <a:rPr lang="en-US" altLang="ko-KR" dirty="0" smtClean="0"/>
              <a:t>?</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32</a:t>
            </a:fld>
            <a:endParaRPr lang="ko-KR" altLang="en-US"/>
          </a:p>
        </p:txBody>
      </p:sp>
    </p:spTree>
    <p:extLst>
      <p:ext uri="{BB962C8B-B14F-4D97-AF65-F5344CB8AC3E}">
        <p14:creationId xmlns:p14="http://schemas.microsoft.com/office/powerpoint/2010/main" xmlns="" val="2210716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20000"/>
          </a:bodyPr>
          <a:lstStyle/>
          <a:p>
            <a:r>
              <a:rPr lang="ja-JP" altLang="en-US" dirty="0" smtClean="0"/>
              <a:t>結論です。今回、中腹探索を減らし、多様性を増やすための</a:t>
            </a:r>
            <a:r>
              <a:rPr lang="en-US" altLang="ja-JP" dirty="0" smtClean="0"/>
              <a:t>metric</a:t>
            </a:r>
            <a:r>
              <a:rPr lang="ja-JP" altLang="en-US" dirty="0" smtClean="0"/>
              <a:t>として</a:t>
            </a:r>
            <a:r>
              <a:rPr lang="en-US" altLang="ja-JP" dirty="0" smtClean="0"/>
              <a:t>PSSI</a:t>
            </a:r>
            <a:r>
              <a:rPr lang="ja-JP" altLang="en-US" dirty="0" smtClean="0"/>
              <a:t>を提案しました</a:t>
            </a:r>
            <a:r>
              <a:rPr lang="en-US" altLang="ja-JP" dirty="0" smtClean="0"/>
              <a:t>==</a:t>
            </a:r>
            <a:r>
              <a:rPr lang="en-US" altLang="ja-JP" dirty="0" smtClean="0">
                <a:sym typeface="Wingdings" pitchFamily="2" charset="2"/>
              </a:rPr>
              <a:t></a:t>
            </a:r>
            <a:endParaRPr lang="en-US" altLang="ja-JP" dirty="0" smtClean="0"/>
          </a:p>
          <a:p>
            <a:r>
              <a:rPr lang="ja-JP" altLang="en-US" dirty="0" smtClean="0"/>
              <a:t>また、探索の高速化のために余分のクローズを追加する手法を検討しています。</a:t>
            </a:r>
            <a:r>
              <a:rPr lang="en-US" altLang="ja-JP" smtClean="0"/>
              <a:t>+</a:t>
            </a:r>
            <a:endParaRPr lang="en-US" altLang="ja-JP" dirty="0" smtClean="0"/>
          </a:p>
          <a:p>
            <a:endParaRPr lang="en-US" altLang="ja-JP" dirty="0" smtClean="0"/>
          </a:p>
          <a:p>
            <a:r>
              <a:rPr lang="ja-JP" altLang="en-US" dirty="0" smtClean="0"/>
              <a:t>今後の予定としては、今回</a:t>
            </a:r>
            <a:r>
              <a:rPr lang="en-US" altLang="ja-JP" dirty="0" smtClean="0"/>
              <a:t>PSSI</a:t>
            </a:r>
            <a:r>
              <a:rPr lang="ja-JP" altLang="en-US" dirty="0" smtClean="0"/>
              <a:t>を用いて探索空間を切り替えることのみを行いましたが、この</a:t>
            </a:r>
            <a:r>
              <a:rPr lang="en-US" altLang="ja-JP" dirty="0" smtClean="0"/>
              <a:t>metric</a:t>
            </a:r>
            <a:r>
              <a:rPr lang="ja-JP" altLang="en-US" dirty="0" smtClean="0"/>
              <a:t>を用いて、学習クローズをコントロールすることもできるのではないかと思っているので、適用してみるつもりです。</a:t>
            </a:r>
            <a:endParaRPr lang="en-US" altLang="ja-JP" dirty="0" smtClean="0"/>
          </a:p>
          <a:p>
            <a:r>
              <a:rPr lang="ja-JP" altLang="en-US" dirty="0" smtClean="0"/>
              <a:t>また、６４</a:t>
            </a:r>
            <a:r>
              <a:rPr lang="en-US" altLang="ja-JP" dirty="0" smtClean="0"/>
              <a:t>core</a:t>
            </a:r>
            <a:r>
              <a:rPr lang="ja-JP" altLang="en-US" dirty="0" smtClean="0"/>
              <a:t>で１２</a:t>
            </a:r>
            <a:r>
              <a:rPr lang="en-US" altLang="ja-JP" dirty="0" smtClean="0"/>
              <a:t>core</a:t>
            </a:r>
            <a:r>
              <a:rPr lang="ja-JP" altLang="en-US" dirty="0" smtClean="0"/>
              <a:t>より性能が落ちる理由を</a:t>
            </a:r>
            <a:r>
              <a:rPr lang="en-US" altLang="ja-JP" dirty="0" smtClean="0"/>
              <a:t>profiling</a:t>
            </a:r>
            <a:r>
              <a:rPr lang="ja-JP" altLang="en-US" dirty="0" smtClean="0"/>
              <a:t>したり、分析して改良していくつもりです。</a:t>
            </a:r>
            <a:endParaRPr lang="en-US" altLang="ja-JP" dirty="0" smtClean="0"/>
          </a:p>
          <a:p>
            <a:endParaRPr lang="en-US" altLang="ja-JP" dirty="0" smtClean="0"/>
          </a:p>
          <a:p>
            <a:r>
              <a:rPr lang="ja-JP" altLang="en-US" dirty="0" smtClean="0"/>
              <a:t>ここまでできたら、超並列での改良もチャレンジしてみたいと思っています。</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33</a:t>
            </a:fld>
            <a:endParaRPr lang="ko-KR" altLang="en-US"/>
          </a:p>
        </p:txBody>
      </p:sp>
    </p:spTree>
    <p:extLst>
      <p:ext uri="{BB962C8B-B14F-4D97-AF65-F5344CB8AC3E}">
        <p14:creationId xmlns:p14="http://schemas.microsoft.com/office/powerpoint/2010/main" xmlns="" val="1125439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次は、</a:t>
            </a:r>
            <a:r>
              <a:rPr lang="en-US" altLang="ja-JP" dirty="0" smtClean="0"/>
              <a:t>SAT</a:t>
            </a:r>
            <a:r>
              <a:rPr lang="en-US" altLang="ja-JP" baseline="0" dirty="0" smtClean="0"/>
              <a:t> solver</a:t>
            </a:r>
            <a:r>
              <a:rPr lang="ja-JP" altLang="en-US" baseline="0" dirty="0" smtClean="0"/>
              <a:t>についてです。ソルバは</a:t>
            </a:r>
            <a:r>
              <a:rPr lang="en-US" altLang="ja-JP" baseline="0" dirty="0" smtClean="0"/>
              <a:t>CNF</a:t>
            </a:r>
            <a:r>
              <a:rPr lang="ja-JP" altLang="en-US" baseline="0" dirty="0" smtClean="0"/>
              <a:t>型の問題を解きます。問題はリテラルとクローズで構成されます。</a:t>
            </a:r>
            <a:endParaRPr lang="en-US" altLang="ja-JP" baseline="0" dirty="0" smtClean="0"/>
          </a:p>
          <a:p>
            <a:r>
              <a:rPr lang="ja-JP" altLang="en-US" baseline="0" dirty="0" smtClean="0"/>
              <a:t>変数</a:t>
            </a:r>
            <a:r>
              <a:rPr lang="en-US" altLang="ja-JP" baseline="0" dirty="0" smtClean="0"/>
              <a:t>X</a:t>
            </a:r>
            <a:r>
              <a:rPr lang="ja-JP" altLang="en-US" baseline="0" dirty="0" smtClean="0"/>
              <a:t>に対して、そのままのものとその否定をそれぞれ別のリテラルとして扱います。　</a:t>
            </a:r>
            <a:endParaRPr lang="en-US" altLang="ja-JP" baseline="0" dirty="0" smtClean="0"/>
          </a:p>
          <a:p>
            <a:r>
              <a:rPr lang="ja-JP" altLang="en-US" baseline="0" dirty="0" smtClean="0"/>
              <a:t>このとき、リテラル同士は</a:t>
            </a:r>
            <a:r>
              <a:rPr lang="en-US" altLang="ja-JP" baseline="0" dirty="0" smtClean="0"/>
              <a:t>OR</a:t>
            </a:r>
            <a:r>
              <a:rPr lang="ja-JP" altLang="en-US" baseline="0" dirty="0" smtClean="0"/>
              <a:t>、クローズ同士は</a:t>
            </a:r>
            <a:r>
              <a:rPr lang="en-US" altLang="ja-JP" baseline="0" dirty="0" smtClean="0"/>
              <a:t>AND</a:t>
            </a:r>
            <a:r>
              <a:rPr lang="ja-JP" altLang="en-US" baseline="0" dirty="0" smtClean="0"/>
              <a:t>で結ばれた形が</a:t>
            </a:r>
            <a:r>
              <a:rPr lang="en-US" altLang="ja-JP" baseline="0" dirty="0" smtClean="0"/>
              <a:t>CNF</a:t>
            </a:r>
            <a:r>
              <a:rPr lang="ja-JP" altLang="en-US" baseline="0" dirty="0" smtClean="0"/>
              <a:t>型です。</a:t>
            </a:r>
            <a:endParaRPr lang="en-US" altLang="ja-JP" baseline="0" dirty="0" smtClean="0"/>
          </a:p>
          <a:p>
            <a:endParaRPr lang="en-US" altLang="ja-JP" baseline="0" dirty="0" smtClean="0"/>
          </a:p>
          <a:p>
            <a:r>
              <a:rPr lang="en-US" altLang="ja-JP" baseline="0" dirty="0" smtClean="0"/>
              <a:t>SAT</a:t>
            </a:r>
            <a:r>
              <a:rPr lang="ja-JP" altLang="en-US" baseline="0" dirty="0" smtClean="0"/>
              <a:t>ソルバを用いる理由を大雑把に説明すると、様々な問題に対して独自のソルバを作ることは可能ですが、改良と保守など様々なコストがかかります。</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35</a:t>
            </a:fld>
            <a:endParaRPr lang="ko-KR" altLang="en-US"/>
          </a:p>
        </p:txBody>
      </p:sp>
    </p:spTree>
    <p:extLst>
      <p:ext uri="{BB962C8B-B14F-4D97-AF65-F5344CB8AC3E}">
        <p14:creationId xmlns:p14="http://schemas.microsoft.com/office/powerpoint/2010/main" xmlns="" val="3048977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なので、このように共通のソルバで様々な問題を解かせましょう。これでいくら問題が増えてもモデリングさえすれば解けるので、様々な分野の研究者がソルバの改良の研究をしています。</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36</a:t>
            </a:fld>
            <a:endParaRPr lang="ko-KR" altLang="en-US"/>
          </a:p>
        </p:txBody>
      </p:sp>
    </p:spTree>
    <p:extLst>
      <p:ext uri="{BB962C8B-B14F-4D97-AF65-F5344CB8AC3E}">
        <p14:creationId xmlns:p14="http://schemas.microsoft.com/office/powerpoint/2010/main" xmlns="" val="3048977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実際</a:t>
            </a:r>
            <a:r>
              <a:rPr lang="en-US" altLang="ja-JP" dirty="0" smtClean="0"/>
              <a:t>Application</a:t>
            </a:r>
            <a:r>
              <a:rPr lang="ja-JP" altLang="en-US" dirty="0" smtClean="0"/>
              <a:t>問題の応用例ですが、スケジューリング、パズル、回路検証など様々な分野で用いられています。特に、</a:t>
            </a:r>
            <a:r>
              <a:rPr lang="en-US" altLang="ja-JP" dirty="0" smtClean="0"/>
              <a:t>IBM</a:t>
            </a:r>
            <a:r>
              <a:rPr lang="ja-JP" altLang="en-US" dirty="0" smtClean="0"/>
              <a:t>や</a:t>
            </a:r>
            <a:r>
              <a:rPr lang="en-US" altLang="ja-JP" dirty="0" smtClean="0"/>
              <a:t>Microsoft</a:t>
            </a:r>
            <a:r>
              <a:rPr lang="ja-JP" altLang="en-US" dirty="0" smtClean="0"/>
              <a:t>でも回路検証のために</a:t>
            </a:r>
            <a:r>
              <a:rPr lang="en-US" altLang="ja-JP" dirty="0" smtClean="0"/>
              <a:t>SAT solver</a:t>
            </a:r>
            <a:r>
              <a:rPr lang="ja-JP" altLang="en-US" dirty="0" smtClean="0"/>
              <a:t>に関する研究を行っています。</a:t>
            </a:r>
            <a:endParaRPr lang="en-US" altLang="ja-JP" baseline="0" dirty="0" smtClean="0"/>
          </a:p>
          <a:p>
            <a:endParaRPr lang="en-US" altLang="ja-JP" baseline="0"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37</a:t>
            </a:fld>
            <a:endParaRPr lang="ko-KR" altLang="en-US"/>
          </a:p>
        </p:txBody>
      </p:sp>
    </p:spTree>
    <p:extLst>
      <p:ext uri="{BB962C8B-B14F-4D97-AF65-F5344CB8AC3E}">
        <p14:creationId xmlns:p14="http://schemas.microsoft.com/office/powerpoint/2010/main" xmlns="" val="1232573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前回にまでは</a:t>
            </a:r>
            <a:r>
              <a:rPr lang="en-US" altLang="ja-JP" dirty="0" smtClean="0"/>
              <a:t>sequential</a:t>
            </a:r>
            <a:r>
              <a:rPr lang="ja-JP" altLang="en-US" dirty="0" smtClean="0"/>
              <a:t>ソルバも少しやってましたが、現在は</a:t>
            </a:r>
            <a:r>
              <a:rPr lang="en-US" altLang="ja-JP" dirty="0" smtClean="0"/>
              <a:t>parallel solver</a:t>
            </a:r>
            <a:r>
              <a:rPr lang="ja-JP" altLang="en-US" dirty="0" smtClean="0"/>
              <a:t>に集中しています。</a:t>
            </a:r>
            <a:endParaRPr lang="en-US" altLang="ja-JP" dirty="0" smtClean="0"/>
          </a:p>
          <a:p>
            <a:r>
              <a:rPr lang="ja-JP" altLang="en-US" dirty="0" smtClean="0"/>
              <a:t>大きく</a:t>
            </a:r>
            <a:r>
              <a:rPr lang="en-US" altLang="ja-JP" dirty="0" smtClean="0"/>
              <a:t>2</a:t>
            </a:r>
            <a:r>
              <a:rPr lang="ja-JP" altLang="en-US" dirty="0" smtClean="0"/>
              <a:t>つの方式があります。まず、分割統治ですが、問題を分割するので、ワーカ間のロードバランスを保つことが難しい短所があります。</a:t>
            </a:r>
            <a:endParaRPr lang="en-US" altLang="ja-JP" dirty="0" smtClean="0"/>
          </a:p>
          <a:p>
            <a:r>
              <a:rPr lang="ja-JP" altLang="en-US" dirty="0" smtClean="0"/>
              <a:t>しかし、超並列のクラスター環境ではよく用いられます。</a:t>
            </a:r>
            <a:endParaRPr lang="en-US" altLang="ja-JP" dirty="0" smtClean="0"/>
          </a:p>
          <a:p>
            <a:endParaRPr lang="en-US" altLang="ja-JP" dirty="0" smtClean="0"/>
          </a:p>
          <a:p>
            <a:r>
              <a:rPr lang="ja-JP" altLang="en-US" dirty="0" smtClean="0"/>
              <a:t>最近良く用いられている手法は</a:t>
            </a:r>
            <a:r>
              <a:rPr lang="en-US" altLang="ja-JP" dirty="0" smtClean="0"/>
              <a:t>portfolio</a:t>
            </a:r>
            <a:r>
              <a:rPr lang="ja-JP" altLang="en-US" dirty="0" smtClean="0"/>
              <a:t>です。問題の分割なしでそれぞれのワーカは競争的かつ協同的に探索をします。</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38</a:t>
            </a:fld>
            <a:endParaRPr lang="ko-KR" altLang="en-US"/>
          </a:p>
        </p:txBody>
      </p:sp>
    </p:spTree>
    <p:extLst>
      <p:ext uri="{BB962C8B-B14F-4D97-AF65-F5344CB8AC3E}">
        <p14:creationId xmlns:p14="http://schemas.microsoft.com/office/powerpoint/2010/main" xmlns="" val="2602439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baseline="0" dirty="0" smtClean="0"/>
              <a:t>Portfolio</a:t>
            </a:r>
            <a:r>
              <a:rPr lang="ja-JP" altLang="en-US" baseline="0" dirty="0" smtClean="0"/>
              <a:t>では一般的に</a:t>
            </a:r>
            <a:r>
              <a:rPr lang="en-US" altLang="ja-JP" baseline="0" dirty="0" smtClean="0"/>
              <a:t>diversity</a:t>
            </a:r>
            <a:r>
              <a:rPr lang="ja-JP" altLang="en-US" baseline="0" dirty="0" smtClean="0"/>
              <a:t>と</a:t>
            </a:r>
            <a:r>
              <a:rPr lang="en-US" altLang="ja-JP" baseline="0" dirty="0" smtClean="0"/>
              <a:t>intensity</a:t>
            </a:r>
            <a:r>
              <a:rPr lang="ja-JP" altLang="en-US" baseline="0" dirty="0" smtClean="0"/>
              <a:t>のバランスが大事だといわれています。各ワーカはパラメータチューニングや違うポリシーの割り当てなどで</a:t>
            </a:r>
            <a:r>
              <a:rPr lang="en-US" altLang="ja-JP" baseline="0" dirty="0" smtClean="0"/>
              <a:t>Diversity</a:t>
            </a:r>
            <a:r>
              <a:rPr lang="ja-JP" altLang="en-US" baseline="0" dirty="0" smtClean="0"/>
              <a:t>を確保し、互いに学習クローズを共有することで</a:t>
            </a:r>
            <a:r>
              <a:rPr lang="en-US" altLang="ja-JP" baseline="0" dirty="0" smtClean="0"/>
              <a:t>Intensity</a:t>
            </a:r>
            <a:r>
              <a:rPr lang="ja-JP" altLang="en-US" baseline="0" dirty="0" smtClean="0"/>
              <a:t>を確保します。</a:t>
            </a:r>
            <a:endParaRPr lang="en-US" altLang="ja-JP" baseline="0" dirty="0" smtClean="0"/>
          </a:p>
          <a:p>
            <a:r>
              <a:rPr lang="ja-JP" altLang="en-US" baseline="0" dirty="0" smtClean="0"/>
              <a:t>なので、例えばそれぞれのワーカで変数をランダムで選ぶようにすると、多様性の確保はできるかもしれないが、集中的な探索はできなくなる可能性が高くなります。</a:t>
            </a:r>
            <a:endParaRPr lang="en-US" altLang="ja-JP" baseline="0"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39</a:t>
            </a:fld>
            <a:endParaRPr lang="ko-KR" altLang="en-US"/>
          </a:p>
        </p:txBody>
      </p:sp>
    </p:spTree>
    <p:extLst>
      <p:ext uri="{BB962C8B-B14F-4D97-AF65-F5344CB8AC3E}">
        <p14:creationId xmlns:p14="http://schemas.microsoft.com/office/powerpoint/2010/main" xmlns="" val="2742885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Currently,</a:t>
            </a:r>
            <a:r>
              <a:rPr lang="en-US" altLang="ko-KR" baseline="0" dirty="0" smtClean="0"/>
              <a:t> portfolio based parallel solvers solve problems efficiently, however the scalability of this approach has not been studied sufficiently.</a:t>
            </a:r>
          </a:p>
          <a:p>
            <a:r>
              <a:rPr lang="en-US" altLang="ko-KR" baseline="0" dirty="0" smtClean="0"/>
              <a:t>We address current limitations and propose solutions.</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40</a:t>
            </a:fld>
            <a:endParaRPr lang="ko-KR" altLang="en-US"/>
          </a:p>
        </p:txBody>
      </p:sp>
    </p:spTree>
    <p:extLst>
      <p:ext uri="{BB962C8B-B14F-4D97-AF65-F5344CB8AC3E}">
        <p14:creationId xmlns:p14="http://schemas.microsoft.com/office/powerpoint/2010/main" xmlns="" val="2210716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dirty="0" smtClean="0"/>
              <a:t>In combinatorial search,</a:t>
            </a:r>
            <a:r>
              <a:rPr lang="en-US" altLang="ja-JP" baseline="0" dirty="0" smtClean="0"/>
              <a:t> we ar</a:t>
            </a:r>
            <a:r>
              <a:rPr lang="en-US" altLang="ja-JP" dirty="0" smtClean="0"/>
              <a:t>e challenging a lot of NP complete problems and they have huge search space sometimes even</a:t>
            </a:r>
            <a:r>
              <a:rPr lang="en-US" altLang="ja-JP" baseline="0" dirty="0" smtClean="0"/>
              <a:t> infinite.</a:t>
            </a:r>
          </a:p>
          <a:p>
            <a:r>
              <a:rPr lang="en-US" altLang="ja-JP" dirty="0" smtClean="0"/>
              <a:t>Here</a:t>
            </a:r>
            <a:r>
              <a:rPr lang="en-US" altLang="ja-JP" baseline="0" dirty="0" smtClean="0"/>
              <a:t> the search space is a graph that contains all of the possible states of the problem.</a:t>
            </a:r>
          </a:p>
          <a:p>
            <a:endParaRPr lang="en-US" altLang="ja-JP" dirty="0" smtClean="0"/>
          </a:p>
          <a:p>
            <a:r>
              <a:rPr lang="en-US" altLang="ja-JP" dirty="0" smtClean="0"/>
              <a:t>We don’t know</a:t>
            </a:r>
            <a:r>
              <a:rPr lang="en-US" altLang="ja-JP" baseline="0" dirty="0" smtClean="0"/>
              <a:t> where the answer or optimal solution is located and the search space we are challenging is so huge, </a:t>
            </a:r>
          </a:p>
          <a:p>
            <a:r>
              <a:rPr lang="en-US" altLang="ja-JP" baseline="0" dirty="0" smtClean="0"/>
              <a:t>So we are handling to solve problem efficiently with several techniques; branching heuristic, branch and bound or reinforcement learning.</a:t>
            </a:r>
          </a:p>
          <a:p>
            <a:endParaRPr lang="en-US" altLang="ja-JP" baseline="0" dirty="0" smtClean="0"/>
          </a:p>
          <a:p>
            <a:r>
              <a:rPr lang="en-US" altLang="ja-JP" baseline="0" dirty="0" smtClean="0"/>
              <a:t>And we solver a problem with several workers in parallel</a:t>
            </a: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42</a:t>
            </a:fld>
            <a:endParaRPr lang="ko-KR" altLang="en-US"/>
          </a:p>
        </p:txBody>
      </p:sp>
    </p:spTree>
    <p:extLst>
      <p:ext uri="{BB962C8B-B14F-4D97-AF65-F5344CB8AC3E}">
        <p14:creationId xmlns:p14="http://schemas.microsoft.com/office/powerpoint/2010/main" xmlns="" val="417673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baseline="0" dirty="0" smtClean="0"/>
              <a:t>And when we solve a problem with several workers in parallel, each worker learns and information is shared among workers.</a:t>
            </a:r>
          </a:p>
          <a:p>
            <a:r>
              <a:rPr lang="en-US" altLang="ja-JP" baseline="0" dirty="0" smtClean="0"/>
              <a:t>We classified information into 3 categories.</a:t>
            </a:r>
          </a:p>
          <a:p>
            <a:r>
              <a:rPr lang="en-US" altLang="ja-JP" baseline="0" dirty="0" smtClean="0"/>
              <a:t>Class 1, shared to other workers and maintained throughout search because it seems to be important.</a:t>
            </a:r>
          </a:p>
          <a:p>
            <a:r>
              <a:rPr lang="en-US" altLang="ja-JP" baseline="0" dirty="0" smtClean="0"/>
              <a:t>Class 2, shared to others but erased periodically. It would be helpful for intensive search.</a:t>
            </a:r>
          </a:p>
          <a:p>
            <a:r>
              <a:rPr lang="en-US" altLang="ja-JP" baseline="0" dirty="0" smtClean="0"/>
              <a:t>Class 3, not shared, and erased periodically. Because it seems to cost too much to share this when we consider the time and space complexity</a:t>
            </a:r>
          </a:p>
          <a:p>
            <a:r>
              <a:rPr lang="en-US" altLang="ja-JP" baseline="0" dirty="0" smtClean="0"/>
              <a:t>Not because they are not useless. </a:t>
            </a: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4</a:t>
            </a:fld>
            <a:endParaRPr lang="ko-KR" altLang="en-US"/>
          </a:p>
        </p:txBody>
      </p:sp>
    </p:spTree>
    <p:extLst>
      <p:ext uri="{BB962C8B-B14F-4D97-AF65-F5344CB8AC3E}">
        <p14:creationId xmlns:p14="http://schemas.microsoft.com/office/powerpoint/2010/main" xmlns="" val="4176739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どの情報を共有するかですが、</a:t>
            </a:r>
            <a:r>
              <a:rPr lang="en-US" altLang="ko-KR" sz="1200" b="1" dirty="0" smtClean="0"/>
              <a:t>Progress saving </a:t>
            </a:r>
            <a:r>
              <a:rPr lang="ja-JP" altLang="en-US" sz="1200" b="1" dirty="0" smtClean="0"/>
              <a:t>という要素</a:t>
            </a:r>
            <a:r>
              <a:rPr lang="ja-JP" altLang="en-US" sz="1200" b="1" dirty="0"/>
              <a:t>技術</a:t>
            </a:r>
            <a:r>
              <a:rPr lang="ja-JP" altLang="en-US" sz="1200" b="1" dirty="0" smtClean="0"/>
              <a:t>があり、これを用いることにしました。</a:t>
            </a:r>
            <a:endParaRPr lang="en-US" altLang="ja-JP" sz="1200" b="1"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43</a:t>
            </a:fld>
            <a:endParaRPr lang="ko-KR" altLang="en-US"/>
          </a:p>
        </p:txBody>
      </p:sp>
    </p:spTree>
    <p:extLst>
      <p:ext uri="{BB962C8B-B14F-4D97-AF65-F5344CB8AC3E}">
        <p14:creationId xmlns:p14="http://schemas.microsoft.com/office/powerpoint/2010/main" xmlns="" val="2210716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dirty="0" smtClean="0"/>
              <a:t>Application</a:t>
            </a:r>
            <a:r>
              <a:rPr lang="ja-JP" altLang="en-US" dirty="0" smtClean="0"/>
              <a:t>問題はなぜ別の研究をして扱われるかというと、やはり問題の中に潜んでいる</a:t>
            </a:r>
            <a:r>
              <a:rPr lang="en-US" altLang="ja-JP" dirty="0" smtClean="0"/>
              <a:t>Hidden structure</a:t>
            </a:r>
            <a:r>
              <a:rPr lang="ja-JP" altLang="en-US" dirty="0" smtClean="0"/>
              <a:t>があるためです。</a:t>
            </a:r>
            <a:endParaRPr lang="en-US" altLang="ja-JP"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ja-JP" altLang="en-US" dirty="0" smtClean="0"/>
              <a:t>まず、左はそれぞれの問題の</a:t>
            </a:r>
            <a:r>
              <a:rPr lang="en-US" altLang="ko-KR" dirty="0" smtClean="0"/>
              <a:t>Community </a:t>
            </a:r>
            <a:r>
              <a:rPr lang="ja-JP" altLang="en-US" dirty="0" smtClean="0"/>
              <a:t>構造を可視化した図で、同じ</a:t>
            </a:r>
            <a:r>
              <a:rPr lang="en-US" altLang="ko-KR" dirty="0" smtClean="0"/>
              <a:t>Community</a:t>
            </a:r>
            <a:r>
              <a:rPr lang="ja-JP" altLang="en-US" dirty="0" smtClean="0"/>
              <a:t>に属していると同じ色で塗られています。</a:t>
            </a:r>
            <a:r>
              <a:rPr lang="en-US" altLang="ja-JP" dirty="0" smtClean="0"/>
              <a:t>Random</a:t>
            </a:r>
            <a:r>
              <a:rPr lang="ja-JP" altLang="en-US" dirty="0" smtClean="0"/>
              <a:t>で生成された問題と比べて、</a:t>
            </a:r>
            <a:r>
              <a:rPr lang="en-US" altLang="ja-JP" dirty="0" smtClean="0"/>
              <a:t>Application</a:t>
            </a:r>
            <a:r>
              <a:rPr lang="ja-JP" altLang="en-US" dirty="0" smtClean="0"/>
              <a:t>問題は</a:t>
            </a:r>
            <a:r>
              <a:rPr lang="en-US" altLang="ko-KR" dirty="0" smtClean="0"/>
              <a:t>Community</a:t>
            </a:r>
            <a:r>
              <a:rPr lang="ja-JP" altLang="en-US" dirty="0" smtClean="0"/>
              <a:t>構造を持っていることが分かります。</a:t>
            </a:r>
            <a:endParaRPr lang="en-US" altLang="ja-JP"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ja-JP" altLang="en-US" dirty="0" smtClean="0"/>
              <a:t>右の図ですが、</a:t>
            </a:r>
            <a:r>
              <a:rPr lang="en-US" altLang="ja-JP" dirty="0" smtClean="0"/>
              <a:t>Application</a:t>
            </a:r>
            <a:r>
              <a:rPr lang="ja-JP" altLang="en-US" dirty="0" smtClean="0"/>
              <a:t>問題の中で１つの問題を選び、繰り返しテストでそれぞれの変数の</a:t>
            </a:r>
            <a:r>
              <a:rPr lang="en-US" altLang="ja-JP" dirty="0" smtClean="0"/>
              <a:t>True</a:t>
            </a:r>
            <a:r>
              <a:rPr lang="en-US" altLang="ja-JP" baseline="0" dirty="0" smtClean="0"/>
              <a:t> Assignment</a:t>
            </a:r>
            <a:r>
              <a:rPr lang="ja-JP" altLang="en-US" baseline="0" dirty="0" smtClean="0"/>
              <a:t>の割合の平均を取ったグラフです。変数の</a:t>
            </a:r>
            <a:r>
              <a:rPr lang="en-US" altLang="ja-JP" baseline="0" dirty="0" smtClean="0"/>
              <a:t>index</a:t>
            </a:r>
            <a:r>
              <a:rPr lang="ja-JP" altLang="en-US" baseline="0" dirty="0" smtClean="0"/>
              <a:t>を変えたり、それぞれの変数を反転した問題を作ったりして、</a:t>
            </a:r>
            <a:endParaRPr lang="en-US" altLang="ja-JP"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ja-JP" altLang="en-US" dirty="0" smtClean="0"/>
              <a:t>元問題に変形を加えても、問題の構造が見つかることを確認しました。</a:t>
            </a:r>
            <a:endParaRPr lang="ko-KR" altLang="en-US"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44</a:t>
            </a:fld>
            <a:endParaRPr lang="ko-KR" altLang="en-US"/>
          </a:p>
        </p:txBody>
      </p:sp>
    </p:spTree>
    <p:extLst>
      <p:ext uri="{BB962C8B-B14F-4D97-AF65-F5344CB8AC3E}">
        <p14:creationId xmlns:p14="http://schemas.microsoft.com/office/powerpoint/2010/main" xmlns="" val="1232573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それぞれの要素技術の詳細については時間の都合上、省きたいと思います。</a:t>
            </a:r>
            <a:endParaRPr lang="en-US" altLang="ja-JP" dirty="0" smtClean="0"/>
          </a:p>
          <a:p>
            <a:endParaRPr lang="en-US" altLang="ja-JP" dirty="0" smtClean="0"/>
          </a:p>
          <a:p>
            <a:r>
              <a:rPr lang="en-US" altLang="ja-JP" dirty="0" smtClean="0"/>
              <a:t>Restart:</a:t>
            </a:r>
            <a:r>
              <a:rPr lang="en-US" altLang="ja-JP" baseline="0" dirty="0" smtClean="0"/>
              <a:t> To obtain diversification in search, Luby restart -&gt; Glucose restart, more aggressive, dynamic method</a:t>
            </a:r>
          </a:p>
          <a:p>
            <a:endParaRPr lang="en-US" altLang="ja-JP" baseline="0" dirty="0" smtClean="0"/>
          </a:p>
          <a:p>
            <a:r>
              <a:rPr lang="en-US" altLang="ja-JP" baseline="0" dirty="0" smtClean="0"/>
              <a:t>VSIDS, etc. BerkMin, VMTF, CBH</a:t>
            </a:r>
            <a:endParaRPr lang="en-US" altLang="ja-JP" dirty="0" smtClean="0"/>
          </a:p>
          <a:p>
            <a:endParaRPr lang="en-US" altLang="ja-JP" dirty="0" smtClean="0"/>
          </a:p>
          <a:p>
            <a:r>
              <a:rPr lang="en-US" altLang="ja-JP" dirty="0" smtClean="0"/>
              <a:t>AIMD</a:t>
            </a:r>
            <a:r>
              <a:rPr lang="en-US" altLang="ja-JP" baseline="0" dirty="0" smtClean="0"/>
              <a:t> (Additive Increase / Multiplicative Decrease)</a:t>
            </a:r>
          </a:p>
          <a:p>
            <a:endParaRPr lang="en-US" altLang="ja-JP" baseline="0" dirty="0" smtClean="0"/>
          </a:p>
          <a:p>
            <a:r>
              <a:rPr lang="en-US" altLang="ja-JP" baseline="0" dirty="0" smtClean="0"/>
              <a:t>5</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45</a:t>
            </a:fld>
            <a:endParaRPr lang="ko-KR" altLang="en-US"/>
          </a:p>
        </p:txBody>
      </p:sp>
    </p:spTree>
    <p:extLst>
      <p:ext uri="{BB962C8B-B14F-4D97-AF65-F5344CB8AC3E}">
        <p14:creationId xmlns:p14="http://schemas.microsoft.com/office/powerpoint/2010/main" xmlns="" val="3890345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じゃ、どういった研究ができるかのカテゴリーですが、まず問題の生成の観点で見ると、</a:t>
            </a:r>
            <a:r>
              <a:rPr lang="en-US" altLang="ja-JP" dirty="0" smtClean="0"/>
              <a:t>Application</a:t>
            </a:r>
            <a:r>
              <a:rPr lang="ja-JP" altLang="en-US" dirty="0" smtClean="0"/>
              <a:t>問題、難しく設計された問題、ランダムの問題に分けられます。</a:t>
            </a:r>
            <a:endParaRPr lang="en-US" altLang="ja-JP" dirty="0" smtClean="0"/>
          </a:p>
          <a:p>
            <a:r>
              <a:rPr lang="ja-JP" altLang="en-US" dirty="0" smtClean="0"/>
              <a:t>モデルの観点でみると、</a:t>
            </a:r>
            <a:r>
              <a:rPr lang="en-US" altLang="ja-JP" dirty="0" smtClean="0"/>
              <a:t>SAT</a:t>
            </a:r>
            <a:r>
              <a:rPr lang="ja-JP" altLang="en-US" dirty="0" smtClean="0"/>
              <a:t>となる問題に対して早くモデルを見つける研究、</a:t>
            </a:r>
            <a:r>
              <a:rPr lang="en-US" altLang="ja-JP" dirty="0" smtClean="0"/>
              <a:t>UNSAT</a:t>
            </a:r>
            <a:r>
              <a:rPr lang="ja-JP" altLang="en-US" dirty="0" smtClean="0"/>
              <a:t>である問題に対して早く証明する研究、</a:t>
            </a:r>
            <a:r>
              <a:rPr lang="en-US" altLang="ja-JP" dirty="0" smtClean="0"/>
              <a:t>SAT</a:t>
            </a:r>
            <a:r>
              <a:rPr lang="ja-JP" altLang="en-US" dirty="0" smtClean="0"/>
              <a:t>か</a:t>
            </a:r>
            <a:r>
              <a:rPr lang="en-US" altLang="ja-JP" dirty="0" smtClean="0"/>
              <a:t>UNSAT</a:t>
            </a:r>
            <a:r>
              <a:rPr lang="ja-JP" altLang="en-US" dirty="0" smtClean="0"/>
              <a:t>かを特定せずに一般的な性能を上げる研究が考えられます。</a:t>
            </a:r>
            <a:endParaRPr lang="en-US" altLang="ja-JP" dirty="0" smtClean="0"/>
          </a:p>
          <a:p>
            <a:endParaRPr lang="en-US" altLang="ja-JP" dirty="0" smtClean="0"/>
          </a:p>
          <a:p>
            <a:r>
              <a:rPr lang="ja-JP" altLang="en-US" dirty="0" smtClean="0"/>
              <a:t>私は、この中で</a:t>
            </a:r>
            <a:r>
              <a:rPr lang="en-US" altLang="ja-JP" dirty="0" smtClean="0"/>
              <a:t>Applcation</a:t>
            </a:r>
            <a:r>
              <a:rPr lang="ja-JP" altLang="en-US" dirty="0" smtClean="0"/>
              <a:t>でかつ、</a:t>
            </a:r>
            <a:r>
              <a:rPr lang="en-US" altLang="ja-JP" dirty="0" smtClean="0"/>
              <a:t>SAT</a:t>
            </a:r>
            <a:r>
              <a:rPr lang="ja-JP" altLang="en-US" dirty="0" smtClean="0"/>
              <a:t>、</a:t>
            </a:r>
            <a:r>
              <a:rPr lang="en-US" altLang="ja-JP" dirty="0" smtClean="0"/>
              <a:t>UNSAT</a:t>
            </a:r>
            <a:r>
              <a:rPr lang="ja-JP" altLang="en-US" dirty="0" smtClean="0"/>
              <a:t>両方に有効なソルバに関する研究をやっています。</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46</a:t>
            </a:fld>
            <a:endParaRPr lang="ko-KR" altLang="en-US"/>
          </a:p>
        </p:txBody>
      </p:sp>
    </p:spTree>
    <p:extLst>
      <p:ext uri="{BB962C8B-B14F-4D97-AF65-F5344CB8AC3E}">
        <p14:creationId xmlns:p14="http://schemas.microsoft.com/office/powerpoint/2010/main" xmlns="" val="1232573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次は、</a:t>
            </a:r>
            <a:r>
              <a:rPr lang="en-US" altLang="ja-JP" dirty="0" smtClean="0"/>
              <a:t>SAT</a:t>
            </a:r>
            <a:r>
              <a:rPr lang="en-US" altLang="ja-JP" baseline="0" dirty="0" smtClean="0"/>
              <a:t> solver</a:t>
            </a:r>
            <a:r>
              <a:rPr lang="ja-JP" altLang="en-US" baseline="0" dirty="0" smtClean="0"/>
              <a:t>についてです。ソルバは</a:t>
            </a:r>
            <a:r>
              <a:rPr lang="en-US" altLang="ja-JP" baseline="0" dirty="0" smtClean="0"/>
              <a:t>CNF</a:t>
            </a:r>
            <a:r>
              <a:rPr lang="ja-JP" altLang="en-US" baseline="0" dirty="0" smtClean="0"/>
              <a:t>型の問題を解きます。問題はリテラルとクローズで構成されます。</a:t>
            </a:r>
            <a:endParaRPr lang="en-US" altLang="ja-JP" baseline="0" dirty="0" smtClean="0"/>
          </a:p>
          <a:p>
            <a:r>
              <a:rPr lang="ja-JP" altLang="en-US" baseline="0" dirty="0" smtClean="0"/>
              <a:t>変数</a:t>
            </a:r>
            <a:r>
              <a:rPr lang="en-US" altLang="ja-JP" baseline="0" dirty="0" smtClean="0"/>
              <a:t>X</a:t>
            </a:r>
            <a:r>
              <a:rPr lang="ja-JP" altLang="en-US" baseline="0" dirty="0" smtClean="0"/>
              <a:t>に対して、そのままのものとその否定をそれぞれ別のリテラルとして扱います。　</a:t>
            </a:r>
            <a:endParaRPr lang="en-US" altLang="ja-JP" baseline="0" dirty="0" smtClean="0"/>
          </a:p>
          <a:p>
            <a:r>
              <a:rPr lang="ja-JP" altLang="en-US" baseline="0" dirty="0" smtClean="0"/>
              <a:t>このとき、リテラル同士は</a:t>
            </a:r>
            <a:r>
              <a:rPr lang="en-US" altLang="ja-JP" baseline="0" dirty="0" smtClean="0"/>
              <a:t>OR</a:t>
            </a:r>
            <a:r>
              <a:rPr lang="ja-JP" altLang="en-US" baseline="0" dirty="0" smtClean="0"/>
              <a:t>、クローズ同士は</a:t>
            </a:r>
            <a:r>
              <a:rPr lang="en-US" altLang="ja-JP" baseline="0" dirty="0" smtClean="0"/>
              <a:t>AND</a:t>
            </a:r>
            <a:r>
              <a:rPr lang="ja-JP" altLang="en-US" baseline="0" dirty="0" smtClean="0"/>
              <a:t>で結ばれた形が</a:t>
            </a:r>
            <a:r>
              <a:rPr lang="en-US" altLang="ja-JP" baseline="0" dirty="0" smtClean="0"/>
              <a:t>CNF</a:t>
            </a:r>
            <a:r>
              <a:rPr lang="ja-JP" altLang="en-US" baseline="0" dirty="0" smtClean="0"/>
              <a:t>型です。</a:t>
            </a:r>
            <a:endParaRPr lang="en-US" altLang="ja-JP" baseline="0" dirty="0" smtClean="0"/>
          </a:p>
          <a:p>
            <a:endParaRPr lang="en-US" altLang="ja-JP" baseline="0" dirty="0" smtClean="0"/>
          </a:p>
          <a:p>
            <a:r>
              <a:rPr lang="en-US" altLang="ja-JP" baseline="0" dirty="0" smtClean="0"/>
              <a:t>SAT</a:t>
            </a:r>
            <a:r>
              <a:rPr lang="ja-JP" altLang="en-US" baseline="0" dirty="0" smtClean="0"/>
              <a:t>ソルバの意義を簡単に言うと、</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47</a:t>
            </a:fld>
            <a:endParaRPr lang="ko-KR" altLang="en-US"/>
          </a:p>
        </p:txBody>
      </p:sp>
    </p:spTree>
    <p:extLst>
      <p:ext uri="{BB962C8B-B14F-4D97-AF65-F5344CB8AC3E}">
        <p14:creationId xmlns:p14="http://schemas.microsoft.com/office/powerpoint/2010/main" xmlns="" val="3048977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sz="1200" kern="1200" dirty="0" smtClean="0">
                <a:solidFill>
                  <a:schemeClr val="tx1"/>
                </a:solidFill>
                <a:latin typeface="+mn-lt"/>
                <a:ea typeface="+mn-ea"/>
                <a:cs typeface="+mn-cs"/>
              </a:rPr>
              <a:t>そのために私は</a:t>
            </a:r>
            <a:r>
              <a:rPr lang="en-US" altLang="ja" sz="1200" kern="1200" dirty="0" smtClean="0">
                <a:solidFill>
                  <a:schemeClr val="tx1"/>
                </a:solidFill>
                <a:latin typeface="+mn-lt"/>
                <a:ea typeface="+mn-ea"/>
                <a:cs typeface="+mn-cs"/>
              </a:rPr>
              <a:t>ISOV</a:t>
            </a:r>
            <a:r>
              <a:rPr lang="ja-JP" altLang="en-US" sz="1200" kern="1200" dirty="0" smtClean="0">
                <a:solidFill>
                  <a:schemeClr val="tx1"/>
                </a:solidFill>
                <a:latin typeface="+mn-lt"/>
                <a:ea typeface="+mn-ea"/>
                <a:cs typeface="+mn-cs"/>
              </a:rPr>
              <a:t>を提案します。</a:t>
            </a:r>
            <a:r>
              <a:rPr lang="ja-JP" altLang="en-US" dirty="0" smtClean="0"/>
              <a:t>非常にシンプルな</a:t>
            </a:r>
            <a:r>
              <a:rPr lang="en-US" altLang="ja-JP" dirty="0" smtClean="0"/>
              <a:t>preprocessing</a:t>
            </a:r>
            <a:r>
              <a:rPr lang="ja-JP" altLang="en-US" dirty="0" smtClean="0"/>
              <a:t>です。問題をソルバに渡して探索を始める前に</a:t>
            </a:r>
            <a:r>
              <a:rPr lang="en-US" altLang="ja-JP" dirty="0" smtClean="0"/>
              <a:t>shuffle</a:t>
            </a:r>
            <a:r>
              <a:rPr lang="ja-JP" altLang="en-US" dirty="0" smtClean="0"/>
              <a:t>を行うのみです。一般的にソルバは様々な</a:t>
            </a:r>
            <a:r>
              <a:rPr lang="en-US" altLang="ja-JP" dirty="0" smtClean="0"/>
              <a:t>heuristic algorithm</a:t>
            </a:r>
            <a:r>
              <a:rPr lang="ja-JP" altLang="en-US" dirty="0" smtClean="0"/>
              <a:t>のポリシーによって探索</a:t>
            </a:r>
            <a:r>
              <a:rPr lang="en-US" altLang="ja-JP" dirty="0" smtClean="0"/>
              <a:t>space</a:t>
            </a:r>
            <a:r>
              <a:rPr lang="ja-JP" altLang="en-US" dirty="0" smtClean="0"/>
              <a:t>を変えながら探索し続けますので、何かを選ぶときに</a:t>
            </a:r>
            <a:r>
              <a:rPr lang="en-US" altLang="ja-JP" dirty="0" smtClean="0"/>
              <a:t>tie</a:t>
            </a:r>
            <a:r>
              <a:rPr lang="ja-JP" altLang="en-US" dirty="0" smtClean="0"/>
              <a:t>が発生したら、選ばれるものには偏りがあるかもしれません。ここで、</a:t>
            </a:r>
            <a:r>
              <a:rPr lang="en-US" altLang="ja-JP" dirty="0" smtClean="0"/>
              <a:t>shuffle</a:t>
            </a:r>
            <a:r>
              <a:rPr lang="ja-JP" altLang="en-US" dirty="0" smtClean="0"/>
              <a:t>により少し多様性が加わるのではないかと思いました。</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48</a:t>
            </a:fld>
            <a:endParaRPr lang="ko-KR" altLang="en-US"/>
          </a:p>
        </p:txBody>
      </p:sp>
    </p:spTree>
    <p:extLst>
      <p:ext uri="{BB962C8B-B14F-4D97-AF65-F5344CB8AC3E}">
        <p14:creationId xmlns:p14="http://schemas.microsoft.com/office/powerpoint/2010/main" xmlns="" val="478794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やり方として単純にランダムで変数の</a:t>
            </a:r>
            <a:r>
              <a:rPr lang="en-US" altLang="ja-JP" dirty="0" smtClean="0"/>
              <a:t>index</a:t>
            </a:r>
            <a:r>
              <a:rPr lang="ja-JP" altLang="en-US" dirty="0" smtClean="0"/>
              <a:t>を</a:t>
            </a:r>
            <a:r>
              <a:rPr lang="en-US" altLang="ja-JP" dirty="0" smtClean="0"/>
              <a:t>shuffle</a:t>
            </a:r>
            <a:r>
              <a:rPr lang="ja-JP" altLang="en-US" dirty="0" smtClean="0"/>
              <a:t>します。</a:t>
            </a:r>
            <a:r>
              <a:rPr lang="en-US" altLang="ja-JP" dirty="0" smtClean="0"/>
              <a:t>Re-indexing</a:t>
            </a:r>
            <a:r>
              <a:rPr lang="en-US" altLang="ja-JP" baseline="0" dirty="0" smtClean="0"/>
              <a:t> table</a:t>
            </a:r>
            <a:r>
              <a:rPr lang="ja-JP" altLang="en-US" baseline="0" dirty="0" smtClean="0"/>
              <a:t>を用意し、それに沿って各</a:t>
            </a:r>
            <a:r>
              <a:rPr lang="en-US" altLang="ja-JP" baseline="0" dirty="0" smtClean="0"/>
              <a:t>clause</a:t>
            </a:r>
            <a:r>
              <a:rPr lang="ja-JP" altLang="en-US" baseline="0" dirty="0" smtClean="0"/>
              <a:t>のそれぞれの</a:t>
            </a:r>
            <a:r>
              <a:rPr lang="en-US" altLang="ja-JP" baseline="0" dirty="0" smtClean="0"/>
              <a:t>index</a:t>
            </a:r>
            <a:r>
              <a:rPr lang="ja-JP" altLang="en-US" baseline="0" dirty="0" smtClean="0"/>
              <a:t>を変更します。</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49</a:t>
            </a:fld>
            <a:endParaRPr lang="ko-KR" altLang="en-US"/>
          </a:p>
        </p:txBody>
      </p:sp>
    </p:spTree>
    <p:extLst>
      <p:ext uri="{BB962C8B-B14F-4D97-AF65-F5344CB8AC3E}">
        <p14:creationId xmlns:p14="http://schemas.microsoft.com/office/powerpoint/2010/main" xmlns="" val="4787949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次に</a:t>
            </a:r>
            <a:r>
              <a:rPr lang="en-US" altLang="ja-JP" dirty="0" err="1" smtClean="0"/>
              <a:t>ISoV</a:t>
            </a:r>
            <a:r>
              <a:rPr lang="ja-JP" altLang="en-US" dirty="0" smtClean="0"/>
              <a:t>の実験結果に移ります。　</a:t>
            </a:r>
            <a:endParaRPr lang="en-US" altLang="ja-JP" dirty="0" smtClean="0"/>
          </a:p>
          <a:p>
            <a:r>
              <a:rPr lang="ja-JP" altLang="en-US" dirty="0" smtClean="0"/>
              <a:t>実験はこうような環境で行いました。</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50</a:t>
            </a:fld>
            <a:endParaRPr lang="ko-KR" altLang="en-US"/>
          </a:p>
        </p:txBody>
      </p:sp>
    </p:spTree>
    <p:extLst>
      <p:ext uri="{BB962C8B-B14F-4D97-AF65-F5344CB8AC3E}">
        <p14:creationId xmlns:p14="http://schemas.microsoft.com/office/powerpoint/2010/main" xmlns="" val="32809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1"/>
          <p:cNvSpPr>
            <a:spLocks noGrp="1" noChangeArrowheads="1"/>
          </p:cNvSpPr>
          <p:nvPr>
            <p:ph type="sldNum" sz="quarter"/>
          </p:nvPr>
        </p:nvSpPr>
        <p:spPr>
          <a:noFill/>
          <a:ln/>
        </p:spPr>
        <p:txBody>
          <a:bodyPr/>
          <a:lstStyle/>
          <a:p>
            <a:fld id="{DD054F35-3B4C-4530-A600-B49222203C6F}" type="slidenum">
              <a:rPr lang="en-US" altLang="ko-KR" smtClean="0">
                <a:latin typeface="굴림" charset="-127"/>
                <a:ea typeface="굴림" charset="-127"/>
              </a:rPr>
              <a:pPr/>
              <a:t>51</a:t>
            </a:fld>
            <a:endParaRPr lang="en-US" altLang="ko-KR" smtClean="0">
              <a:latin typeface="굴림" charset="-127"/>
              <a:ea typeface="굴림" charset="-127"/>
            </a:endParaRPr>
          </a:p>
        </p:txBody>
      </p:sp>
      <p:sp>
        <p:nvSpPr>
          <p:cNvPr id="13315" name="Text Box 1"/>
          <p:cNvSpPr txBox="1">
            <a:spLocks noChangeArrowheads="1"/>
          </p:cNvSpPr>
          <p:nvPr/>
        </p:nvSpPr>
        <p:spPr bwMode="auto">
          <a:xfrm>
            <a:off x="3884814" y="8685412"/>
            <a:ext cx="2968388" cy="454206"/>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8620EF6-56B2-4E6E-A625-5701DCDBB133}" type="slidenum">
              <a:rPr lang="en-US" altLang="ko-KR" sz="1200">
                <a:solidFill>
                  <a:srgbClr val="000000"/>
                </a:solidFill>
                <a:latin typeface="굴림" charset="-127"/>
                <a:ea typeface="굴림" charset="-127"/>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51</a:t>
            </a:fld>
            <a:endParaRPr lang="en-US" altLang="ko-KR" sz="1200">
              <a:solidFill>
                <a:srgbClr val="000000"/>
              </a:solidFill>
              <a:latin typeface="굴림" charset="-127"/>
              <a:ea typeface="굴림" charset="-127"/>
            </a:endParaRPr>
          </a:p>
        </p:txBody>
      </p:sp>
      <p:sp>
        <p:nvSpPr>
          <p:cNvPr id="1331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3317" name="Text Box 3"/>
          <p:cNvSpPr txBox="1">
            <a:spLocks noChangeArrowheads="1"/>
          </p:cNvSpPr>
          <p:nvPr/>
        </p:nvSpPr>
        <p:spPr bwMode="auto">
          <a:xfrm>
            <a:off x="686121" y="4343436"/>
            <a:ext cx="5485760" cy="4114143"/>
          </a:xfrm>
          <a:prstGeom prst="rect">
            <a:avLst/>
          </a:prstGeom>
          <a:noFill/>
          <a:ln w="9525">
            <a:noFill/>
            <a:round/>
            <a:headEnd/>
            <a:tailEnd/>
          </a:ln>
        </p:spPr>
        <p:txBody>
          <a:bodyPr wrap="none" anchor="ctr"/>
          <a:lstStyle/>
          <a:p>
            <a:endParaRPr lang="ko-KR" altLang="en-US"/>
          </a:p>
        </p:txBody>
      </p:sp>
      <p:sp>
        <p:nvSpPr>
          <p:cNvPr id="6" name="슬라이드 노트 개체 틀 5"/>
          <p:cNvSpPr>
            <a:spLocks noGrp="1"/>
          </p:cNvSpPr>
          <p:nvPr>
            <p:ph type="body" idx="1"/>
          </p:nvPr>
        </p:nvSpPr>
        <p:spPr/>
        <p:txBody>
          <a:bodyPr>
            <a:normAutofit/>
          </a:bodyPr>
          <a:lstStyle/>
          <a:p>
            <a:r>
              <a:rPr lang="ja-JP" altLang="en-US" dirty="0" smtClean="0"/>
              <a:t>まず、</a:t>
            </a:r>
            <a:r>
              <a:rPr lang="en-US" altLang="ja-JP" dirty="0" smtClean="0"/>
              <a:t>1</a:t>
            </a:r>
            <a:r>
              <a:rPr lang="ja-JP" altLang="en-US" dirty="0" smtClean="0"/>
              <a:t>つの問題に対してやってみた結果です。ベースソルバは</a:t>
            </a:r>
            <a:r>
              <a:rPr lang="en-US" altLang="ja-JP" dirty="0" smtClean="0"/>
              <a:t>minisat2.2</a:t>
            </a:r>
            <a:r>
              <a:rPr lang="ja-JP" altLang="en-US" dirty="0" smtClean="0"/>
              <a:t>です。</a:t>
            </a:r>
            <a:endParaRPr lang="en-US" altLang="ja-JP" dirty="0" smtClean="0"/>
          </a:p>
          <a:p>
            <a:r>
              <a:rPr lang="en-US" altLang="ja-JP" dirty="0" smtClean="0"/>
              <a:t>Time</a:t>
            </a:r>
            <a:r>
              <a:rPr lang="en-US" altLang="ja-JP" baseline="0" dirty="0" smtClean="0"/>
              <a:t> limit</a:t>
            </a:r>
            <a:r>
              <a:rPr lang="ja-JP" altLang="en-US" baseline="0" dirty="0" smtClean="0"/>
              <a:t>は</a:t>
            </a:r>
            <a:r>
              <a:rPr lang="ja-JP" altLang="en-US" dirty="0" smtClean="0"/>
              <a:t>１時間に設定していて、</a:t>
            </a:r>
            <a:r>
              <a:rPr lang="en-US" altLang="ja-JP" dirty="0" smtClean="0"/>
              <a:t>seed</a:t>
            </a:r>
            <a:r>
              <a:rPr lang="ja-JP" altLang="en-US" dirty="0" smtClean="0"/>
              <a:t>値を変えながら実行時間を測定しています。</a:t>
            </a:r>
            <a:endParaRPr lang="en-US" altLang="ja-JP" dirty="0" smtClean="0"/>
          </a:p>
          <a:p>
            <a:r>
              <a:rPr lang="ja-JP" altLang="en-US" dirty="0" smtClean="0"/>
              <a:t>元問題を解いたのが</a:t>
            </a:r>
            <a:r>
              <a:rPr lang="en-US" altLang="ja-JP" dirty="0" smtClean="0"/>
              <a:t>seed</a:t>
            </a:r>
            <a:r>
              <a:rPr lang="ja-JP" altLang="en-US" dirty="0" smtClean="0"/>
              <a:t>の</a:t>
            </a:r>
            <a:r>
              <a:rPr lang="en-US" altLang="ja-JP" dirty="0" smtClean="0"/>
              <a:t>0</a:t>
            </a:r>
            <a:r>
              <a:rPr lang="ja-JP" altLang="en-US" dirty="0" smtClean="0"/>
              <a:t>のところで、元問題のままだと解けなかったのが、</a:t>
            </a:r>
            <a:r>
              <a:rPr lang="en-US" altLang="ja-JP" dirty="0" err="1" smtClean="0"/>
              <a:t>ISoV</a:t>
            </a:r>
            <a:r>
              <a:rPr lang="ja-JP" altLang="en-US" dirty="0" smtClean="0"/>
              <a:t>により、</a:t>
            </a:r>
            <a:r>
              <a:rPr lang="en-US" altLang="ja-JP" dirty="0" smtClean="0"/>
              <a:t>11</a:t>
            </a:r>
            <a:r>
              <a:rPr lang="ja-JP" altLang="en-US" dirty="0" smtClean="0"/>
              <a:t>回の中</a:t>
            </a:r>
            <a:r>
              <a:rPr lang="en-US" altLang="ja-JP" dirty="0" smtClean="0"/>
              <a:t>7</a:t>
            </a:r>
            <a:r>
              <a:rPr lang="ja-JP" altLang="en-US" dirty="0" smtClean="0"/>
              <a:t>回解けるようになりました。</a:t>
            </a:r>
            <a:endParaRPr lang="en-US" altLang="ja-JP"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次は、</a:t>
            </a:r>
            <a:r>
              <a:rPr lang="en-US" altLang="ja-JP" dirty="0" smtClean="0"/>
              <a:t>2014</a:t>
            </a:r>
            <a:r>
              <a:rPr lang="ja-JP" altLang="en-US" dirty="0" smtClean="0"/>
              <a:t>年</a:t>
            </a:r>
            <a:r>
              <a:rPr lang="en-US" altLang="ja-JP" dirty="0" smtClean="0"/>
              <a:t>Sat competition</a:t>
            </a:r>
            <a:r>
              <a:rPr lang="en-US" altLang="ja-JP" baseline="0" dirty="0" smtClean="0"/>
              <a:t> application </a:t>
            </a:r>
            <a:r>
              <a:rPr lang="ja-JP" altLang="en-US" baseline="0" dirty="0" smtClean="0"/>
              <a:t>部門</a:t>
            </a:r>
            <a:r>
              <a:rPr lang="en-US" altLang="ja-JP" baseline="0" dirty="0" smtClean="0"/>
              <a:t>300</a:t>
            </a:r>
            <a:r>
              <a:rPr lang="ja-JP" altLang="en-US" baseline="0" dirty="0" smtClean="0"/>
              <a:t>問題を用いて一般的な性能を測って見ました。同じく、</a:t>
            </a:r>
            <a:r>
              <a:rPr lang="en-US" altLang="ja-JP" baseline="0" dirty="0" smtClean="0"/>
              <a:t>1</a:t>
            </a:r>
            <a:r>
              <a:rPr lang="ja-JP" altLang="en-US" baseline="0" dirty="0" smtClean="0"/>
              <a:t>時間を</a:t>
            </a:r>
            <a:r>
              <a:rPr lang="en-US" altLang="ja-JP" baseline="0" dirty="0" smtClean="0"/>
              <a:t>TIMEOUT</a:t>
            </a:r>
            <a:r>
              <a:rPr lang="ja-JP" altLang="en-US" baseline="0" dirty="0" smtClean="0"/>
              <a:t>で設定して実験を行いました。</a:t>
            </a:r>
            <a:r>
              <a:rPr lang="en-US" altLang="ja-JP" baseline="0" dirty="0" smtClean="0"/>
              <a:t>X</a:t>
            </a:r>
            <a:r>
              <a:rPr lang="ja-JP" altLang="en-US" baseline="0" dirty="0" smtClean="0"/>
              <a:t>軸がそれぞれの問題を表していて、元問題の求解時間が早い順でソートしています。</a:t>
            </a:r>
            <a:endParaRPr lang="en-US" altLang="ja-JP" baseline="0" dirty="0" smtClean="0"/>
          </a:p>
          <a:p>
            <a:r>
              <a:rPr lang="ja-JP" altLang="en-US" baseline="0" dirty="0" smtClean="0"/>
              <a:t>赤い線は元問題を解いた結果なので、実行時間の短い順でソートされています。</a:t>
            </a:r>
            <a:endParaRPr lang="en-US" altLang="ja-JP" baseline="0" dirty="0" smtClean="0"/>
          </a:p>
          <a:p>
            <a:r>
              <a:rPr lang="ja-JP" altLang="en-US" dirty="0" smtClean="0"/>
              <a:t>青い線は、</a:t>
            </a:r>
            <a:r>
              <a:rPr lang="en-US" altLang="ja-JP" dirty="0" err="1" smtClean="0"/>
              <a:t>ISoV</a:t>
            </a:r>
            <a:r>
              <a:rPr lang="ja-JP" altLang="en-US" dirty="0" smtClean="0"/>
              <a:t>を</a:t>
            </a:r>
            <a:r>
              <a:rPr lang="en-US" altLang="ja-JP" dirty="0" smtClean="0"/>
              <a:t>11</a:t>
            </a:r>
            <a:r>
              <a:rPr lang="ja-JP" altLang="en-US" dirty="0" smtClean="0"/>
              <a:t>回</a:t>
            </a:r>
            <a:r>
              <a:rPr lang="en-US" altLang="ja-JP" dirty="0" smtClean="0"/>
              <a:t>seed</a:t>
            </a:r>
            <a:r>
              <a:rPr lang="ja-JP" altLang="en-US" dirty="0" smtClean="0"/>
              <a:t>値を変更しながら行い、その中のベスト時間をプロットしたものです。</a:t>
            </a:r>
            <a:endParaRPr lang="en-US" altLang="ja-JP" dirty="0" smtClean="0"/>
          </a:p>
          <a:p>
            <a:r>
              <a:rPr lang="ja-JP" altLang="en-US" dirty="0" smtClean="0"/>
              <a:t>たまに元問題のほうが実行時間が短い結果も見えますが、全体的に改良された問題が多いということがわかります。</a:t>
            </a:r>
            <a:endParaRPr lang="en-US" altLang="ja-JP" dirty="0" smtClean="0"/>
          </a:p>
          <a:p>
            <a:endParaRPr lang="en-US" altLang="ko-KR" dirty="0" smtClean="0"/>
          </a:p>
          <a:p>
            <a:r>
              <a:rPr lang="ko-KR" altLang="en-US" sz="1200" kern="1200" dirty="0" smtClean="0">
                <a:solidFill>
                  <a:schemeClr val="tx1"/>
                </a:solidFill>
                <a:latin typeface="+mn-lt"/>
                <a:ea typeface="+mn-ea"/>
                <a:cs typeface="+mn-cs"/>
              </a:rPr>
              <a:t>난수 시드를 바꾸는 것만으로는 이렇게 안되는 것을 말하자</a:t>
            </a:r>
          </a:p>
          <a:p>
            <a:r>
              <a:rPr lang="ko-KR" altLang="en-US" sz="1200" kern="1200" dirty="0" smtClean="0">
                <a:solidFill>
                  <a:schemeClr val="tx1"/>
                </a:solidFill>
                <a:latin typeface="+mn-lt"/>
                <a:ea typeface="+mn-ea"/>
                <a:cs typeface="+mn-cs"/>
              </a:rPr>
              <a:t>그래프 만들어 보자 </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52</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baseline="0" dirty="0" smtClean="0"/>
              <a:t>After categorizing, we address current limitations.</a:t>
            </a:r>
          </a:p>
          <a:p>
            <a:r>
              <a:rPr lang="en-US" altLang="ja-JP" baseline="0" dirty="0" smtClean="0"/>
              <a:t>First, class 2 and 3. These are erased periodically. And if the information is used for pruning the search space, </a:t>
            </a:r>
          </a:p>
          <a:p>
            <a:r>
              <a:rPr lang="en-US" altLang="ja-JP" baseline="0" dirty="0" smtClean="0"/>
              <a:t>Then redundant search will occur after it is erased. </a:t>
            </a:r>
          </a:p>
          <a:p>
            <a:endParaRPr lang="en-US" altLang="ja-JP" baseline="0"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5</a:t>
            </a:fld>
            <a:endParaRPr lang="ko-KR" altLang="en-US"/>
          </a:p>
        </p:txBody>
      </p:sp>
    </p:spTree>
    <p:extLst>
      <p:ext uri="{BB962C8B-B14F-4D97-AF65-F5344CB8AC3E}">
        <p14:creationId xmlns:p14="http://schemas.microsoft.com/office/powerpoint/2010/main" xmlns="" val="41767399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次は、このグラブは、元問題と</a:t>
            </a:r>
            <a:r>
              <a:rPr lang="en-US" altLang="ja-JP" dirty="0" smtClean="0"/>
              <a:t>11</a:t>
            </a:r>
            <a:r>
              <a:rPr lang="ja-JP" altLang="en-US" dirty="0" smtClean="0"/>
              <a:t>回の</a:t>
            </a:r>
            <a:r>
              <a:rPr lang="en-US" altLang="ja-JP" dirty="0" err="1" smtClean="0"/>
              <a:t>ISoV</a:t>
            </a:r>
            <a:r>
              <a:rPr lang="ja-JP" altLang="en-US" dirty="0" smtClean="0"/>
              <a:t>を合わせた、</a:t>
            </a:r>
            <a:r>
              <a:rPr lang="en-US" altLang="ja-JP" dirty="0" smtClean="0"/>
              <a:t>12</a:t>
            </a:r>
            <a:r>
              <a:rPr lang="ja-JP" altLang="en-US" dirty="0" smtClean="0"/>
              <a:t>回の中のベスト時間と元問題の実行時間を比較したグラフになります。</a:t>
            </a:r>
            <a:endParaRPr lang="en-US" altLang="ja-JP" dirty="0" smtClean="0"/>
          </a:p>
          <a:p>
            <a:r>
              <a:rPr lang="ja-JP" altLang="en-US" dirty="0" smtClean="0"/>
              <a:t>なので、並列</a:t>
            </a:r>
            <a:r>
              <a:rPr lang="en-US" altLang="ja-JP" dirty="0" smtClean="0"/>
              <a:t>12</a:t>
            </a:r>
            <a:r>
              <a:rPr lang="ja-JP" altLang="en-US" dirty="0" smtClean="0"/>
              <a:t>スレッドでこの手法を適用した場合、この間のスペースだけの時間を減らすことができると予想されます。</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53</a:t>
            </a:fld>
            <a:endParaRPr lang="ko-K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baseline="0" dirty="0" smtClean="0"/>
              <a:t>表にまとめるとこのようです。</a:t>
            </a:r>
            <a:endParaRPr lang="en-US" altLang="ja-JP" baseline="0" dirty="0" smtClean="0"/>
          </a:p>
          <a:p>
            <a:r>
              <a:rPr lang="ja-JP" altLang="en-US" baseline="0" dirty="0" smtClean="0"/>
              <a:t>解けなかった</a:t>
            </a:r>
            <a:r>
              <a:rPr lang="en-US" altLang="ja-JP" baseline="0" dirty="0" smtClean="0"/>
              <a:t>21</a:t>
            </a:r>
            <a:r>
              <a:rPr lang="ja-JP" altLang="en-US" baseline="0" dirty="0" smtClean="0"/>
              <a:t>問題を解くことができました。</a:t>
            </a:r>
            <a:endParaRPr lang="en-US" altLang="ja-JP" baseline="0" dirty="0" smtClean="0"/>
          </a:p>
          <a:p>
            <a:r>
              <a:rPr lang="ja-JP" altLang="en-US" baseline="0" dirty="0" smtClean="0"/>
              <a:t>全体の平均時間を比較してみても、短くなっていて、特に両方解けた問題のみを対象にしても時間を短縮することができました。</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54</a:t>
            </a:fld>
            <a:endParaRPr lang="ko-KR"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sz="1200" b="0" kern="1200" baseline="0" dirty="0" smtClean="0">
                <a:solidFill>
                  <a:schemeClr val="tx1"/>
                </a:solidFill>
                <a:latin typeface="+mn-lt"/>
                <a:ea typeface="+mn-ea"/>
                <a:cs typeface="+mn-cs"/>
              </a:rPr>
              <a:t>次に、</a:t>
            </a:r>
            <a:r>
              <a:rPr lang="en-US" altLang="ko-KR" sz="1200" b="0" kern="1200" baseline="0" dirty="0" err="1" smtClean="0">
                <a:solidFill>
                  <a:schemeClr val="tx1"/>
                </a:solidFill>
                <a:latin typeface="+mn-lt"/>
                <a:ea typeface="+mn-ea"/>
                <a:cs typeface="+mn-cs"/>
              </a:rPr>
              <a:t>ISoV</a:t>
            </a:r>
            <a:r>
              <a:rPr lang="ja-JP" altLang="en-US" sz="1200" b="0" kern="1200" baseline="0" dirty="0" smtClean="0">
                <a:solidFill>
                  <a:schemeClr val="tx1"/>
                </a:solidFill>
                <a:latin typeface="+mn-lt"/>
                <a:ea typeface="+mn-ea"/>
                <a:cs typeface="+mn-cs"/>
              </a:rPr>
              <a:t>が多様性を加える理由を説明します。</a:t>
            </a:r>
            <a:endParaRPr lang="en-US" altLang="ja-JP" sz="1200" b="0" kern="1200" baseline="0" dirty="0" smtClean="0">
              <a:solidFill>
                <a:schemeClr val="tx1"/>
              </a:solidFill>
              <a:latin typeface="+mn-lt"/>
              <a:ea typeface="+mn-ea"/>
              <a:cs typeface="+mn-cs"/>
            </a:endParaRPr>
          </a:p>
          <a:p>
            <a:r>
              <a:rPr lang="ja-JP" altLang="en-US" sz="1200" b="0" kern="1200" baseline="0" dirty="0" smtClean="0">
                <a:solidFill>
                  <a:schemeClr val="tx1"/>
                </a:solidFill>
                <a:latin typeface="+mn-lt"/>
                <a:ea typeface="+mn-ea"/>
                <a:cs typeface="+mn-cs"/>
              </a:rPr>
              <a:t>これは変数の</a:t>
            </a:r>
            <a:r>
              <a:rPr lang="en-US" altLang="ko-KR" sz="1200" b="0" dirty="0" smtClean="0"/>
              <a:t>decision heuristic</a:t>
            </a:r>
            <a:r>
              <a:rPr lang="ja-JP" altLang="en-US" sz="1200" b="0" dirty="0" smtClean="0"/>
              <a:t>として用いられる</a:t>
            </a:r>
            <a:r>
              <a:rPr lang="en-US" altLang="ja-JP" sz="1200" b="0" dirty="0" smtClean="0"/>
              <a:t>VSIDS</a:t>
            </a:r>
            <a:r>
              <a:rPr lang="ja-JP" altLang="en-US" sz="1200" b="0" dirty="0" smtClean="0"/>
              <a:t>との関連があります。</a:t>
            </a:r>
            <a:endParaRPr lang="en-US" altLang="ja-JP" sz="1200" b="0" dirty="0" smtClean="0"/>
          </a:p>
          <a:p>
            <a:r>
              <a:rPr lang="en-US" altLang="ja-JP" sz="1200" b="0" kern="1200" baseline="0" dirty="0" smtClean="0">
                <a:solidFill>
                  <a:schemeClr val="tx1"/>
                </a:solidFill>
                <a:latin typeface="+mn-lt"/>
                <a:ea typeface="+mn-ea"/>
                <a:cs typeface="+mn-cs"/>
              </a:rPr>
              <a:t>VSIDS</a:t>
            </a:r>
            <a:r>
              <a:rPr lang="ja-JP" altLang="en-US" sz="1200" b="0" kern="1200" baseline="0" dirty="0" smtClean="0">
                <a:solidFill>
                  <a:schemeClr val="tx1"/>
                </a:solidFill>
                <a:latin typeface="+mn-lt"/>
                <a:ea typeface="+mn-ea"/>
                <a:cs typeface="+mn-cs"/>
              </a:rPr>
              <a:t>で、ぞれぞれの変数は</a:t>
            </a:r>
            <a:r>
              <a:rPr lang="en-US" altLang="ja-JP" sz="1200" b="0" kern="1200" baseline="0" dirty="0" smtClean="0">
                <a:solidFill>
                  <a:schemeClr val="tx1"/>
                </a:solidFill>
                <a:latin typeface="+mn-lt"/>
                <a:ea typeface="+mn-ea"/>
                <a:cs typeface="+mn-cs"/>
              </a:rPr>
              <a:t>Activity</a:t>
            </a:r>
            <a:r>
              <a:rPr lang="ja-JP" altLang="en-US" sz="1200" b="0" kern="1200" baseline="0" dirty="0" smtClean="0">
                <a:solidFill>
                  <a:schemeClr val="tx1"/>
                </a:solidFill>
                <a:latin typeface="+mn-lt"/>
                <a:ea typeface="+mn-ea"/>
                <a:cs typeface="+mn-cs"/>
              </a:rPr>
              <a:t>を持ち、このような手順で動作します。</a:t>
            </a:r>
            <a:endParaRPr lang="en-US" altLang="ko-KR" sz="1200" b="0" kern="1200" baseline="0" dirty="0" smtClean="0">
              <a:solidFill>
                <a:schemeClr val="tx1"/>
              </a:solidFill>
              <a:latin typeface="+mn-lt"/>
              <a:ea typeface="+mn-ea"/>
              <a:cs typeface="+mn-cs"/>
            </a:endParaRPr>
          </a:p>
          <a:p>
            <a:r>
              <a:rPr lang="ja-JP" altLang="en-US" sz="1200" b="0" kern="1200" baseline="0" dirty="0" smtClean="0">
                <a:solidFill>
                  <a:schemeClr val="tx1"/>
                </a:solidFill>
                <a:latin typeface="+mn-lt"/>
                <a:ea typeface="+mn-ea"/>
                <a:cs typeface="+mn-cs"/>
              </a:rPr>
              <a:t>この手順で</a:t>
            </a:r>
            <a:r>
              <a:rPr lang="en-US" altLang="ja-JP" sz="1200" b="0" kern="1200" baseline="0" dirty="0" smtClean="0">
                <a:solidFill>
                  <a:schemeClr val="tx1"/>
                </a:solidFill>
                <a:latin typeface="+mn-lt"/>
                <a:ea typeface="+mn-ea"/>
                <a:cs typeface="+mn-cs"/>
              </a:rPr>
              <a:t>3</a:t>
            </a:r>
            <a:r>
              <a:rPr lang="ja-JP" altLang="en-US" sz="1200" b="0" kern="1200" baseline="0" dirty="0" smtClean="0">
                <a:solidFill>
                  <a:schemeClr val="tx1"/>
                </a:solidFill>
                <a:latin typeface="+mn-lt"/>
                <a:ea typeface="+mn-ea"/>
                <a:cs typeface="+mn-cs"/>
              </a:rPr>
              <a:t>番を注目すると</a:t>
            </a:r>
            <a:r>
              <a:rPr lang="en-US" altLang="ja-JP" sz="1200" b="0" kern="1200" baseline="0" dirty="0" smtClean="0">
                <a:solidFill>
                  <a:schemeClr val="tx1"/>
                </a:solidFill>
                <a:latin typeface="+mn-lt"/>
                <a:ea typeface="+mn-ea"/>
                <a:cs typeface="+mn-cs"/>
              </a:rPr>
              <a:t>tie</a:t>
            </a:r>
            <a:r>
              <a:rPr lang="ja-JP" altLang="en-US" sz="1200" b="0" kern="1200" baseline="0" dirty="0" smtClean="0">
                <a:solidFill>
                  <a:schemeClr val="tx1"/>
                </a:solidFill>
                <a:latin typeface="+mn-lt"/>
                <a:ea typeface="+mn-ea"/>
                <a:cs typeface="+mn-cs"/>
              </a:rPr>
              <a:t>をランダムに</a:t>
            </a:r>
            <a:r>
              <a:rPr lang="en-US" altLang="ja-JP" sz="1200" b="0" kern="1200" baseline="0" dirty="0" smtClean="0">
                <a:solidFill>
                  <a:schemeClr val="tx1"/>
                </a:solidFill>
                <a:latin typeface="+mn-lt"/>
                <a:ea typeface="+mn-ea"/>
                <a:cs typeface="+mn-cs"/>
              </a:rPr>
              <a:t>break</a:t>
            </a:r>
            <a:r>
              <a:rPr lang="ja-JP" altLang="en-US" sz="1200" b="0" kern="1200" baseline="0" dirty="0" smtClean="0">
                <a:solidFill>
                  <a:schemeClr val="tx1"/>
                </a:solidFill>
                <a:latin typeface="+mn-lt"/>
                <a:ea typeface="+mn-ea"/>
                <a:cs typeface="+mn-cs"/>
              </a:rPr>
              <a:t>することが書いてあります。しかし、</a:t>
            </a:r>
            <a:r>
              <a:rPr lang="en-US" altLang="ja-JP" sz="1200" b="0" kern="1200" baseline="0" dirty="0" smtClean="0">
                <a:solidFill>
                  <a:schemeClr val="tx1"/>
                </a:solidFill>
                <a:latin typeface="+mn-lt"/>
                <a:ea typeface="+mn-ea"/>
                <a:cs typeface="+mn-cs"/>
              </a:rPr>
              <a:t>sequential</a:t>
            </a:r>
            <a:r>
              <a:rPr lang="ja-JP" altLang="en-US" sz="1200" b="0" kern="1200" baseline="0" dirty="0" smtClean="0">
                <a:solidFill>
                  <a:schemeClr val="tx1"/>
                </a:solidFill>
                <a:latin typeface="+mn-lt"/>
                <a:ea typeface="+mn-ea"/>
                <a:cs typeface="+mn-cs"/>
              </a:rPr>
              <a:t>ソルバではランダムに選ぶことは余計なコストがかかるだけなので、実装されていません。</a:t>
            </a:r>
            <a:endParaRPr lang="en-US" altLang="ja-JP" sz="1200" b="0" kern="1200" baseline="0" dirty="0" smtClean="0">
              <a:solidFill>
                <a:schemeClr val="tx1"/>
              </a:solidFill>
              <a:latin typeface="+mn-lt"/>
              <a:ea typeface="+mn-ea"/>
              <a:cs typeface="+mn-cs"/>
            </a:endParaRPr>
          </a:p>
          <a:p>
            <a:r>
              <a:rPr lang="ja-JP" altLang="en-US" sz="1200" b="0" kern="1200" baseline="0" dirty="0" smtClean="0">
                <a:solidFill>
                  <a:schemeClr val="tx1"/>
                </a:solidFill>
                <a:latin typeface="+mn-lt"/>
                <a:ea typeface="+mn-ea"/>
                <a:cs typeface="+mn-cs"/>
              </a:rPr>
              <a:t>これの実装を行い、</a:t>
            </a:r>
            <a:r>
              <a:rPr lang="en-US" altLang="ja-JP" sz="1200" b="0" kern="1200" baseline="0" dirty="0" smtClean="0">
                <a:solidFill>
                  <a:schemeClr val="tx1"/>
                </a:solidFill>
                <a:latin typeface="+mn-lt"/>
                <a:ea typeface="+mn-ea"/>
                <a:cs typeface="+mn-cs"/>
              </a:rPr>
              <a:t>Tie break</a:t>
            </a:r>
            <a:r>
              <a:rPr lang="ja-JP" altLang="en-US" sz="1200" b="0" kern="1200" baseline="0" dirty="0" smtClean="0">
                <a:solidFill>
                  <a:schemeClr val="tx1"/>
                </a:solidFill>
                <a:latin typeface="+mn-lt"/>
                <a:ea typeface="+mn-ea"/>
                <a:cs typeface="+mn-cs"/>
              </a:rPr>
              <a:t>と呼ぶことにします。</a:t>
            </a:r>
            <a:endParaRPr lang="en-US" altLang="ja-JP" sz="1200" b="0" kern="1200" baseline="0" dirty="0" smtClean="0">
              <a:solidFill>
                <a:schemeClr val="tx1"/>
              </a:solidFill>
              <a:latin typeface="+mn-lt"/>
              <a:ea typeface="+mn-ea"/>
              <a:cs typeface="+mn-cs"/>
            </a:endParaRPr>
          </a:p>
          <a:p>
            <a:r>
              <a:rPr lang="en-US" altLang="ja-JP" sz="1200" b="0" kern="1200" baseline="0" dirty="0" err="1" smtClean="0">
                <a:solidFill>
                  <a:schemeClr val="tx1"/>
                </a:solidFill>
                <a:latin typeface="+mn-lt"/>
                <a:ea typeface="+mn-ea"/>
                <a:cs typeface="+mn-cs"/>
              </a:rPr>
              <a:t>ISoV</a:t>
            </a:r>
            <a:r>
              <a:rPr lang="ja-JP" altLang="en-US" sz="1200" b="0" kern="1200" baseline="0" dirty="0" smtClean="0">
                <a:solidFill>
                  <a:schemeClr val="tx1"/>
                </a:solidFill>
                <a:latin typeface="+mn-lt"/>
                <a:ea typeface="+mn-ea"/>
                <a:cs typeface="+mn-cs"/>
              </a:rPr>
              <a:t>で多様性が加わるのは、</a:t>
            </a:r>
            <a:r>
              <a:rPr lang="en-US" altLang="ja-JP" sz="1200" b="0" kern="1200" baseline="0" dirty="0" smtClean="0">
                <a:solidFill>
                  <a:schemeClr val="tx1"/>
                </a:solidFill>
                <a:latin typeface="+mn-lt"/>
                <a:ea typeface="+mn-ea"/>
                <a:cs typeface="+mn-cs"/>
              </a:rPr>
              <a:t>tie break</a:t>
            </a:r>
            <a:r>
              <a:rPr lang="ja-JP" altLang="en-US" sz="1200" b="0" kern="1200" baseline="0" dirty="0" smtClean="0">
                <a:solidFill>
                  <a:schemeClr val="tx1"/>
                </a:solidFill>
                <a:latin typeface="+mn-lt"/>
                <a:ea typeface="+mn-ea"/>
                <a:cs typeface="+mn-cs"/>
              </a:rPr>
              <a:t>のように</a:t>
            </a:r>
            <a:r>
              <a:rPr lang="en-US" altLang="ja-JP" sz="1200" b="0" kern="1200" baseline="0" dirty="0" smtClean="0">
                <a:solidFill>
                  <a:schemeClr val="tx1"/>
                </a:solidFill>
                <a:latin typeface="+mn-lt"/>
                <a:ea typeface="+mn-ea"/>
                <a:cs typeface="+mn-cs"/>
              </a:rPr>
              <a:t>tie</a:t>
            </a:r>
            <a:r>
              <a:rPr lang="ja-JP" altLang="en-US" sz="1200" b="0" kern="1200" baseline="0" dirty="0" smtClean="0">
                <a:solidFill>
                  <a:schemeClr val="tx1"/>
                </a:solidFill>
                <a:latin typeface="+mn-lt"/>
                <a:ea typeface="+mn-ea"/>
                <a:cs typeface="+mn-cs"/>
              </a:rPr>
              <a:t>のとき選ばれる変数の順序が変えるからであると考えられます。</a:t>
            </a:r>
            <a:endParaRPr lang="en-US" altLang="ja-JP" sz="1200" b="0" kern="1200" baseline="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55</a:t>
            </a:fld>
            <a:endParaRPr lang="ko-KR" altLang="en-US"/>
          </a:p>
        </p:txBody>
      </p:sp>
    </p:spTree>
    <p:extLst>
      <p:ext uri="{BB962C8B-B14F-4D97-AF65-F5344CB8AC3E}">
        <p14:creationId xmlns:p14="http://schemas.microsoft.com/office/powerpoint/2010/main" xmlns="" val="12991034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なので、２つの比較実験を行いました。その結果ですが、かなり似ている結果が得られましたが、実は</a:t>
            </a:r>
            <a:r>
              <a:rPr lang="en-US" altLang="ja-JP" dirty="0" smtClean="0"/>
              <a:t>2</a:t>
            </a:r>
            <a:r>
              <a:rPr lang="ja-JP" altLang="en-US" dirty="0" smtClean="0"/>
              <a:t>つの手法には大きな違いがあります。</a:t>
            </a:r>
            <a:endParaRPr lang="en-US" altLang="ja-JP" dirty="0" smtClean="0"/>
          </a:p>
          <a:p>
            <a:r>
              <a:rPr lang="en-US" altLang="ja-JP" dirty="0" smtClean="0"/>
              <a:t>Tie break</a:t>
            </a:r>
            <a:r>
              <a:rPr lang="ja-JP" altLang="en-US" dirty="0" smtClean="0"/>
              <a:t>は、</a:t>
            </a:r>
            <a:r>
              <a:rPr lang="en-US" altLang="ja-JP" dirty="0" smtClean="0"/>
              <a:t>tie</a:t>
            </a:r>
            <a:r>
              <a:rPr lang="ja-JP" altLang="en-US" dirty="0" smtClean="0"/>
              <a:t>が発生する度に</a:t>
            </a:r>
            <a:r>
              <a:rPr lang="en-US" altLang="ja-JP" dirty="0" smtClean="0"/>
              <a:t>break</a:t>
            </a:r>
            <a:r>
              <a:rPr lang="ja-JP" altLang="en-US" dirty="0" smtClean="0"/>
              <a:t>する必要があり、選ぶためのコストがかかり、特に頻繁に</a:t>
            </a:r>
            <a:r>
              <a:rPr lang="en-US" altLang="ja-JP" dirty="0" smtClean="0"/>
              <a:t>tie</a:t>
            </a:r>
            <a:r>
              <a:rPr lang="ja-JP" altLang="en-US" dirty="0" smtClean="0"/>
              <a:t>が発生し、</a:t>
            </a:r>
            <a:r>
              <a:rPr lang="en-US" altLang="ja-JP" dirty="0" smtClean="0"/>
              <a:t>tie</a:t>
            </a:r>
            <a:r>
              <a:rPr lang="ja-JP" altLang="en-US" dirty="0" smtClean="0"/>
              <a:t>になる変数の数が大きい場合はコストが高くなります。</a:t>
            </a:r>
            <a:endParaRPr lang="en-US" altLang="ja-JP" dirty="0" smtClean="0"/>
          </a:p>
          <a:p>
            <a:r>
              <a:rPr lang="en-US" altLang="ja-JP" dirty="0" err="1" smtClean="0"/>
              <a:t>ISoV</a:t>
            </a:r>
            <a:r>
              <a:rPr lang="ja-JP" altLang="en-US" dirty="0" smtClean="0"/>
              <a:t>ですが、</a:t>
            </a:r>
            <a:r>
              <a:rPr lang="en-US" altLang="ja-JP" dirty="0" smtClean="0"/>
              <a:t>shuffle</a:t>
            </a:r>
            <a:r>
              <a:rPr lang="ja-JP" altLang="en-US" dirty="0" smtClean="0"/>
              <a:t>するので、</a:t>
            </a:r>
            <a:r>
              <a:rPr lang="en-US" altLang="ja-JP" dirty="0" err="1" smtClean="0"/>
              <a:t>idx</a:t>
            </a:r>
            <a:r>
              <a:rPr lang="ja-JP" altLang="en-US" dirty="0" smtClean="0"/>
              <a:t>を元に戻すための</a:t>
            </a:r>
            <a:r>
              <a:rPr lang="en-US" altLang="ja-JP" dirty="0" smtClean="0"/>
              <a:t>table</a:t>
            </a:r>
            <a:r>
              <a:rPr lang="ja-JP" altLang="en-US" dirty="0" smtClean="0"/>
              <a:t>が必要です。なので、</a:t>
            </a:r>
            <a:r>
              <a:rPr lang="en-US" altLang="ja-JP" dirty="0" smtClean="0"/>
              <a:t>parallel</a:t>
            </a:r>
            <a:r>
              <a:rPr lang="ja-JP" altLang="en-US" dirty="0" smtClean="0"/>
              <a:t>でこの手法を用いるとすると、</a:t>
            </a:r>
            <a:endParaRPr lang="en-US" altLang="ja-JP" dirty="0" smtClean="0"/>
          </a:p>
          <a:p>
            <a:r>
              <a:rPr lang="en-US" altLang="ja-JP" dirty="0" smtClean="0"/>
              <a:t>Clause</a:t>
            </a:r>
            <a:r>
              <a:rPr lang="ja-JP" altLang="en-US" dirty="0" smtClean="0"/>
              <a:t>を共有するときに毎回</a:t>
            </a:r>
            <a:r>
              <a:rPr lang="en-US" altLang="ja-JP" dirty="0" err="1" smtClean="0"/>
              <a:t>idx</a:t>
            </a:r>
            <a:r>
              <a:rPr lang="ja-JP" altLang="en-US" dirty="0" smtClean="0"/>
              <a:t>変換を行うためのコストがかかります。</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56</a:t>
            </a:fld>
            <a:endParaRPr lang="ko-KR" altLang="en-US"/>
          </a:p>
        </p:txBody>
      </p:sp>
    </p:spTree>
    <p:extLst>
      <p:ext uri="{BB962C8B-B14F-4D97-AF65-F5344CB8AC3E}">
        <p14:creationId xmlns:p14="http://schemas.microsoft.com/office/powerpoint/2010/main" xmlns="" val="3561422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a:p>
            <a:r>
              <a:rPr lang="ko-KR" altLang="en-US" sz="1200" kern="1200" dirty="0" smtClean="0">
                <a:solidFill>
                  <a:schemeClr val="tx1"/>
                </a:solidFill>
                <a:latin typeface="+mn-lt"/>
                <a:ea typeface="+mn-ea"/>
                <a:cs typeface="+mn-cs"/>
              </a:rPr>
              <a:t>난수 시드를 바꾸는 것만으로는 이렇게 안되는 것을 말하자</a:t>
            </a:r>
          </a:p>
          <a:p>
            <a:r>
              <a:rPr lang="ko-KR" altLang="en-US" sz="1200" kern="1200" dirty="0" smtClean="0">
                <a:solidFill>
                  <a:schemeClr val="tx1"/>
                </a:solidFill>
                <a:latin typeface="+mn-lt"/>
                <a:ea typeface="+mn-ea"/>
                <a:cs typeface="+mn-cs"/>
              </a:rPr>
              <a:t>그래프 만들어 보자 </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57</a:t>
            </a:fld>
            <a:endParaRPr lang="ko-KR"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20000"/>
          </a:bodyPr>
          <a:lstStyle/>
          <a:p>
            <a:r>
              <a:rPr lang="ja-JP" altLang="en-US" dirty="0" smtClean="0"/>
              <a:t>まとめです。今回多様性を加えるための</a:t>
            </a:r>
            <a:r>
              <a:rPr lang="en-US" altLang="ja-JP" dirty="0" err="1" smtClean="0"/>
              <a:t>ISoV</a:t>
            </a:r>
            <a:r>
              <a:rPr lang="ja-JP" altLang="en-US" dirty="0" smtClean="0"/>
              <a:t>という簡単な</a:t>
            </a:r>
            <a:r>
              <a:rPr lang="en-US" altLang="ja-JP" dirty="0" smtClean="0"/>
              <a:t>preprocessing</a:t>
            </a:r>
            <a:r>
              <a:rPr lang="ja-JP" altLang="en-US" dirty="0" smtClean="0"/>
              <a:t>手法を提案しました。</a:t>
            </a:r>
            <a:endParaRPr lang="en-US" altLang="ja-JP" dirty="0" smtClean="0"/>
          </a:p>
          <a:p>
            <a:r>
              <a:rPr lang="ja-JP" altLang="en-US" dirty="0" smtClean="0"/>
              <a:t>いくつかのベンチマークで多様性が加わることを検証しました。</a:t>
            </a:r>
            <a:endParaRPr lang="en-US" altLang="ja-JP" dirty="0" smtClean="0"/>
          </a:p>
          <a:p>
            <a:r>
              <a:rPr lang="ja-JP" altLang="en-US" dirty="0" smtClean="0"/>
              <a:t>この手法は非常に単純なため、余分のコストがほぼ発生しない軽い手法でかつ、他のソルバにすぐ適用できるようなものなので、汎用的な手法として用いられるのではないかと思います。</a:t>
            </a:r>
            <a:endParaRPr lang="en-US" altLang="ja-JP" dirty="0" smtClean="0"/>
          </a:p>
          <a:p>
            <a:endParaRPr lang="en-US" altLang="ja-JP" dirty="0" smtClean="0"/>
          </a:p>
          <a:p>
            <a:r>
              <a:rPr lang="ko-KR" altLang="en-US" sz="1200" kern="1200" dirty="0" smtClean="0">
                <a:solidFill>
                  <a:schemeClr val="tx1"/>
                </a:solidFill>
                <a:latin typeface="+mn-lt"/>
                <a:ea typeface="+mn-ea"/>
                <a:cs typeface="+mn-cs"/>
              </a:rPr>
              <a:t>초병렬일때 셔플이 다양성을 내기 쉽다는 것을 강조하자</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58</a:t>
            </a:fld>
            <a:endParaRPr lang="ko-KR" altLang="en-US"/>
          </a:p>
        </p:txBody>
      </p:sp>
    </p:spTree>
    <p:extLst>
      <p:ext uri="{BB962C8B-B14F-4D97-AF65-F5344CB8AC3E}">
        <p14:creationId xmlns:p14="http://schemas.microsoft.com/office/powerpoint/2010/main" xmlns="" val="11254392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なんでこういった</a:t>
            </a:r>
            <a:r>
              <a:rPr lang="en-US" altLang="ja-JP" dirty="0" smtClean="0"/>
              <a:t>Index</a:t>
            </a:r>
            <a:r>
              <a:rPr lang="ja-JP" altLang="en-US" dirty="0" smtClean="0"/>
              <a:t>を定義するかの動機ですが、とりあえず、説明しやすくするために、それぞれのブロックの０からｍ－１までの数字を前の半分は</a:t>
            </a:r>
            <a:r>
              <a:rPr lang="en-US" altLang="ja-JP" dirty="0" smtClean="0"/>
              <a:t>-1</a:t>
            </a:r>
            <a:r>
              <a:rPr lang="ja-JP" altLang="en-US" dirty="0" smtClean="0"/>
              <a:t>、後ろの半分は</a:t>
            </a:r>
            <a:r>
              <a:rPr lang="en-US" altLang="ja-JP" dirty="0" smtClean="0"/>
              <a:t>1</a:t>
            </a:r>
            <a:r>
              <a:rPr lang="ja-JP" altLang="en-US" dirty="0" smtClean="0"/>
              <a:t>に変換して</a:t>
            </a:r>
            <a:endParaRPr lang="en-US" altLang="ja-JP" dirty="0" smtClean="0"/>
          </a:p>
          <a:p>
            <a:r>
              <a:rPr lang="ja-JP" altLang="en-US" dirty="0" smtClean="0"/>
              <a:t>十次元の</a:t>
            </a:r>
            <a:r>
              <a:rPr lang="en-US" altLang="ja-JP" dirty="0" smtClean="0"/>
              <a:t>hypercube</a:t>
            </a:r>
            <a:r>
              <a:rPr lang="ja-JP" altLang="en-US" dirty="0" smtClean="0"/>
              <a:t>で考えましょう。</a:t>
            </a:r>
            <a:endParaRPr lang="en-US" altLang="ja-JP" dirty="0" smtClean="0"/>
          </a:p>
          <a:p>
            <a:endParaRPr lang="en-US" altLang="ja-JP" dirty="0" smtClean="0"/>
          </a:p>
          <a:p>
            <a:r>
              <a:rPr lang="ja-JP" altLang="en-US" dirty="0" smtClean="0"/>
              <a:t>例えば、これが</a:t>
            </a:r>
            <a:r>
              <a:rPr lang="en-US" altLang="ja-JP" dirty="0" smtClean="0"/>
              <a:t>1</a:t>
            </a:r>
            <a:r>
              <a:rPr lang="ja-JP" altLang="en-US" dirty="0" smtClean="0"/>
              <a:t>つの問題に関するそれぞれの探索空間を表しているとしましょう。そして、ここで青い点が実際にこの問題のモデルが見つかる領域だと考えましょう。</a:t>
            </a:r>
            <a:endParaRPr lang="en-US" altLang="ja-JP" dirty="0" smtClean="0"/>
          </a:p>
          <a:p>
            <a:r>
              <a:rPr lang="ja-JP" altLang="en-US" dirty="0" smtClean="0"/>
              <a:t>ここは、自分の推定ですが、おそらく、</a:t>
            </a:r>
            <a:r>
              <a:rPr lang="en-US" altLang="ja-JP" dirty="0" smtClean="0"/>
              <a:t>SAT</a:t>
            </a:r>
            <a:r>
              <a:rPr lang="ja-JP" altLang="en-US" dirty="0" smtClean="0"/>
              <a:t>となる問題は様々な空間でモデルが見つかるだろうという仮説を立てました。</a:t>
            </a:r>
            <a:endParaRPr lang="en-US" altLang="ja-JP" dirty="0" smtClean="0"/>
          </a:p>
          <a:p>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60</a:t>
            </a:fld>
            <a:endParaRPr lang="ko-KR" altLang="en-US"/>
          </a:p>
        </p:txBody>
      </p:sp>
    </p:spTree>
    <p:extLst>
      <p:ext uri="{BB962C8B-B14F-4D97-AF65-F5344CB8AC3E}">
        <p14:creationId xmlns:p14="http://schemas.microsoft.com/office/powerpoint/2010/main" xmlns="" val="16173015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並列ではワーカ間での多様性を保つことが大事ですが、</a:t>
            </a:r>
            <a:r>
              <a:rPr lang="en-US" altLang="ja-JP" dirty="0" smtClean="0"/>
              <a:t>sequential</a:t>
            </a:r>
            <a:r>
              <a:rPr lang="ja-JP" altLang="en-US" dirty="0" smtClean="0"/>
              <a:t>ソルバでも多様性は大事です。</a:t>
            </a:r>
            <a:endParaRPr lang="en-US" altLang="ja-JP" dirty="0" smtClean="0"/>
          </a:p>
          <a:p>
            <a:r>
              <a:rPr lang="ja-JP" altLang="en-US" dirty="0" smtClean="0"/>
              <a:t>変数の</a:t>
            </a:r>
            <a:r>
              <a:rPr lang="en-US" altLang="ja-JP" dirty="0" smtClean="0"/>
              <a:t>heuristic</a:t>
            </a:r>
            <a:r>
              <a:rPr lang="ja-JP" altLang="en-US" dirty="0" smtClean="0"/>
              <a:t>としてよく用いられる</a:t>
            </a:r>
            <a:r>
              <a:rPr lang="en-US" altLang="ja-JP" dirty="0" smtClean="0"/>
              <a:t>VSIDS</a:t>
            </a:r>
            <a:r>
              <a:rPr lang="ja-JP" altLang="en-US" dirty="0" smtClean="0"/>
              <a:t>というものがありますが、探索状況によって動的に変数の</a:t>
            </a:r>
            <a:r>
              <a:rPr lang="en-US" altLang="ja-JP" dirty="0" smtClean="0"/>
              <a:t>priority</a:t>
            </a:r>
            <a:r>
              <a:rPr lang="ja-JP" altLang="en-US" dirty="0" smtClean="0"/>
              <a:t>を変更し、これによって変数を選びます。</a:t>
            </a:r>
            <a:endParaRPr lang="en-US" altLang="ja-JP" dirty="0" smtClean="0"/>
          </a:p>
          <a:p>
            <a:r>
              <a:rPr lang="ja-JP" altLang="en-US" dirty="0" smtClean="0"/>
              <a:t>しかし、これに沿って探索をし続けると、探索が不毛な空間に陥る可能性があるので、これを防ぐために、たまにはランダムで変数を選ぶ、</a:t>
            </a:r>
            <a:r>
              <a:rPr lang="en-US" altLang="ja-JP" dirty="0" smtClean="0"/>
              <a:t>priority</a:t>
            </a:r>
            <a:r>
              <a:rPr lang="ja-JP" altLang="en-US" dirty="0" smtClean="0"/>
              <a:t>自体を少し</a:t>
            </a:r>
            <a:r>
              <a:rPr lang="en-US" altLang="ja-JP" dirty="0" smtClean="0"/>
              <a:t>randomize</a:t>
            </a:r>
            <a:r>
              <a:rPr lang="ja-JP" altLang="en-US" dirty="0" smtClean="0"/>
              <a:t>するなどの手法も考慮されていますが、逆に探索を悪くする可能性が高く、最近はあまり使われていません。</a:t>
            </a:r>
            <a:endParaRPr lang="en-US" altLang="ja-JP" dirty="0" smtClean="0"/>
          </a:p>
          <a:p>
            <a:endParaRPr lang="en-US" altLang="ja-JP" dirty="0" smtClean="0"/>
          </a:p>
          <a:p>
            <a:r>
              <a:rPr lang="ja-JP" altLang="en-US" dirty="0" smtClean="0"/>
              <a:t>なので、</a:t>
            </a:r>
            <a:r>
              <a:rPr lang="en-US" altLang="ja-JP" dirty="0" smtClean="0"/>
              <a:t>VSIDS</a:t>
            </a:r>
            <a:r>
              <a:rPr lang="ja-JP" altLang="en-US" dirty="0" smtClean="0"/>
              <a:t>の</a:t>
            </a:r>
            <a:r>
              <a:rPr lang="en-US" altLang="ja-JP" dirty="0" smtClean="0"/>
              <a:t>priority</a:t>
            </a:r>
            <a:r>
              <a:rPr lang="ja-JP" altLang="en-US" dirty="0" smtClean="0"/>
              <a:t>を破壊せずに多様性を加えることをすればいいのではないかと思いました。</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61</a:t>
            </a:fld>
            <a:endParaRPr lang="ko-KR" altLang="en-US"/>
          </a:p>
        </p:txBody>
      </p:sp>
    </p:spTree>
    <p:extLst>
      <p:ext uri="{BB962C8B-B14F-4D97-AF65-F5344CB8AC3E}">
        <p14:creationId xmlns:p14="http://schemas.microsoft.com/office/powerpoint/2010/main" xmlns="" val="34551415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それで、</a:t>
            </a:r>
            <a:r>
              <a:rPr lang="en-US" altLang="ja-JP" dirty="0" smtClean="0"/>
              <a:t>Minisat2.2</a:t>
            </a:r>
            <a:r>
              <a:rPr lang="ja-JP" altLang="en-US" dirty="0" smtClean="0"/>
              <a:t>をベースにして、いろんな予備実験をやっている内に変な結果に気づいて少しデータを取ってみました。</a:t>
            </a:r>
            <a:endParaRPr lang="en-US" altLang="ja-JP" dirty="0" smtClean="0"/>
          </a:p>
          <a:p>
            <a:r>
              <a:rPr lang="en-US" altLang="ja-JP" dirty="0" smtClean="0"/>
              <a:t>SAT</a:t>
            </a:r>
            <a:r>
              <a:rPr lang="ja-JP" altLang="en-US" baseline="0" dirty="0" smtClean="0"/>
              <a:t> </a:t>
            </a:r>
            <a:r>
              <a:rPr lang="en-US" altLang="ja-JP" baseline="0" dirty="0" smtClean="0"/>
              <a:t>Competition 2014</a:t>
            </a:r>
            <a:r>
              <a:rPr lang="ja-JP" altLang="en-US" baseline="0" dirty="0" smtClean="0"/>
              <a:t>年の問題を対象にして、</a:t>
            </a:r>
            <a:r>
              <a:rPr lang="ja-JP" altLang="en-US" dirty="0" smtClean="0"/>
              <a:t>このように、問題を</a:t>
            </a:r>
            <a:r>
              <a:rPr lang="en-US" altLang="ja-JP" dirty="0" smtClean="0"/>
              <a:t>component</a:t>
            </a:r>
            <a:r>
              <a:rPr lang="ja-JP" altLang="en-US" dirty="0" smtClean="0"/>
              <a:t>に分割する実験を行い、それぞれの</a:t>
            </a:r>
            <a:r>
              <a:rPr lang="en-US" altLang="ja-JP" dirty="0" smtClean="0"/>
              <a:t>Component</a:t>
            </a:r>
            <a:r>
              <a:rPr lang="ja-JP" altLang="en-US" dirty="0" smtClean="0"/>
              <a:t>を解いてみる実験をやっている内に、</a:t>
            </a:r>
            <a:r>
              <a:rPr lang="en-US" altLang="ja-JP" dirty="0" smtClean="0"/>
              <a:t>Component</a:t>
            </a:r>
            <a:r>
              <a:rPr lang="ja-JP" altLang="en-US" dirty="0" smtClean="0"/>
              <a:t>が元問題より解くのに時間がかかることを発見しました。</a:t>
            </a:r>
            <a:endParaRPr lang="en-US" altLang="ja-JP" dirty="0" smtClean="0"/>
          </a:p>
          <a:p>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62</a:t>
            </a:fld>
            <a:endParaRPr lang="ko-KR"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1"/>
          <p:cNvSpPr>
            <a:spLocks noGrp="1" noChangeArrowheads="1"/>
          </p:cNvSpPr>
          <p:nvPr>
            <p:ph type="sldNum" sz="quarter"/>
          </p:nvPr>
        </p:nvSpPr>
        <p:spPr>
          <a:noFill/>
          <a:ln/>
        </p:spPr>
        <p:txBody>
          <a:bodyPr/>
          <a:lstStyle/>
          <a:p>
            <a:fld id="{DD054F35-3B4C-4530-A600-B49222203C6F}" type="slidenum">
              <a:rPr lang="en-US" altLang="ko-KR" smtClean="0">
                <a:latin typeface="굴림" charset="-127"/>
                <a:ea typeface="굴림" charset="-127"/>
              </a:rPr>
              <a:pPr/>
              <a:t>63</a:t>
            </a:fld>
            <a:endParaRPr lang="en-US" altLang="ko-KR" smtClean="0">
              <a:latin typeface="굴림" charset="-127"/>
              <a:ea typeface="굴림" charset="-127"/>
            </a:endParaRPr>
          </a:p>
        </p:txBody>
      </p:sp>
      <p:sp>
        <p:nvSpPr>
          <p:cNvPr id="13315" name="Text Box 1"/>
          <p:cNvSpPr txBox="1">
            <a:spLocks noChangeArrowheads="1"/>
          </p:cNvSpPr>
          <p:nvPr/>
        </p:nvSpPr>
        <p:spPr bwMode="auto">
          <a:xfrm>
            <a:off x="3884814" y="8685412"/>
            <a:ext cx="2968388" cy="454206"/>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8620EF6-56B2-4E6E-A625-5701DCDBB133}" type="slidenum">
              <a:rPr lang="en-US" altLang="ko-KR" sz="1200">
                <a:solidFill>
                  <a:srgbClr val="000000"/>
                </a:solidFill>
                <a:latin typeface="굴림" charset="-127"/>
                <a:ea typeface="굴림" charset="-127"/>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63</a:t>
            </a:fld>
            <a:endParaRPr lang="en-US" altLang="ko-KR" sz="1200">
              <a:solidFill>
                <a:srgbClr val="000000"/>
              </a:solidFill>
              <a:latin typeface="굴림" charset="-127"/>
              <a:ea typeface="굴림" charset="-127"/>
            </a:endParaRPr>
          </a:p>
        </p:txBody>
      </p:sp>
      <p:sp>
        <p:nvSpPr>
          <p:cNvPr id="1331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3317" name="Text Box 3"/>
          <p:cNvSpPr txBox="1">
            <a:spLocks noChangeArrowheads="1"/>
          </p:cNvSpPr>
          <p:nvPr/>
        </p:nvSpPr>
        <p:spPr bwMode="auto">
          <a:xfrm>
            <a:off x="686121" y="4343436"/>
            <a:ext cx="5485760" cy="4114143"/>
          </a:xfrm>
          <a:prstGeom prst="rect">
            <a:avLst/>
          </a:prstGeom>
          <a:noFill/>
          <a:ln w="9525">
            <a:noFill/>
            <a:round/>
            <a:headEnd/>
            <a:tailEnd/>
          </a:ln>
        </p:spPr>
        <p:txBody>
          <a:bodyPr wrap="none" anchor="ctr"/>
          <a:lstStyle/>
          <a:p>
            <a:endParaRPr lang="ko-KR" altLang="en-US"/>
          </a:p>
        </p:txBody>
      </p:sp>
      <p:sp>
        <p:nvSpPr>
          <p:cNvPr id="6" name="슬라이드 노트 개체 틀 5"/>
          <p:cNvSpPr>
            <a:spLocks noGrp="1"/>
          </p:cNvSpPr>
          <p:nvPr>
            <p:ph type="body" idx="1"/>
          </p:nvPr>
        </p:nvSpPr>
        <p:spPr/>
        <p:txBody>
          <a:bodyPr>
            <a:normAutofit/>
          </a:bodyPr>
          <a:lstStyle/>
          <a:p>
            <a:r>
              <a:rPr lang="ja-JP" altLang="en-US" dirty="0" smtClean="0"/>
              <a:t>次に、問題の分割に関する既存関連研究を１つ紹介いたします。</a:t>
            </a:r>
            <a:r>
              <a:rPr lang="en-US" altLang="ja-JP" dirty="0" err="1" smtClean="0"/>
              <a:t>JaCkSat</a:t>
            </a:r>
            <a:r>
              <a:rPr lang="ja-JP" altLang="en-US" dirty="0" smtClean="0"/>
              <a:t>というものですが、</a:t>
            </a:r>
            <a:r>
              <a:rPr lang="en-US" altLang="ja-JP" dirty="0" smtClean="0"/>
              <a:t>Join</a:t>
            </a:r>
            <a:r>
              <a:rPr lang="ja-JP" altLang="en-US" baseline="0" dirty="0" smtClean="0"/>
              <a:t> </a:t>
            </a:r>
            <a:r>
              <a:rPr lang="en-US" altLang="ja-JP" baseline="0" dirty="0" smtClean="0"/>
              <a:t>and </a:t>
            </a:r>
          </a:p>
          <a:p>
            <a:r>
              <a:rPr lang="en-US" altLang="ja-JP" baseline="0" dirty="0" smtClean="0"/>
              <a:t> check</a:t>
            </a:r>
            <a:r>
              <a:rPr lang="ja-JP" altLang="en-US" baseline="0" dirty="0" smtClean="0"/>
              <a:t>の略字で、</a:t>
            </a:r>
            <a:r>
              <a:rPr lang="ja-JP" altLang="en-US" dirty="0" smtClean="0"/>
              <a:t>簡単に言うと、問題をあるポリシーに従って、半分に分割し、</a:t>
            </a:r>
            <a:endParaRPr lang="ko-KR"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baseline="0" dirty="0" smtClean="0"/>
              <a:t>Here we address another limitation for class 1. </a:t>
            </a:r>
          </a:p>
          <a:p>
            <a:r>
              <a:rPr lang="en-US" altLang="ja-JP" baseline="0" dirty="0" smtClean="0"/>
              <a:t>Some amount of information is maintained throughout the search, but the amount of information in class 1 could be increased persistently</a:t>
            </a:r>
          </a:p>
          <a:p>
            <a:r>
              <a:rPr lang="en-US" altLang="ja-JP" baseline="0" dirty="0" smtClean="0"/>
              <a:t>And this will decrease search efficiency and sometimes reach to memory-limit-exceeded.</a:t>
            </a: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6</a:t>
            </a:fld>
            <a:endParaRPr lang="ko-KR" altLang="en-US"/>
          </a:p>
        </p:txBody>
      </p:sp>
    </p:spTree>
    <p:extLst>
      <p:ext uri="{BB962C8B-B14F-4D97-AF65-F5344CB8AC3E}">
        <p14:creationId xmlns:p14="http://schemas.microsoft.com/office/powerpoint/2010/main" xmlns="" val="41767399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1"/>
          <p:cNvSpPr>
            <a:spLocks noGrp="1" noChangeArrowheads="1"/>
          </p:cNvSpPr>
          <p:nvPr>
            <p:ph type="sldNum" sz="quarter"/>
          </p:nvPr>
        </p:nvSpPr>
        <p:spPr>
          <a:noFill/>
          <a:ln/>
        </p:spPr>
        <p:txBody>
          <a:bodyPr/>
          <a:lstStyle/>
          <a:p>
            <a:fld id="{DD054F35-3B4C-4530-A600-B49222203C6F}" type="slidenum">
              <a:rPr lang="en-US" altLang="ko-KR" smtClean="0">
                <a:latin typeface="굴림" charset="-127"/>
                <a:ea typeface="굴림" charset="-127"/>
              </a:rPr>
              <a:pPr/>
              <a:t>64</a:t>
            </a:fld>
            <a:endParaRPr lang="en-US" altLang="ko-KR" smtClean="0">
              <a:latin typeface="굴림" charset="-127"/>
              <a:ea typeface="굴림" charset="-127"/>
            </a:endParaRPr>
          </a:p>
        </p:txBody>
      </p:sp>
      <p:sp>
        <p:nvSpPr>
          <p:cNvPr id="13315" name="Text Box 1"/>
          <p:cNvSpPr txBox="1">
            <a:spLocks noChangeArrowheads="1"/>
          </p:cNvSpPr>
          <p:nvPr/>
        </p:nvSpPr>
        <p:spPr bwMode="auto">
          <a:xfrm>
            <a:off x="3884814" y="8685412"/>
            <a:ext cx="2968388" cy="454206"/>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8620EF6-56B2-4E6E-A625-5701DCDBB133}" type="slidenum">
              <a:rPr lang="en-US" altLang="ko-KR" sz="1200">
                <a:solidFill>
                  <a:srgbClr val="000000"/>
                </a:solidFill>
                <a:latin typeface="굴림" charset="-127"/>
                <a:ea typeface="굴림" charset="-127"/>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64</a:t>
            </a:fld>
            <a:endParaRPr lang="en-US" altLang="ko-KR" sz="1200">
              <a:solidFill>
                <a:srgbClr val="000000"/>
              </a:solidFill>
              <a:latin typeface="굴림" charset="-127"/>
              <a:ea typeface="굴림" charset="-127"/>
            </a:endParaRPr>
          </a:p>
        </p:txBody>
      </p:sp>
      <p:sp>
        <p:nvSpPr>
          <p:cNvPr id="1331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3317" name="Text Box 3"/>
          <p:cNvSpPr txBox="1">
            <a:spLocks noChangeArrowheads="1"/>
          </p:cNvSpPr>
          <p:nvPr/>
        </p:nvSpPr>
        <p:spPr bwMode="auto">
          <a:xfrm>
            <a:off x="686121" y="4343436"/>
            <a:ext cx="5485760" cy="4114143"/>
          </a:xfrm>
          <a:prstGeom prst="rect">
            <a:avLst/>
          </a:prstGeom>
          <a:noFill/>
          <a:ln w="9525">
            <a:noFill/>
            <a:round/>
            <a:headEnd/>
            <a:tailEnd/>
          </a:ln>
        </p:spPr>
        <p:txBody>
          <a:bodyPr wrap="none" anchor="ctr"/>
          <a:lstStyle/>
          <a:p>
            <a:endParaRPr lang="ko-KR" altLang="en-US"/>
          </a:p>
        </p:txBody>
      </p:sp>
      <p:sp>
        <p:nvSpPr>
          <p:cNvPr id="6" name="슬라이드 노트 개체 틀 5"/>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ja-JP" altLang="en-US" dirty="0" smtClean="0"/>
              <a:t>それぞれに対してすべての解を出し、求まった解を</a:t>
            </a:r>
            <a:r>
              <a:rPr lang="en-US" altLang="ja-JP" dirty="0" smtClean="0"/>
              <a:t>Join</a:t>
            </a:r>
            <a:r>
              <a:rPr lang="ja-JP" altLang="en-US" dirty="0" smtClean="0"/>
              <a:t>させて、残りの</a:t>
            </a:r>
            <a:r>
              <a:rPr lang="en-US" altLang="ja-JP" dirty="0" smtClean="0"/>
              <a:t>Clause</a:t>
            </a:r>
            <a:r>
              <a:rPr lang="ja-JP" altLang="en-US" dirty="0" smtClean="0"/>
              <a:t>でそれぞれを解を</a:t>
            </a:r>
            <a:r>
              <a:rPr lang="en-US" altLang="ja-JP" dirty="0" smtClean="0"/>
              <a:t>Check</a:t>
            </a:r>
            <a:r>
              <a:rPr lang="ja-JP" altLang="en-US" dirty="0" smtClean="0"/>
              <a:t>することをやっています。</a:t>
            </a:r>
            <a:endParaRPr lang="en-US" altLang="ja-JP" dirty="0" smtClean="0"/>
          </a:p>
          <a:p>
            <a:r>
              <a:rPr lang="ja-JP" altLang="en-US" dirty="0" smtClean="0"/>
              <a:t>この手法は、変数が</a:t>
            </a:r>
            <a:r>
              <a:rPr lang="en-US" altLang="ja-JP" dirty="0" smtClean="0"/>
              <a:t>n</a:t>
            </a:r>
            <a:r>
              <a:rPr lang="ja-JP" altLang="en-US" dirty="0" smtClean="0"/>
              <a:t>のとき、</a:t>
            </a:r>
            <a:r>
              <a:rPr lang="en-US" altLang="ja-JP" dirty="0" smtClean="0"/>
              <a:t>n/2</a:t>
            </a:r>
            <a:r>
              <a:rPr lang="ja-JP" altLang="en-US" dirty="0" smtClean="0"/>
              <a:t>の変数からなる問題のすべての解を出さなければならなく、その解の数によって、数が大きいと</a:t>
            </a:r>
            <a:r>
              <a:rPr lang="en-US" altLang="ja-JP" dirty="0" smtClean="0"/>
              <a:t>Join-and-Check</a:t>
            </a:r>
            <a:r>
              <a:rPr lang="ja-JP" altLang="en-US" dirty="0" smtClean="0"/>
              <a:t>にかかる時間も長くなる欠点があります。</a:t>
            </a:r>
            <a:endParaRPr lang="en-US" altLang="ja-JP" dirty="0" smtClean="0"/>
          </a:p>
          <a:p>
            <a:r>
              <a:rPr lang="ja-JP" altLang="en-US" dirty="0" smtClean="0"/>
              <a:t>変数の数が、せいぜい数百から数千ほどの小さい問題に対しては効果があるらしいです。</a:t>
            </a:r>
            <a:endParaRPr lang="en-US" altLang="ja-JP"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今まで述べた</a:t>
            </a:r>
            <a:r>
              <a:rPr lang="en-US" altLang="ko-KR" dirty="0" err="1" smtClean="0"/>
              <a:t>ISoV</a:t>
            </a:r>
            <a:r>
              <a:rPr lang="ja-JP" altLang="en-US" dirty="0" smtClean="0"/>
              <a:t>と</a:t>
            </a:r>
            <a:r>
              <a:rPr lang="en-US" altLang="ja-JP" dirty="0" smtClean="0"/>
              <a:t>tie break</a:t>
            </a:r>
            <a:r>
              <a:rPr lang="ja-JP" altLang="en-US" dirty="0" smtClean="0"/>
              <a:t>は</a:t>
            </a:r>
            <a:r>
              <a:rPr lang="en-US" altLang="ja-JP" dirty="0" smtClean="0"/>
              <a:t>parallel</a:t>
            </a:r>
            <a:r>
              <a:rPr lang="ja-JP" altLang="en-US" dirty="0" smtClean="0"/>
              <a:t>を想定して行った実験であり、</a:t>
            </a:r>
            <a:r>
              <a:rPr lang="en-US" altLang="ja-JP" dirty="0" smtClean="0"/>
              <a:t>sequential</a:t>
            </a:r>
            <a:r>
              <a:rPr lang="ja-JP" altLang="en-US" dirty="0" smtClean="0"/>
              <a:t>ソルバで有効な手法ではありません。</a:t>
            </a:r>
            <a:endParaRPr lang="en-US" altLang="ja-JP" dirty="0" smtClean="0"/>
          </a:p>
          <a:p>
            <a:r>
              <a:rPr lang="ja-JP" altLang="en-US" dirty="0" smtClean="0"/>
              <a:t>しかし、</a:t>
            </a:r>
            <a:r>
              <a:rPr lang="en-US" altLang="ja-JP" dirty="0" smtClean="0"/>
              <a:t>tie</a:t>
            </a:r>
            <a:r>
              <a:rPr lang="ja-JP" altLang="en-US" dirty="0" smtClean="0"/>
              <a:t>のときにどの変数を先に選ぶかによって結果が大きく変わるということがわかったので、</a:t>
            </a:r>
            <a:r>
              <a:rPr lang="en-US" altLang="ja-JP" dirty="0" smtClean="0"/>
              <a:t>tie</a:t>
            </a:r>
            <a:r>
              <a:rPr lang="en-US" altLang="ja-JP" baseline="0" dirty="0" smtClean="0"/>
              <a:t> break</a:t>
            </a:r>
            <a:r>
              <a:rPr lang="ja-JP" altLang="en-US" baseline="0" dirty="0" smtClean="0"/>
              <a:t>で</a:t>
            </a:r>
            <a:endParaRPr lang="en-US" altLang="ja-JP" baseline="0" dirty="0" smtClean="0"/>
          </a:p>
          <a:p>
            <a:r>
              <a:rPr lang="ja-JP" altLang="en-US" baseline="0" dirty="0" smtClean="0"/>
              <a:t>意味のある変数を選ぶことでもっといい結果が導かれると思い、</a:t>
            </a:r>
            <a:r>
              <a:rPr lang="en-US" altLang="ja-JP" baseline="0" dirty="0" err="1" smtClean="0"/>
              <a:t>ActivityMini</a:t>
            </a:r>
            <a:r>
              <a:rPr lang="ja-JP" altLang="en-US" baseline="0" dirty="0" smtClean="0"/>
              <a:t>というのを提案しました。</a:t>
            </a:r>
            <a:endParaRPr lang="en-US" altLang="ja-JP" baseline="0" dirty="0" smtClean="0"/>
          </a:p>
          <a:p>
            <a:r>
              <a:rPr lang="en-US" altLang="ja-JP" dirty="0" smtClean="0"/>
              <a:t>VSIDS</a:t>
            </a:r>
            <a:r>
              <a:rPr lang="ja-JP" altLang="en-US" dirty="0" smtClean="0"/>
              <a:t>でそれぞれの変数が</a:t>
            </a:r>
            <a:r>
              <a:rPr lang="en-US" altLang="ja-JP" dirty="0" smtClean="0"/>
              <a:t>Activity</a:t>
            </a:r>
            <a:r>
              <a:rPr lang="ja-JP" altLang="en-US" dirty="0" smtClean="0"/>
              <a:t>を持っていますが、さらにそれぞれの変数が</a:t>
            </a:r>
            <a:r>
              <a:rPr lang="en-US" altLang="ja-JP" dirty="0" err="1" smtClean="0"/>
              <a:t>ActivityMini</a:t>
            </a:r>
            <a:r>
              <a:rPr lang="ja-JP" altLang="en-US" dirty="0" smtClean="0"/>
              <a:t>を持つようにしました。</a:t>
            </a:r>
            <a:endParaRPr lang="en-US" altLang="ja-JP" dirty="0" smtClean="0"/>
          </a:p>
          <a:p>
            <a:endParaRPr lang="en-US" altLang="ja-JP" dirty="0" smtClean="0"/>
          </a:p>
          <a:p>
            <a:r>
              <a:rPr lang="ja-JP" altLang="en-US" dirty="0" smtClean="0"/>
              <a:t>まず、</a:t>
            </a:r>
            <a:r>
              <a:rPr lang="en-US" altLang="ja-JP" dirty="0" smtClean="0"/>
              <a:t>ActivityMini_V0</a:t>
            </a:r>
            <a:r>
              <a:rPr lang="ja-JP" altLang="en-US" dirty="0" smtClean="0"/>
              <a:t>ですが、学習クローズのリストにクローズが追加、削除されるたびにその</a:t>
            </a:r>
            <a:r>
              <a:rPr lang="en-US" altLang="ja-JP" dirty="0" smtClean="0"/>
              <a:t>clause</a:t>
            </a:r>
            <a:r>
              <a:rPr lang="ja-JP" altLang="en-US" dirty="0" smtClean="0"/>
              <a:t>の長さ分の</a:t>
            </a:r>
            <a:r>
              <a:rPr lang="en-US" altLang="ja-JP" dirty="0" smtClean="0"/>
              <a:t>1</a:t>
            </a:r>
            <a:r>
              <a:rPr lang="ja-JP" altLang="en-US" dirty="0" smtClean="0"/>
              <a:t>を足し算、引き算して</a:t>
            </a:r>
            <a:r>
              <a:rPr lang="en-US" altLang="ja-JP" dirty="0" err="1" smtClean="0"/>
              <a:t>ActivityMini</a:t>
            </a:r>
            <a:r>
              <a:rPr lang="ja-JP" altLang="en-US" dirty="0" smtClean="0"/>
              <a:t>を更新します。</a:t>
            </a:r>
            <a:endParaRPr lang="en-US" altLang="ja-JP" dirty="0" smtClean="0"/>
          </a:p>
          <a:p>
            <a:r>
              <a:rPr lang="ja-JP" altLang="en-US" dirty="0" smtClean="0"/>
              <a:t>長さ分の１にした理由は、短い</a:t>
            </a:r>
            <a:r>
              <a:rPr lang="en-US" altLang="ja-JP" dirty="0" smtClean="0"/>
              <a:t>clause</a:t>
            </a:r>
            <a:r>
              <a:rPr lang="ja-JP" altLang="en-US" dirty="0" smtClean="0"/>
              <a:t>のほうが伝播しやすいので、優先度を上げるためです。</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65</a:t>
            </a:fld>
            <a:endParaRPr lang="ko-KR" altLang="en-US"/>
          </a:p>
        </p:txBody>
      </p:sp>
    </p:spTree>
    <p:extLst>
      <p:ext uri="{BB962C8B-B14F-4D97-AF65-F5344CB8AC3E}">
        <p14:creationId xmlns:p14="http://schemas.microsoft.com/office/powerpoint/2010/main" xmlns="" val="16173015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err="1" smtClean="0"/>
              <a:t>ActivityMini</a:t>
            </a:r>
            <a:r>
              <a:rPr lang="ja-JP" altLang="en-US" dirty="0" smtClean="0"/>
              <a:t>で考慮している</a:t>
            </a:r>
            <a:r>
              <a:rPr lang="en-US" altLang="ja-JP" dirty="0" smtClean="0"/>
              <a:t>heuristic</a:t>
            </a:r>
            <a:r>
              <a:rPr lang="ja-JP" altLang="en-US" dirty="0" smtClean="0"/>
              <a:t>の要素はもう</a:t>
            </a:r>
            <a:r>
              <a:rPr lang="en-US" altLang="ja-JP" dirty="0" smtClean="0"/>
              <a:t>1</a:t>
            </a:r>
            <a:r>
              <a:rPr lang="ja-JP" altLang="en-US" dirty="0" smtClean="0"/>
              <a:t>つあります。監視リテラルというものですが、</a:t>
            </a:r>
            <a:endParaRPr lang="en-US" altLang="ja-JP" dirty="0" smtClean="0"/>
          </a:p>
          <a:p>
            <a:endParaRPr lang="en-US" altLang="ja-JP" sz="1200" dirty="0" smtClean="0"/>
          </a:p>
          <a:p>
            <a:r>
              <a:rPr lang="ja-JP" altLang="en-US" dirty="0" smtClean="0"/>
              <a:t>この構造に着目し、監視リテラルでのそれぞれの変数の</a:t>
            </a:r>
            <a:r>
              <a:rPr lang="en-US" altLang="ja-JP" baseline="0" dirty="0" smtClean="0"/>
              <a:t>lookup table</a:t>
            </a:r>
            <a:r>
              <a:rPr lang="ja-JP" altLang="en-US" baseline="0" dirty="0" smtClean="0"/>
              <a:t>の長さも考慮したものが</a:t>
            </a:r>
            <a:r>
              <a:rPr lang="en-US" altLang="ja-JP" baseline="0" dirty="0" smtClean="0"/>
              <a:t>ActivityMini_V1</a:t>
            </a:r>
            <a:r>
              <a:rPr lang="ja-JP" altLang="en-US" baseline="0" dirty="0" smtClean="0"/>
              <a:t>であり、この長さのみを考慮したものを</a:t>
            </a:r>
            <a:r>
              <a:rPr lang="en-US" altLang="ja-JP" baseline="0" dirty="0" smtClean="0"/>
              <a:t>ActivityMini_V2</a:t>
            </a:r>
            <a:r>
              <a:rPr lang="ja-JP" altLang="en-US" baseline="0" dirty="0" smtClean="0"/>
              <a:t>としました。</a:t>
            </a:r>
            <a:endParaRPr lang="en-US" altLang="ja-JP" baseline="0" dirty="0" smtClean="0"/>
          </a:p>
          <a:p>
            <a:endParaRPr lang="en-US" altLang="ja-JP" baseline="0" dirty="0" smtClean="0"/>
          </a:p>
          <a:p>
            <a:endParaRPr lang="en-US" altLang="ja-JP" baseline="0" dirty="0" smtClean="0"/>
          </a:p>
          <a:p>
            <a:endParaRPr lang="en-US" altLang="ja-JP" baseline="0" dirty="0" smtClean="0"/>
          </a:p>
          <a:p>
            <a:endParaRPr lang="en-US" altLang="ja-JP" baseline="0" dirty="0" smtClean="0"/>
          </a:p>
          <a:p>
            <a:endParaRPr lang="en-US" altLang="ja-JP" baseline="0" dirty="0" smtClean="0"/>
          </a:p>
          <a:p>
            <a:r>
              <a:rPr lang="ja-JP" altLang="en-US" baseline="0" dirty="0" smtClean="0"/>
              <a:t>正確ではないけど、ある程度、どれだけこの変数が多くの未充足のクローズに入っているかという指標として考えることができるのでこの指標も考慮したものを</a:t>
            </a:r>
            <a:r>
              <a:rPr lang="en-US" altLang="ja-JP" baseline="0" dirty="0" smtClean="0"/>
              <a:t>ActivityMini_V1</a:t>
            </a:r>
            <a:r>
              <a:rPr lang="ja-JP" altLang="en-US" baseline="0" dirty="0" smtClean="0"/>
              <a:t>とし、比較として、</a:t>
            </a:r>
            <a:r>
              <a:rPr lang="en-US" altLang="ja-JP" baseline="0" dirty="0" smtClean="0"/>
              <a:t>lookup table</a:t>
            </a:r>
            <a:r>
              <a:rPr lang="ja-JP" altLang="en-US" baseline="0" dirty="0" smtClean="0"/>
              <a:t>の長さだけを考慮したものを</a:t>
            </a:r>
            <a:r>
              <a:rPr lang="en-US" altLang="ja-JP" baseline="0" dirty="0" smtClean="0"/>
              <a:t>ActivityMini_V2</a:t>
            </a:r>
            <a:r>
              <a:rPr lang="ja-JP" altLang="en-US" baseline="0" dirty="0" smtClean="0"/>
              <a:t>としました。</a:t>
            </a:r>
            <a:endParaRPr lang="en-US" altLang="ja-JP" baseline="0" dirty="0" smtClean="0"/>
          </a:p>
          <a:p>
            <a:endParaRPr lang="en-US" altLang="ko-KR" baseline="0" dirty="0" smtClean="0"/>
          </a:p>
          <a:p>
            <a:endParaRPr lang="en-US" altLang="ko-KR" baseline="0" dirty="0" smtClean="0"/>
          </a:p>
          <a:p>
            <a:r>
              <a:rPr lang="en-US" altLang="ko-KR" baseline="0" dirty="0" smtClean="0"/>
              <a:t>2 literal -&gt;</a:t>
            </a:r>
            <a:r>
              <a:rPr lang="ja-JP" altLang="en-US" sz="1200" kern="1200" dirty="0" smtClean="0">
                <a:solidFill>
                  <a:schemeClr val="tx1"/>
                </a:solidFill>
                <a:latin typeface="+mn-lt"/>
                <a:ea typeface="+mn-ea"/>
                <a:cs typeface="+mn-cs"/>
              </a:rPr>
              <a:t>監視リテラルと説明する</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66</a:t>
            </a:fld>
            <a:endParaRPr lang="ko-KR" altLang="en-US"/>
          </a:p>
        </p:txBody>
      </p:sp>
    </p:spTree>
    <p:extLst>
      <p:ext uri="{BB962C8B-B14F-4D97-AF65-F5344CB8AC3E}">
        <p14:creationId xmlns:p14="http://schemas.microsoft.com/office/powerpoint/2010/main" xmlns="" val="38481670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sz="1200" dirty="0" smtClean="0"/>
              <a:t>こういうものです。</a:t>
            </a:r>
            <a:endParaRPr lang="en-US" altLang="ja-JP" sz="1200" dirty="0" smtClean="0"/>
          </a:p>
          <a:p>
            <a:r>
              <a:rPr lang="ja-JP" altLang="en-US" sz="1200" dirty="0" smtClean="0"/>
              <a:t>簡単に説明すると、それぞれの</a:t>
            </a:r>
            <a:r>
              <a:rPr lang="en-US" altLang="ja-JP" sz="1200" dirty="0" smtClean="0"/>
              <a:t>clause</a:t>
            </a:r>
            <a:r>
              <a:rPr lang="ja-JP" altLang="en-US" sz="1200" dirty="0" smtClean="0"/>
              <a:t>に２つのポインタを置いて、そのポインタのみ監視します。それぞれのリテラルは</a:t>
            </a:r>
            <a:r>
              <a:rPr lang="en-US" altLang="ja-JP" sz="1200" dirty="0" smtClean="0"/>
              <a:t>clause</a:t>
            </a:r>
            <a:r>
              <a:rPr lang="ja-JP" altLang="en-US" sz="1200" dirty="0" smtClean="0"/>
              <a:t>の</a:t>
            </a:r>
            <a:r>
              <a:rPr lang="en-US" altLang="ja-JP" sz="1200" dirty="0" smtClean="0"/>
              <a:t>lookup table</a:t>
            </a:r>
            <a:r>
              <a:rPr lang="ja-JP" altLang="en-US" sz="1200" dirty="0" smtClean="0"/>
              <a:t>を持ちます。この構造により、単位伝播が高速化されました。</a:t>
            </a:r>
            <a:endParaRPr lang="en-US" altLang="ja-JP" sz="1200" dirty="0" smtClean="0"/>
          </a:p>
          <a:p>
            <a:endParaRPr lang="en-US" altLang="ko-KR" sz="1200" dirty="0" smtClean="0"/>
          </a:p>
          <a:p>
            <a:endParaRPr lang="en-US" altLang="ko-KR" sz="1200" dirty="0" smtClean="0"/>
          </a:p>
          <a:p>
            <a:endParaRPr lang="en-US" altLang="ko-KR" sz="1200" dirty="0" smtClean="0"/>
          </a:p>
          <a:p>
            <a:endParaRPr lang="en-US" altLang="ko-KR" sz="1200" dirty="0" smtClean="0"/>
          </a:p>
          <a:p>
            <a:endParaRPr lang="en-US" altLang="ko-KR" sz="1200" dirty="0" smtClean="0"/>
          </a:p>
          <a:p>
            <a:r>
              <a:rPr lang="en-US" altLang="ko-KR" sz="1200" dirty="0" smtClean="0"/>
              <a:t>2-literal watching</a:t>
            </a:r>
            <a:r>
              <a:rPr lang="ja-JP" altLang="en-US" sz="1200" dirty="0" smtClean="0"/>
              <a:t>は</a:t>
            </a:r>
            <a:r>
              <a:rPr lang="ja-JP" altLang="en-US" dirty="0" smtClean="0"/>
              <a:t>単位伝播の高速化をするために提案された手法です。このようにまだ未充足のクローズそれぞれに対して２つのポインタをおいて、そのポインタだけを注目します。</a:t>
            </a:r>
            <a:endParaRPr lang="en-US" altLang="ja-JP" dirty="0" smtClean="0"/>
          </a:p>
          <a:p>
            <a:r>
              <a:rPr lang="ja-JP" altLang="en-US" dirty="0" smtClean="0"/>
              <a:t>それぞれのリテラルは自分がポインタとして選ばれた場合のみの</a:t>
            </a:r>
            <a:r>
              <a:rPr lang="en-US" altLang="ja-JP" dirty="0" smtClean="0"/>
              <a:t>clause</a:t>
            </a:r>
            <a:r>
              <a:rPr lang="ja-JP" altLang="en-US" dirty="0" smtClean="0"/>
              <a:t>の</a:t>
            </a:r>
            <a:r>
              <a:rPr lang="en-US" altLang="ja-JP" dirty="0" smtClean="0"/>
              <a:t>lookup table</a:t>
            </a:r>
            <a:r>
              <a:rPr lang="ja-JP" altLang="en-US" dirty="0" smtClean="0"/>
              <a:t>を持ちます。</a:t>
            </a:r>
            <a:endParaRPr lang="en-US" altLang="ja-JP" dirty="0" smtClean="0"/>
          </a:p>
          <a:p>
            <a:r>
              <a:rPr lang="ja-JP" altLang="en-US" dirty="0" smtClean="0"/>
              <a:t>例えば、</a:t>
            </a:r>
            <a:r>
              <a:rPr lang="en-US" altLang="ja-JP" dirty="0" smtClean="0"/>
              <a:t>not x2</a:t>
            </a:r>
            <a:r>
              <a:rPr lang="ja-JP" altLang="en-US" dirty="0" smtClean="0"/>
              <a:t>を見ますと、上の２つのクローズは</a:t>
            </a:r>
            <a:r>
              <a:rPr lang="en-US" altLang="ja-JP" dirty="0" smtClean="0"/>
              <a:t>not x2</a:t>
            </a:r>
            <a:r>
              <a:rPr lang="ja-JP" altLang="en-US" dirty="0" smtClean="0"/>
              <a:t>にポインタを指しているので</a:t>
            </a:r>
            <a:r>
              <a:rPr lang="en-US" altLang="ja-JP" dirty="0" smtClean="0"/>
              <a:t>not x2</a:t>
            </a:r>
            <a:r>
              <a:rPr lang="ja-JP" altLang="en-US" dirty="0" smtClean="0"/>
              <a:t>の</a:t>
            </a:r>
            <a:r>
              <a:rPr lang="en-US" altLang="ja-JP" dirty="0" smtClean="0"/>
              <a:t>lookup table</a:t>
            </a:r>
            <a:r>
              <a:rPr lang="ja-JP" altLang="en-US" dirty="0" smtClean="0"/>
              <a:t>に入ります。</a:t>
            </a:r>
            <a:endParaRPr lang="en-US" altLang="ja-JP" dirty="0" smtClean="0"/>
          </a:p>
          <a:p>
            <a:r>
              <a:rPr lang="ja-JP" altLang="en-US" dirty="0" smtClean="0"/>
              <a:t>しかし、</a:t>
            </a:r>
            <a:r>
              <a:rPr lang="en-US" altLang="ja-JP" dirty="0" smtClean="0"/>
              <a:t>3</a:t>
            </a:r>
            <a:r>
              <a:rPr lang="ja-JP" altLang="en-US" dirty="0" smtClean="0"/>
              <a:t>番目のものはに</a:t>
            </a:r>
            <a:r>
              <a:rPr lang="en-US" altLang="ja-JP" dirty="0" smtClean="0"/>
              <a:t>not</a:t>
            </a:r>
            <a:r>
              <a:rPr lang="en-US" altLang="ja-JP" baseline="0" dirty="0" smtClean="0"/>
              <a:t> x2</a:t>
            </a:r>
            <a:r>
              <a:rPr lang="ja-JP" altLang="en-US" baseline="0" dirty="0" smtClean="0"/>
              <a:t>が</a:t>
            </a:r>
            <a:r>
              <a:rPr lang="en-US" altLang="ja-JP" baseline="0" dirty="0" smtClean="0"/>
              <a:t>false</a:t>
            </a:r>
            <a:r>
              <a:rPr lang="ja-JP" altLang="en-US" baseline="0" dirty="0" smtClean="0"/>
              <a:t>になったので含まれません。</a:t>
            </a:r>
            <a:r>
              <a:rPr lang="en-US" altLang="ja-JP" baseline="0" dirty="0" smtClean="0"/>
              <a:t>4</a:t>
            </a:r>
            <a:r>
              <a:rPr lang="ja-JP" altLang="en-US" baseline="0" dirty="0" smtClean="0"/>
              <a:t>番目の例は、</a:t>
            </a:r>
            <a:r>
              <a:rPr lang="en-US" altLang="ja-JP" baseline="0" dirty="0" smtClean="0"/>
              <a:t>not x2</a:t>
            </a:r>
            <a:r>
              <a:rPr lang="ja-JP" altLang="en-US" baseline="0" dirty="0" smtClean="0"/>
              <a:t>はまだ値が決まっていないのに</a:t>
            </a:r>
            <a:r>
              <a:rPr lang="en-US" altLang="ja-JP" baseline="0" dirty="0" smtClean="0"/>
              <a:t>not x2</a:t>
            </a:r>
            <a:r>
              <a:rPr lang="ja-JP" altLang="en-US" baseline="0" dirty="0" smtClean="0"/>
              <a:t>の</a:t>
            </a:r>
            <a:r>
              <a:rPr lang="en-US" altLang="ja-JP" baseline="0" dirty="0" smtClean="0"/>
              <a:t>lookup table</a:t>
            </a:r>
            <a:r>
              <a:rPr lang="ja-JP" altLang="en-US" baseline="0" dirty="0" smtClean="0"/>
              <a:t>には入りません。説明は省きますが、これが</a:t>
            </a:r>
            <a:r>
              <a:rPr lang="en-US" altLang="ja-JP" baseline="0" dirty="0" smtClean="0"/>
              <a:t>propagation</a:t>
            </a:r>
            <a:r>
              <a:rPr lang="ja-JP" altLang="en-US" baseline="0" dirty="0" smtClean="0"/>
              <a:t>が高速化される</a:t>
            </a:r>
            <a:r>
              <a:rPr lang="en-US" altLang="ja-JP" baseline="0" dirty="0" smtClean="0"/>
              <a:t>1</a:t>
            </a:r>
            <a:r>
              <a:rPr lang="ja-JP" altLang="en-US" baseline="0" dirty="0" smtClean="0"/>
              <a:t>つの理由です。</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67</a:t>
            </a:fld>
            <a:endParaRPr lang="ko-KR" altLang="en-US"/>
          </a:p>
        </p:txBody>
      </p:sp>
    </p:spTree>
    <p:extLst>
      <p:ext uri="{BB962C8B-B14F-4D97-AF65-F5344CB8AC3E}">
        <p14:creationId xmlns:p14="http://schemas.microsoft.com/office/powerpoint/2010/main" xmlns="" val="28438381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実験の結果ですが、</a:t>
            </a:r>
            <a:r>
              <a:rPr lang="en-US" altLang="ja-JP" dirty="0" err="1" smtClean="0"/>
              <a:t>MiniSat</a:t>
            </a:r>
            <a:r>
              <a:rPr lang="en-US" altLang="ja-JP" dirty="0" smtClean="0"/>
              <a:t> 2.2</a:t>
            </a:r>
            <a:r>
              <a:rPr lang="ja-JP" altLang="en-US" dirty="0" smtClean="0"/>
              <a:t>をベースにしてやりました。</a:t>
            </a:r>
            <a:endParaRPr lang="en-US" altLang="ja-JP" dirty="0" smtClean="0"/>
          </a:p>
          <a:p>
            <a:r>
              <a:rPr lang="ja-JP" altLang="en-US" dirty="0" smtClean="0"/>
              <a:t>結果、</a:t>
            </a:r>
            <a:r>
              <a:rPr lang="en-US" altLang="ja-JP" dirty="0" smtClean="0"/>
              <a:t>lookup</a:t>
            </a:r>
            <a:r>
              <a:rPr lang="en-US" altLang="ja-JP" baseline="0" dirty="0" smtClean="0"/>
              <a:t> table</a:t>
            </a:r>
            <a:r>
              <a:rPr lang="ja-JP" altLang="en-US" baseline="0" dirty="0" smtClean="0"/>
              <a:t>の情報だけでは結果はよくならなかったですが、</a:t>
            </a:r>
            <a:r>
              <a:rPr lang="en-US" altLang="ja-JP" baseline="0" dirty="0" smtClean="0"/>
              <a:t>2</a:t>
            </a:r>
            <a:r>
              <a:rPr lang="ja-JP" altLang="en-US" baseline="0" dirty="0" smtClean="0"/>
              <a:t>つの指標を組み合わせた</a:t>
            </a:r>
            <a:r>
              <a:rPr lang="en-US" altLang="ja-JP" baseline="0" dirty="0" smtClean="0"/>
              <a:t>V</a:t>
            </a:r>
            <a:r>
              <a:rPr lang="ja-JP" altLang="en-US" baseline="0" dirty="0" smtClean="0"/>
              <a:t>１でもっとも良い結果を出すことができ、</a:t>
            </a:r>
            <a:r>
              <a:rPr lang="en-US" altLang="ko-KR" baseline="0" dirty="0" smtClean="0"/>
              <a:t>Sequential</a:t>
            </a:r>
            <a:r>
              <a:rPr lang="ja-JP" altLang="en-US" baseline="0" dirty="0" smtClean="0"/>
              <a:t>ソルバを改良することができました。</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68</a:t>
            </a:fld>
            <a:endParaRPr lang="ko-KR" altLang="en-US"/>
          </a:p>
        </p:txBody>
      </p:sp>
    </p:spTree>
    <p:extLst>
      <p:ext uri="{BB962C8B-B14F-4D97-AF65-F5344CB8AC3E}">
        <p14:creationId xmlns:p14="http://schemas.microsoft.com/office/powerpoint/2010/main" xmlns="" val="21613669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ここまでの実験はすべて</a:t>
            </a:r>
            <a:r>
              <a:rPr lang="en-US" altLang="ja-JP" dirty="0" err="1" smtClean="0"/>
              <a:t>MiniSat</a:t>
            </a:r>
            <a:r>
              <a:rPr lang="ja-JP" altLang="en-US" dirty="0" smtClean="0"/>
              <a:t>をベースにして行っています。</a:t>
            </a:r>
            <a:r>
              <a:rPr lang="en-US" altLang="ja-JP" dirty="0" err="1" smtClean="0"/>
              <a:t>MiniSat</a:t>
            </a:r>
            <a:r>
              <a:rPr lang="ja-JP" altLang="en-US" dirty="0" smtClean="0"/>
              <a:t>はとても汎用的なソルバで、おおくのソルバのベースとなっていますが、最近のソルバに比べるとかなり性能が落ちるので、ここまで述べた手法が最新のソルバにも効果があるかを試すためにいくかのソルバに適用してみました。</a:t>
            </a:r>
            <a:endParaRPr lang="en-US" altLang="ja-JP" dirty="0" smtClean="0"/>
          </a:p>
          <a:p>
            <a:r>
              <a:rPr lang="ja-JP" altLang="en-US" dirty="0" smtClean="0"/>
              <a:t>まず、いくつかのソルバに</a:t>
            </a:r>
            <a:r>
              <a:rPr lang="en-US" altLang="ja-JP" dirty="0" err="1" smtClean="0"/>
              <a:t>ISoV</a:t>
            </a:r>
            <a:r>
              <a:rPr lang="ja-JP" altLang="en-US" dirty="0" smtClean="0"/>
              <a:t>を適用してみました。結果、</a:t>
            </a:r>
            <a:r>
              <a:rPr lang="en-US" altLang="ja-JP" dirty="0" smtClean="0"/>
              <a:t>shuffle</a:t>
            </a:r>
            <a:r>
              <a:rPr lang="ja-JP" altLang="en-US" dirty="0" smtClean="0"/>
              <a:t>により大きく求解の時間が変わり、多様性を加えることを確認しました。</a:t>
            </a:r>
            <a:endParaRPr lang="en-US" altLang="ja-JP" dirty="0" smtClean="0"/>
          </a:p>
          <a:p>
            <a:r>
              <a:rPr lang="ja-JP" altLang="en-US" dirty="0" smtClean="0"/>
              <a:t>その中で</a:t>
            </a:r>
            <a:r>
              <a:rPr lang="en-US" altLang="ja-JP" dirty="0" err="1" smtClean="0"/>
              <a:t>Glueminisat</a:t>
            </a:r>
            <a:r>
              <a:rPr lang="ja-JP" altLang="en-US" dirty="0" smtClean="0"/>
              <a:t>の結果を見せます。このソルバは</a:t>
            </a:r>
            <a:r>
              <a:rPr lang="en-US" altLang="ja-JP" dirty="0" smtClean="0"/>
              <a:t>2011</a:t>
            </a:r>
            <a:r>
              <a:rPr lang="ja-JP" altLang="en-US" dirty="0" smtClean="0"/>
              <a:t>年、</a:t>
            </a:r>
            <a:r>
              <a:rPr lang="en-US" altLang="ja-JP" dirty="0" smtClean="0"/>
              <a:t>2012</a:t>
            </a:r>
            <a:r>
              <a:rPr lang="ja-JP" altLang="en-US" dirty="0" smtClean="0"/>
              <a:t>年にコンペで銀メダル取った優れたソルバです。</a:t>
            </a:r>
            <a:endParaRPr lang="en-US" altLang="ja-JP" dirty="0" smtClean="0"/>
          </a:p>
          <a:p>
            <a:r>
              <a:rPr lang="ja-JP" altLang="en-US" dirty="0" smtClean="0"/>
              <a:t>クローズの長さを評価する方法をとして、</a:t>
            </a:r>
            <a:r>
              <a:rPr lang="en-US" altLang="ja-JP" dirty="0" smtClean="0"/>
              <a:t>LBD</a:t>
            </a:r>
            <a:r>
              <a:rPr lang="ja-JP" altLang="en-US" dirty="0" smtClean="0"/>
              <a:t>という概念を使っています。このソルバに </a:t>
            </a:r>
            <a:r>
              <a:rPr lang="en-US" altLang="ja-JP" dirty="0" err="1" smtClean="0"/>
              <a:t>ActivityMini</a:t>
            </a:r>
            <a:r>
              <a:rPr lang="ja-JP" altLang="en-US" dirty="0" smtClean="0"/>
              <a:t>を適用してみました。</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69</a:t>
            </a:fld>
            <a:endParaRPr lang="ko-KR" altLang="en-US"/>
          </a:p>
        </p:txBody>
      </p:sp>
    </p:spTree>
    <p:extLst>
      <p:ext uri="{BB962C8B-B14F-4D97-AF65-F5344CB8AC3E}">
        <p14:creationId xmlns:p14="http://schemas.microsoft.com/office/powerpoint/2010/main" xmlns="" val="13695277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dirty="0" smtClean="0"/>
              <a:t>LBD</a:t>
            </a:r>
            <a:r>
              <a:rPr lang="ja-JP" altLang="en-US" smtClean="0"/>
              <a:t>は、詳しい説明は省きますが、この</a:t>
            </a:r>
            <a:r>
              <a:rPr lang="ja-JP" altLang="en-US" dirty="0" smtClean="0"/>
              <a:t>ように変数をある手法でブロック化し、そのブロックの数で</a:t>
            </a:r>
            <a:r>
              <a:rPr lang="en-US" altLang="ja-JP" dirty="0" smtClean="0"/>
              <a:t>clause</a:t>
            </a:r>
            <a:r>
              <a:rPr lang="ja-JP" altLang="en-US" dirty="0" smtClean="0"/>
              <a:t>の長さを評価する手法です。</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en-US" altLang="ja-JP" dirty="0" smtClean="0"/>
              <a:t>LBD</a:t>
            </a:r>
            <a:r>
              <a:rPr lang="ja-JP" altLang="en-US" dirty="0" smtClean="0"/>
              <a:t>を簡単に紹介します。</a:t>
            </a:r>
            <a:r>
              <a:rPr lang="en-US" altLang="ja-JP" dirty="0" smtClean="0"/>
              <a:t>LBD</a:t>
            </a:r>
            <a:r>
              <a:rPr lang="ja-JP" altLang="en-US" dirty="0" smtClean="0"/>
              <a:t>は学習クローズを</a:t>
            </a:r>
            <a:r>
              <a:rPr lang="en-US" altLang="ja-JP" dirty="0" smtClean="0"/>
              <a:t>Decision level</a:t>
            </a:r>
            <a:r>
              <a:rPr lang="ja-JP" altLang="en-US" dirty="0" smtClean="0"/>
              <a:t>で見た場合にいくつのブロックに分けられるかを表す指標です。</a:t>
            </a:r>
            <a:endParaRPr lang="en-US" altLang="ja-JP" dirty="0" smtClean="0"/>
          </a:p>
          <a:p>
            <a:r>
              <a:rPr lang="en-US" altLang="ja-JP" dirty="0" smtClean="0"/>
              <a:t>SAT solver</a:t>
            </a:r>
            <a:r>
              <a:rPr lang="ja-JP" altLang="en-US" dirty="0" smtClean="0"/>
              <a:t>の探索には</a:t>
            </a:r>
            <a:r>
              <a:rPr lang="en-US" altLang="ja-JP" dirty="0" smtClean="0"/>
              <a:t>Decision stack</a:t>
            </a:r>
            <a:r>
              <a:rPr lang="ja-JP" altLang="en-US" dirty="0" smtClean="0"/>
              <a:t>があって、それぞれの</a:t>
            </a:r>
            <a:r>
              <a:rPr lang="en-US" altLang="ja-JP" dirty="0" smtClean="0"/>
              <a:t>Decision level</a:t>
            </a:r>
            <a:r>
              <a:rPr lang="ja-JP" altLang="en-US" dirty="0" smtClean="0"/>
              <a:t>である変数に</a:t>
            </a:r>
            <a:r>
              <a:rPr lang="en-US" altLang="ja-JP" dirty="0" smtClean="0"/>
              <a:t>true</a:t>
            </a:r>
            <a:r>
              <a:rPr lang="ja-JP" altLang="en-US" dirty="0" smtClean="0"/>
              <a:t>が</a:t>
            </a:r>
            <a:r>
              <a:rPr lang="en-US" altLang="ja-JP" dirty="0" smtClean="0"/>
              <a:t>false</a:t>
            </a:r>
            <a:r>
              <a:rPr lang="ja-JP" altLang="en-US" dirty="0" smtClean="0"/>
              <a:t>を与え、</a:t>
            </a:r>
            <a:r>
              <a:rPr lang="en-US" altLang="ja-JP" dirty="0" smtClean="0"/>
              <a:t>propagation</a:t>
            </a:r>
            <a:r>
              <a:rPr lang="ja-JP" altLang="en-US" dirty="0" smtClean="0"/>
              <a:t>します。</a:t>
            </a:r>
            <a:endParaRPr lang="en-US" altLang="ja-JP" dirty="0" smtClean="0"/>
          </a:p>
          <a:p>
            <a:r>
              <a:rPr lang="ja-JP" altLang="en-US" dirty="0" smtClean="0"/>
              <a:t>この例では、</a:t>
            </a:r>
            <a:r>
              <a:rPr lang="en-US" altLang="ja-JP" dirty="0" smtClean="0"/>
              <a:t>Level2</a:t>
            </a:r>
            <a:r>
              <a:rPr lang="ja-JP" altLang="en-US" dirty="0" smtClean="0"/>
              <a:t>で</a:t>
            </a:r>
            <a:r>
              <a:rPr lang="en-US" altLang="ja-JP" dirty="0" smtClean="0"/>
              <a:t>x4</a:t>
            </a:r>
            <a:r>
              <a:rPr lang="ja-JP" altLang="en-US" dirty="0" smtClean="0"/>
              <a:t>に</a:t>
            </a:r>
            <a:r>
              <a:rPr lang="en-US" altLang="ja-JP" dirty="0" smtClean="0"/>
              <a:t>true</a:t>
            </a:r>
            <a:r>
              <a:rPr lang="ja-JP" altLang="en-US" dirty="0" smtClean="0"/>
              <a:t>を与えることで、</a:t>
            </a:r>
            <a:r>
              <a:rPr lang="en-US" altLang="ja-JP" dirty="0" smtClean="0"/>
              <a:t>x6</a:t>
            </a:r>
            <a:r>
              <a:rPr lang="ja-JP" altLang="en-US" dirty="0" smtClean="0"/>
              <a:t>は</a:t>
            </a:r>
            <a:r>
              <a:rPr lang="en-US" altLang="ja-JP" dirty="0" smtClean="0"/>
              <a:t>false,x5</a:t>
            </a:r>
            <a:r>
              <a:rPr lang="ja-JP" altLang="en-US" dirty="0" smtClean="0"/>
              <a:t>は</a:t>
            </a:r>
            <a:r>
              <a:rPr lang="en-US" altLang="ja-JP" dirty="0" smtClean="0"/>
              <a:t>true</a:t>
            </a:r>
            <a:r>
              <a:rPr lang="ja-JP" altLang="en-US" dirty="0" smtClean="0"/>
              <a:t>になるように</a:t>
            </a:r>
            <a:r>
              <a:rPr lang="en-US" altLang="ja-JP" dirty="0" smtClean="0"/>
              <a:t>propagation</a:t>
            </a:r>
            <a:r>
              <a:rPr lang="ja-JP" altLang="en-US" dirty="0" smtClean="0"/>
              <a:t>が起きたとしましょう。</a:t>
            </a:r>
            <a:endParaRPr lang="en-US" altLang="ja-JP" dirty="0" smtClean="0"/>
          </a:p>
          <a:p>
            <a:r>
              <a:rPr lang="en-US" altLang="ja-JP" dirty="0" smtClean="0"/>
              <a:t>LV</a:t>
            </a:r>
            <a:r>
              <a:rPr lang="ja-JP" altLang="en-US" dirty="0" smtClean="0"/>
              <a:t>７まで進み、</a:t>
            </a:r>
            <a:r>
              <a:rPr lang="en-US" altLang="ja-JP" dirty="0" smtClean="0"/>
              <a:t>conflict</a:t>
            </a:r>
            <a:r>
              <a:rPr lang="ja-JP" altLang="en-US" dirty="0" smtClean="0"/>
              <a:t>が起き、このような</a:t>
            </a:r>
            <a:r>
              <a:rPr lang="en-US" altLang="ja-JP" dirty="0" smtClean="0"/>
              <a:t>clause</a:t>
            </a:r>
            <a:r>
              <a:rPr lang="ja-JP" altLang="en-US" dirty="0" smtClean="0"/>
              <a:t>が学習されたとします。それぞれの変数を</a:t>
            </a:r>
            <a:r>
              <a:rPr lang="en-US" altLang="ja-JP" dirty="0" smtClean="0"/>
              <a:t>Decision level</a:t>
            </a:r>
            <a:r>
              <a:rPr lang="ja-JP" altLang="en-US" dirty="0" smtClean="0"/>
              <a:t>はこのようになり、</a:t>
            </a:r>
            <a:endParaRPr lang="en-US" altLang="ja-JP" dirty="0" smtClean="0"/>
          </a:p>
          <a:p>
            <a:r>
              <a:rPr lang="ja-JP" altLang="en-US" dirty="0" smtClean="0"/>
              <a:t>同じ</a:t>
            </a:r>
            <a:r>
              <a:rPr lang="en-US" altLang="ja-JP" dirty="0" smtClean="0"/>
              <a:t>level</a:t>
            </a:r>
            <a:r>
              <a:rPr lang="ja-JP" altLang="en-US" dirty="0" smtClean="0"/>
              <a:t>のものを</a:t>
            </a:r>
            <a:r>
              <a:rPr lang="en-US" altLang="ja-JP" dirty="0" smtClean="0"/>
              <a:t>1</a:t>
            </a:r>
            <a:r>
              <a:rPr lang="ja-JP" altLang="en-US" dirty="0" smtClean="0"/>
              <a:t>つの</a:t>
            </a:r>
            <a:r>
              <a:rPr lang="en-US" altLang="ja-JP" dirty="0" smtClean="0"/>
              <a:t>block</a:t>
            </a:r>
            <a:r>
              <a:rPr lang="ja-JP" altLang="en-US" dirty="0" smtClean="0"/>
              <a:t>にまとめると、このように</a:t>
            </a:r>
            <a:r>
              <a:rPr lang="en-US" altLang="ja-JP" dirty="0" smtClean="0"/>
              <a:t>3</a:t>
            </a:r>
            <a:r>
              <a:rPr lang="ja-JP" altLang="en-US" dirty="0" smtClean="0"/>
              <a:t>つのブロックができ、</a:t>
            </a:r>
            <a:r>
              <a:rPr lang="en-US" altLang="ja-JP" dirty="0" smtClean="0"/>
              <a:t>LBD</a:t>
            </a:r>
            <a:r>
              <a:rPr lang="ja-JP" altLang="en-US" dirty="0" smtClean="0"/>
              <a:t>は</a:t>
            </a:r>
            <a:r>
              <a:rPr lang="en-US" altLang="ja-JP" dirty="0" smtClean="0"/>
              <a:t>3</a:t>
            </a:r>
            <a:r>
              <a:rPr lang="ja-JP" altLang="en-US" dirty="0" smtClean="0"/>
              <a:t>と評価されます。</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70</a:t>
            </a:fld>
            <a:endParaRPr lang="ko-KR" altLang="en-US"/>
          </a:p>
        </p:txBody>
      </p:sp>
    </p:spTree>
    <p:extLst>
      <p:ext uri="{BB962C8B-B14F-4D97-AF65-F5344CB8AC3E}">
        <p14:creationId xmlns:p14="http://schemas.microsoft.com/office/powerpoint/2010/main" xmlns="" val="28919740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dirty="0" err="1" smtClean="0"/>
              <a:t>Glueminisat</a:t>
            </a:r>
            <a:r>
              <a:rPr lang="ja-JP" altLang="en-US" dirty="0" smtClean="0"/>
              <a:t>に</a:t>
            </a:r>
            <a:r>
              <a:rPr lang="en-US" altLang="ko-KR" i="1" dirty="0" err="1" smtClean="0">
                <a:latin typeface="Times New Roman" panose="02020603050405020304" pitchFamily="18" charset="0"/>
                <a:cs typeface="Times New Roman" panose="02020603050405020304" pitchFamily="18" charset="0"/>
              </a:rPr>
              <a:t>ActivityMini</a:t>
            </a:r>
            <a:r>
              <a:rPr lang="ja-JP" altLang="en-US" i="0" dirty="0" smtClean="0">
                <a:latin typeface="Times New Roman" panose="02020603050405020304" pitchFamily="18" charset="0"/>
                <a:cs typeface="Times New Roman" panose="02020603050405020304" pitchFamily="18" charset="0"/>
              </a:rPr>
              <a:t>を適用した結果です。</a:t>
            </a:r>
            <a:endParaRPr lang="en-US" altLang="ja-JP" dirty="0" smtClean="0"/>
          </a:p>
          <a:p>
            <a:r>
              <a:rPr lang="ja-JP" altLang="en-US" dirty="0" smtClean="0"/>
              <a:t>実験対象として、</a:t>
            </a:r>
            <a:r>
              <a:rPr lang="en-US" altLang="ja-JP" dirty="0" smtClean="0"/>
              <a:t>2014</a:t>
            </a:r>
            <a:r>
              <a:rPr lang="ja-JP" altLang="en-US" dirty="0" smtClean="0"/>
              <a:t>年のアプリケーション部門</a:t>
            </a:r>
            <a:r>
              <a:rPr lang="en-US" altLang="ja-JP" dirty="0" smtClean="0"/>
              <a:t>300</a:t>
            </a:r>
            <a:r>
              <a:rPr lang="ja-JP" altLang="en-US" dirty="0" smtClean="0"/>
              <a:t>問題を選びました。</a:t>
            </a:r>
            <a:endParaRPr lang="en-US" altLang="ja-JP" dirty="0" smtClean="0"/>
          </a:p>
          <a:p>
            <a:r>
              <a:rPr lang="ja-JP" altLang="en-US" dirty="0" smtClean="0"/>
              <a:t>結果ですが、</a:t>
            </a:r>
            <a:r>
              <a:rPr lang="en-US" altLang="ja-JP" dirty="0" err="1" smtClean="0"/>
              <a:t>ActivityMini</a:t>
            </a:r>
            <a:r>
              <a:rPr lang="ja-JP" altLang="en-US" dirty="0" smtClean="0"/>
              <a:t>より、追加で</a:t>
            </a:r>
            <a:r>
              <a:rPr lang="en-US" altLang="ja-JP" dirty="0" smtClean="0"/>
              <a:t>3</a:t>
            </a:r>
            <a:r>
              <a:rPr lang="ja-JP" altLang="en-US" dirty="0" smtClean="0"/>
              <a:t>問題を解くことができました。しかし、評価項目が増えただけ、余分のタイムコストがかかり、平均時間は少し長くなっています。</a:t>
            </a:r>
            <a:endParaRPr lang="en-US" altLang="ja-JP" dirty="0" smtClean="0"/>
          </a:p>
          <a:p>
            <a:r>
              <a:rPr lang="ja-JP" altLang="en-US" dirty="0" smtClean="0"/>
              <a:t>しかし、</a:t>
            </a:r>
            <a:r>
              <a:rPr lang="en-US" altLang="ja-JP" dirty="0" smtClean="0"/>
              <a:t>2014</a:t>
            </a:r>
            <a:r>
              <a:rPr lang="ja-JP" altLang="en-US" dirty="0" smtClean="0"/>
              <a:t>年のトップソルバである</a:t>
            </a:r>
            <a:r>
              <a:rPr lang="en-US" altLang="ja-JP" dirty="0" err="1" smtClean="0"/>
              <a:t>Lingeling</a:t>
            </a:r>
            <a:r>
              <a:rPr lang="ja-JP" altLang="en-US" dirty="0" smtClean="0"/>
              <a:t>と比較しても悪くない性能を見せてくれました。</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71</a:t>
            </a:fld>
            <a:endParaRPr lang="ko-KR" altLang="en-US"/>
          </a:p>
        </p:txBody>
      </p:sp>
    </p:spTree>
    <p:extLst>
      <p:ext uri="{BB962C8B-B14F-4D97-AF65-F5344CB8AC3E}">
        <p14:creationId xmlns:p14="http://schemas.microsoft.com/office/powerpoint/2010/main" xmlns="" val="35846588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次は、並列の方に話を移ります。</a:t>
            </a:r>
            <a:r>
              <a:rPr lang="en-US" altLang="ja-JP" dirty="0" err="1" smtClean="0"/>
              <a:t>Glueminisat</a:t>
            </a:r>
            <a:r>
              <a:rPr lang="ja-JP" altLang="en-US" dirty="0" smtClean="0"/>
              <a:t>で自分の手法が悪くない結果を見せたので、</a:t>
            </a:r>
            <a:endParaRPr lang="en-US" altLang="ja-JP" dirty="0" smtClean="0"/>
          </a:p>
          <a:p>
            <a:r>
              <a:rPr lang="ja-JP" altLang="en-US" dirty="0" smtClean="0"/>
              <a:t>このソルバをベースにして</a:t>
            </a:r>
            <a:r>
              <a:rPr lang="en-US" altLang="ja-JP" dirty="0" err="1" smtClean="0"/>
              <a:t>ParaGlueminisat</a:t>
            </a:r>
            <a:r>
              <a:rPr lang="ja-JP" altLang="en-US" dirty="0" smtClean="0"/>
              <a:t>を実装しました。</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72</a:t>
            </a:fld>
            <a:endParaRPr lang="ko-KR" altLang="en-US"/>
          </a:p>
        </p:txBody>
      </p:sp>
    </p:spTree>
    <p:extLst>
      <p:ext uri="{BB962C8B-B14F-4D97-AF65-F5344CB8AC3E}">
        <p14:creationId xmlns:p14="http://schemas.microsoft.com/office/powerpoint/2010/main" xmlns="" val="33732088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並列ソルバを実装した後、</a:t>
            </a:r>
            <a:r>
              <a:rPr lang="en-US" altLang="ja-JP" dirty="0" err="1" smtClean="0"/>
              <a:t>ISoV</a:t>
            </a:r>
            <a:r>
              <a:rPr lang="ja-JP" altLang="en-US" dirty="0" smtClean="0"/>
              <a:t>と</a:t>
            </a:r>
            <a:r>
              <a:rPr lang="en-US" altLang="ja-JP" dirty="0" smtClean="0"/>
              <a:t>tie break</a:t>
            </a:r>
            <a:r>
              <a:rPr lang="ja-JP" altLang="en-US" dirty="0" smtClean="0"/>
              <a:t>を適用して実験を行った結果です。</a:t>
            </a:r>
            <a:endParaRPr lang="en-US" altLang="ja-JP" dirty="0" smtClean="0"/>
          </a:p>
          <a:p>
            <a:r>
              <a:rPr lang="ja-JP" altLang="en-US" dirty="0" smtClean="0"/>
              <a:t>結果、両方とも、並列なので、もっと多くの問題を解くことができました。</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73</a:t>
            </a:fld>
            <a:endParaRPr lang="ko-KR" altLang="en-US"/>
          </a:p>
        </p:txBody>
      </p:sp>
    </p:spTree>
    <p:extLst>
      <p:ext uri="{BB962C8B-B14F-4D97-AF65-F5344CB8AC3E}">
        <p14:creationId xmlns:p14="http://schemas.microsoft.com/office/powerpoint/2010/main" xmlns="" val="211885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baseline="0" dirty="0" smtClean="0"/>
              <a:t>This is an example from SAT Competition 2014.</a:t>
            </a:r>
          </a:p>
          <a:p>
            <a:r>
              <a:rPr lang="en-US" altLang="ja-JP" baseline="0" dirty="0" smtClean="0"/>
              <a:t>This problem has a lot of variables and clauses in original CNF problem.</a:t>
            </a:r>
          </a:p>
          <a:p>
            <a:r>
              <a:rPr lang="en-US" altLang="ja-JP" baseline="0" dirty="0" smtClean="0"/>
              <a:t>23 of 35 sequential solvers succeeded to solve this problem within a relatively short time.</a:t>
            </a:r>
          </a:p>
          <a:p>
            <a:r>
              <a:rPr lang="en-US" altLang="ja-JP" baseline="0" dirty="0" smtClean="0"/>
              <a:t>However, only 4 of 14 parallel solvers succeeded to solve the same problem and most of them have been reached to memory limit exceeeded.</a:t>
            </a:r>
          </a:p>
          <a:p>
            <a:r>
              <a:rPr lang="en-US" altLang="ja-JP" baseline="0" dirty="0" smtClean="0"/>
              <a:t>Only 12 workers are used for this problem, but memory limit exceeded. </a:t>
            </a:r>
          </a:p>
          <a:p>
            <a:r>
              <a:rPr lang="en-US" altLang="ja-JP" baseline="0" dirty="0" smtClean="0"/>
              <a:t>If we try to solve bigger problems with more workers in massively parallel environments, we have to be careful of sharing information. </a:t>
            </a:r>
          </a:p>
          <a:p>
            <a:endParaRPr lang="en-US" altLang="ja-JP" baseline="0"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7</a:t>
            </a:fld>
            <a:endParaRPr lang="ko-KR" altLang="en-US"/>
          </a:p>
        </p:txBody>
      </p:sp>
    </p:spTree>
    <p:extLst>
      <p:ext uri="{BB962C8B-B14F-4D97-AF65-F5344CB8AC3E}">
        <p14:creationId xmlns:p14="http://schemas.microsoft.com/office/powerpoint/2010/main" xmlns="" val="41767399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さらに並列ソルバを高速化させるための考え方です。</a:t>
            </a:r>
            <a:r>
              <a:rPr lang="en-US" altLang="ja-JP" dirty="0" smtClean="0"/>
              <a:t>SAT</a:t>
            </a:r>
            <a:r>
              <a:rPr lang="ja-JP" altLang="en-US" dirty="0" smtClean="0"/>
              <a:t>問題は、充足可能な問題と、充足不可能な問題があります。</a:t>
            </a:r>
            <a:endParaRPr lang="en-US" altLang="ja-JP" dirty="0" smtClean="0"/>
          </a:p>
          <a:p>
            <a:r>
              <a:rPr lang="ja-JP" altLang="en-US" dirty="0" smtClean="0"/>
              <a:t>充足可能な問題に対しては、割と多くのソルバのベースになる</a:t>
            </a:r>
            <a:r>
              <a:rPr lang="en-US" altLang="ja-JP" dirty="0" err="1" smtClean="0"/>
              <a:t>MiniSat</a:t>
            </a:r>
            <a:r>
              <a:rPr lang="ja-JP" altLang="en-US" dirty="0" smtClean="0"/>
              <a:t>が優れています。</a:t>
            </a:r>
            <a:endParaRPr lang="en-US" altLang="ja-JP" dirty="0" smtClean="0"/>
          </a:p>
          <a:p>
            <a:r>
              <a:rPr lang="ja-JP" altLang="en-US" dirty="0" smtClean="0"/>
              <a:t>そして、充足不可能な問題に対しては、割りと最近の多くのソルバがよく解いてくれます。</a:t>
            </a:r>
            <a:endParaRPr lang="en-US" altLang="ja-JP" dirty="0" smtClean="0"/>
          </a:p>
          <a:p>
            <a:r>
              <a:rPr lang="ja-JP" altLang="en-US" dirty="0" smtClean="0"/>
              <a:t>今回</a:t>
            </a:r>
            <a:r>
              <a:rPr lang="en-US" altLang="ja-JP" dirty="0" err="1" smtClean="0"/>
              <a:t>ParaGlueminisat</a:t>
            </a:r>
            <a:r>
              <a:rPr lang="ja-JP" altLang="en-US" dirty="0" smtClean="0"/>
              <a:t>のベースソルバである</a:t>
            </a:r>
            <a:r>
              <a:rPr lang="en-US" altLang="ja-JP" dirty="0" err="1" smtClean="0"/>
              <a:t>Glueminisat</a:t>
            </a:r>
            <a:r>
              <a:rPr lang="ja-JP" altLang="en-US" dirty="0" smtClean="0"/>
              <a:t>は</a:t>
            </a:r>
            <a:r>
              <a:rPr lang="en-US" altLang="ja-JP" dirty="0" err="1" smtClean="0"/>
              <a:t>MiniSat</a:t>
            </a:r>
            <a:r>
              <a:rPr lang="ja-JP" altLang="en-US" dirty="0" smtClean="0"/>
              <a:t>をベースで作られたので、オプションで</a:t>
            </a:r>
            <a:r>
              <a:rPr lang="en-US" altLang="ja-JP" dirty="0" err="1" smtClean="0"/>
              <a:t>MiniSat</a:t>
            </a:r>
            <a:r>
              <a:rPr lang="ja-JP" altLang="en-US" dirty="0" smtClean="0"/>
              <a:t>のように動かせることもできます。</a:t>
            </a:r>
            <a:endParaRPr lang="en-US" altLang="ja-JP" dirty="0" smtClean="0"/>
          </a:p>
          <a:p>
            <a:endParaRPr lang="en-US" altLang="ja-JP" dirty="0" smtClean="0"/>
          </a:p>
          <a:p>
            <a:r>
              <a:rPr lang="ja-JP" altLang="en-US" dirty="0" smtClean="0"/>
              <a:t>なので、</a:t>
            </a:r>
            <a:r>
              <a:rPr lang="en-US" altLang="ja-JP" dirty="0" err="1" smtClean="0"/>
              <a:t>MiniSat</a:t>
            </a:r>
            <a:r>
              <a:rPr lang="ja-JP" altLang="en-US" dirty="0" smtClean="0"/>
              <a:t>と</a:t>
            </a:r>
            <a:r>
              <a:rPr lang="en-US" altLang="ja-JP" dirty="0" err="1" smtClean="0"/>
              <a:t>Glueminisat</a:t>
            </a:r>
            <a:r>
              <a:rPr lang="ja-JP" altLang="en-US" dirty="0" smtClean="0"/>
              <a:t>両方を混ぜるオプションを追加しました。</a:t>
            </a:r>
            <a:endParaRPr lang="en-US" altLang="ja-JP" dirty="0" smtClean="0"/>
          </a:p>
          <a:p>
            <a:r>
              <a:rPr lang="ja-JP" altLang="en-US" dirty="0" smtClean="0"/>
              <a:t>また、</a:t>
            </a:r>
            <a:r>
              <a:rPr lang="en-US" altLang="ja-JP" dirty="0" err="1" smtClean="0"/>
              <a:t>ISoV</a:t>
            </a:r>
            <a:r>
              <a:rPr lang="ja-JP" altLang="en-US" dirty="0" smtClean="0"/>
              <a:t>をもっと活発的に用いるために</a:t>
            </a:r>
            <a:r>
              <a:rPr lang="en-US" altLang="ja-JP" dirty="0" smtClean="0"/>
              <a:t>recursive</a:t>
            </a:r>
            <a:r>
              <a:rPr lang="en-US" altLang="ja-JP" baseline="0" dirty="0" smtClean="0"/>
              <a:t> reshuffling</a:t>
            </a:r>
            <a:r>
              <a:rPr lang="ja-JP" altLang="en-US" baseline="0" dirty="0" smtClean="0"/>
              <a:t>を提案しました。</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74</a:t>
            </a:fld>
            <a:endParaRPr lang="ko-KR" altLang="en-US"/>
          </a:p>
        </p:txBody>
      </p:sp>
    </p:spTree>
    <p:extLst>
      <p:ext uri="{BB962C8B-B14F-4D97-AF65-F5344CB8AC3E}">
        <p14:creationId xmlns:p14="http://schemas.microsoft.com/office/powerpoint/2010/main" xmlns="" val="41073048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dirty="0" smtClean="0"/>
              <a:t>recursive</a:t>
            </a:r>
            <a:r>
              <a:rPr lang="en-US" altLang="ja-JP" baseline="0" dirty="0" smtClean="0"/>
              <a:t> reshuffling</a:t>
            </a:r>
            <a:r>
              <a:rPr lang="ja-JP" altLang="en-US" baseline="0" dirty="0" smtClean="0"/>
              <a:t>ですが、</a:t>
            </a:r>
            <a:r>
              <a:rPr lang="en-US" altLang="ja-JP" baseline="0" dirty="0" smtClean="0"/>
              <a:t>thread</a:t>
            </a:r>
            <a:r>
              <a:rPr lang="ja-JP" altLang="en-US" baseline="0" dirty="0" smtClean="0"/>
              <a:t>ごとに</a:t>
            </a:r>
            <a:r>
              <a:rPr lang="en-US" altLang="ja-JP" baseline="0" dirty="0" smtClean="0"/>
              <a:t>time limit</a:t>
            </a:r>
            <a:r>
              <a:rPr lang="ja-JP" altLang="en-US" baseline="0" dirty="0" smtClean="0"/>
              <a:t>を置いて、再帰的に</a:t>
            </a:r>
            <a:r>
              <a:rPr lang="en-US" altLang="ja-JP" baseline="0" dirty="0" smtClean="0"/>
              <a:t>reshuffling</a:t>
            </a:r>
            <a:r>
              <a:rPr lang="ja-JP" altLang="en-US" baseline="0" dirty="0" smtClean="0"/>
              <a:t>を行います。</a:t>
            </a:r>
            <a:endParaRPr lang="en-US" altLang="ja-JP" baseline="0" dirty="0" smtClean="0"/>
          </a:p>
          <a:p>
            <a:r>
              <a:rPr lang="en-US" altLang="ja-JP" baseline="0" dirty="0" smtClean="0"/>
              <a:t>Reshuffling</a:t>
            </a:r>
            <a:r>
              <a:rPr lang="ja-JP" altLang="en-US" baseline="0" dirty="0" smtClean="0"/>
              <a:t>する周期に多様性を加え、繰り返しの数をバランスよくするようにしました。</a:t>
            </a:r>
            <a:endParaRPr lang="en-US" altLang="ja-JP" baseline="0"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75</a:t>
            </a:fld>
            <a:endParaRPr lang="ko-KR" altLang="en-US"/>
          </a:p>
        </p:txBody>
      </p:sp>
    </p:spTree>
    <p:extLst>
      <p:ext uri="{BB962C8B-B14F-4D97-AF65-F5344CB8AC3E}">
        <p14:creationId xmlns:p14="http://schemas.microsoft.com/office/powerpoint/2010/main" xmlns="" val="31290189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今回はこのようにパラメータセッティングをして、実験を行いました。</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en-US" altLang="ja-JP" dirty="0" smtClean="0"/>
              <a:t>recursive</a:t>
            </a:r>
            <a:r>
              <a:rPr lang="en-US" altLang="ja-JP" baseline="0" dirty="0" smtClean="0"/>
              <a:t> reshuffling</a:t>
            </a:r>
            <a:r>
              <a:rPr lang="ja-JP" altLang="en-US" baseline="0" dirty="0" smtClean="0"/>
              <a:t>に対しては今回、任意的にこのような条件で実験を行いました。偶数の</a:t>
            </a:r>
            <a:r>
              <a:rPr lang="en-US" altLang="ja-JP" baseline="0" dirty="0" smtClean="0"/>
              <a:t>ID</a:t>
            </a:r>
            <a:r>
              <a:rPr lang="ja-JP" altLang="en-US" baseline="0" dirty="0" smtClean="0"/>
              <a:t>を持つ</a:t>
            </a:r>
            <a:r>
              <a:rPr lang="en-US" altLang="ja-JP" baseline="0" dirty="0" smtClean="0"/>
              <a:t>thread</a:t>
            </a:r>
            <a:r>
              <a:rPr lang="ja-JP" altLang="en-US" baseline="0" dirty="0" smtClean="0"/>
              <a:t>は</a:t>
            </a:r>
            <a:r>
              <a:rPr lang="en-US" altLang="ja-JP" baseline="0" dirty="0" err="1" smtClean="0"/>
              <a:t>Glueminisat</a:t>
            </a:r>
            <a:r>
              <a:rPr lang="ja-JP" altLang="en-US" baseline="0" dirty="0" smtClean="0"/>
              <a:t>、奇数の</a:t>
            </a:r>
            <a:r>
              <a:rPr lang="en-US" altLang="ja-JP" baseline="0" dirty="0" smtClean="0"/>
              <a:t>ID</a:t>
            </a:r>
            <a:r>
              <a:rPr lang="ja-JP" altLang="en-US" baseline="0" dirty="0" smtClean="0"/>
              <a:t>を持つ</a:t>
            </a:r>
            <a:r>
              <a:rPr lang="en-US" altLang="ja-JP" baseline="0" dirty="0" smtClean="0"/>
              <a:t>thread</a:t>
            </a:r>
            <a:r>
              <a:rPr lang="ja-JP" altLang="en-US" baseline="0" dirty="0" smtClean="0"/>
              <a:t>は</a:t>
            </a:r>
            <a:r>
              <a:rPr lang="en-US" altLang="ja-JP" baseline="0" dirty="0" err="1" smtClean="0"/>
              <a:t>MiniSat</a:t>
            </a:r>
            <a:r>
              <a:rPr lang="ja-JP" altLang="en-US" baseline="0" dirty="0" smtClean="0"/>
              <a:t>の</a:t>
            </a:r>
            <a:r>
              <a:rPr lang="en-US" altLang="ja-JP" baseline="0" dirty="0" smtClean="0"/>
              <a:t>feature</a:t>
            </a:r>
            <a:r>
              <a:rPr lang="ja-JP" altLang="en-US" baseline="0" dirty="0" smtClean="0"/>
              <a:t>を使います。また、</a:t>
            </a:r>
            <a:r>
              <a:rPr lang="en-US" altLang="ja-JP" baseline="0" dirty="0" smtClean="0"/>
              <a:t>mod 4</a:t>
            </a:r>
            <a:r>
              <a:rPr lang="ja-JP" altLang="en-US" baseline="0" dirty="0" smtClean="0"/>
              <a:t>で</a:t>
            </a:r>
            <a:r>
              <a:rPr lang="en-US" altLang="ja-JP" baseline="0" dirty="0" smtClean="0"/>
              <a:t>0</a:t>
            </a:r>
            <a:r>
              <a:rPr lang="ja-JP" altLang="en-US" baseline="0" dirty="0" smtClean="0"/>
              <a:t>、１になる</a:t>
            </a:r>
            <a:r>
              <a:rPr lang="en-US" altLang="ja-JP" baseline="0" dirty="0" smtClean="0"/>
              <a:t>ID</a:t>
            </a:r>
            <a:r>
              <a:rPr lang="ja-JP" altLang="en-US" baseline="0" dirty="0" smtClean="0"/>
              <a:t>を持つ</a:t>
            </a:r>
            <a:r>
              <a:rPr lang="en-US" altLang="ja-JP" baseline="0" dirty="0" smtClean="0"/>
              <a:t>thread</a:t>
            </a:r>
            <a:r>
              <a:rPr lang="ja-JP" altLang="en-US" baseline="0" dirty="0" smtClean="0"/>
              <a:t>は</a:t>
            </a:r>
            <a:r>
              <a:rPr lang="en-US" altLang="ja-JP" baseline="0" dirty="0" smtClean="0"/>
              <a:t>recursive reshuffling</a:t>
            </a:r>
            <a:r>
              <a:rPr lang="ja-JP" altLang="en-US" baseline="0" dirty="0" smtClean="0"/>
              <a:t>を使わない、つまり時間制限なしで探索を行い、残りは</a:t>
            </a:r>
            <a:r>
              <a:rPr lang="en-US" altLang="ja-JP" baseline="0" dirty="0" smtClean="0"/>
              <a:t>recursive reshuffling</a:t>
            </a:r>
            <a:r>
              <a:rPr lang="ja-JP" altLang="en-US" baseline="0" dirty="0" smtClean="0"/>
              <a:t>を使うようにしました。</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76</a:t>
            </a:fld>
            <a:endParaRPr lang="ko-KR" altLang="en-US"/>
          </a:p>
        </p:txBody>
      </p:sp>
    </p:spTree>
    <p:extLst>
      <p:ext uri="{BB962C8B-B14F-4D97-AF65-F5344CB8AC3E}">
        <p14:creationId xmlns:p14="http://schemas.microsoft.com/office/powerpoint/2010/main" xmlns="" val="16889690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結果ですが、</a:t>
            </a:r>
            <a:r>
              <a:rPr lang="en-US" altLang="ja-JP" baseline="0" dirty="0" err="1" smtClean="0"/>
              <a:t>minisat</a:t>
            </a:r>
            <a:r>
              <a:rPr lang="ja-JP" altLang="en-US" baseline="0" dirty="0" smtClean="0"/>
              <a:t>と</a:t>
            </a:r>
            <a:r>
              <a:rPr lang="en-US" altLang="ja-JP" baseline="0" dirty="0" err="1" smtClean="0"/>
              <a:t>glueminisat</a:t>
            </a:r>
            <a:r>
              <a:rPr lang="ja-JP" altLang="en-US" baseline="0" dirty="0" smtClean="0"/>
              <a:t>を混ぜることでかなり結果はよくなりました。</a:t>
            </a:r>
            <a:endParaRPr lang="en-US" altLang="ja-JP" baseline="0" dirty="0" smtClean="0"/>
          </a:p>
          <a:p>
            <a:r>
              <a:rPr lang="ja-JP" altLang="en-US" baseline="0" dirty="0" smtClean="0"/>
              <a:t>しかし、残念ながら今回の実験では</a:t>
            </a:r>
            <a:r>
              <a:rPr lang="en-US" altLang="ja-JP" baseline="0" dirty="0" smtClean="0"/>
              <a:t>recursive reshuffling</a:t>
            </a:r>
            <a:r>
              <a:rPr lang="ja-JP" altLang="en-US" baseline="0" dirty="0" smtClean="0"/>
              <a:t>そんなにいい性能を見せてくれなかったです。</a:t>
            </a:r>
            <a:endParaRPr lang="en-US" altLang="ja-JP" baseline="0" dirty="0" smtClean="0"/>
          </a:p>
          <a:p>
            <a:r>
              <a:rPr lang="ja-JP" altLang="en-US" baseline="0" dirty="0" smtClean="0"/>
              <a:t>おそらく、並列の数が増えると</a:t>
            </a:r>
            <a:r>
              <a:rPr lang="en-US" altLang="ja-JP" baseline="0" dirty="0" smtClean="0"/>
              <a:t>recursive reshuffling</a:t>
            </a:r>
            <a:r>
              <a:rPr lang="ja-JP" altLang="en-US" baseline="0" dirty="0" smtClean="0"/>
              <a:t>が聴いてくるのではないかと</a:t>
            </a:r>
            <a:endParaRPr lang="en-US" altLang="ja-JP" baseline="0" dirty="0" smtClean="0"/>
          </a:p>
          <a:p>
            <a:r>
              <a:rPr lang="ja-JP" altLang="en-US" baseline="0" dirty="0" smtClean="0"/>
              <a:t>思っていますので、今後試したいと思っています。</a:t>
            </a:r>
            <a:endParaRPr lang="en-US" altLang="ja-JP" baseline="0"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77</a:t>
            </a:fld>
            <a:endParaRPr lang="ko-KR" altLang="en-US"/>
          </a:p>
        </p:txBody>
      </p:sp>
    </p:spTree>
    <p:extLst>
      <p:ext uri="{BB962C8B-B14F-4D97-AF65-F5344CB8AC3E}">
        <p14:creationId xmlns:p14="http://schemas.microsoft.com/office/powerpoint/2010/main" xmlns="" val="18628518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全体の結果をまとめるとこのような感じです。</a:t>
            </a:r>
            <a:r>
              <a:rPr lang="en-US" altLang="ja-JP" dirty="0" err="1" smtClean="0"/>
              <a:t>ActivityMini</a:t>
            </a:r>
            <a:r>
              <a:rPr lang="ja-JP" altLang="en-US" dirty="0" smtClean="0"/>
              <a:t>を提案し、</a:t>
            </a:r>
            <a:r>
              <a:rPr lang="en-US" altLang="ja-JP" dirty="0" smtClean="0"/>
              <a:t>sequential</a:t>
            </a:r>
            <a:r>
              <a:rPr lang="ja-JP" altLang="en-US" dirty="0" smtClean="0"/>
              <a:t>ソルバの</a:t>
            </a:r>
            <a:r>
              <a:rPr lang="en-US" altLang="ja-JP" dirty="0" err="1" smtClean="0"/>
              <a:t>Minisat</a:t>
            </a:r>
            <a:r>
              <a:rPr lang="ja-JP" altLang="en-US" dirty="0" smtClean="0"/>
              <a:t>、</a:t>
            </a:r>
            <a:r>
              <a:rPr lang="en-US" altLang="ja-JP" dirty="0" err="1" smtClean="0"/>
              <a:t>Glueminisat</a:t>
            </a:r>
            <a:r>
              <a:rPr lang="ja-JP" altLang="en-US" dirty="0" smtClean="0"/>
              <a:t>に適用してみることで、ある程度いい結果を出すことができました。</a:t>
            </a:r>
            <a:endParaRPr lang="en-US" altLang="ja-JP" dirty="0" smtClean="0"/>
          </a:p>
          <a:p>
            <a:r>
              <a:rPr lang="ja-JP" altLang="en-US" dirty="0" smtClean="0"/>
              <a:t>並列ソルバで、</a:t>
            </a:r>
            <a:r>
              <a:rPr lang="en-US" altLang="ja-JP" dirty="0" err="1" smtClean="0"/>
              <a:t>ISoV</a:t>
            </a:r>
            <a:r>
              <a:rPr lang="ja-JP" altLang="en-US" dirty="0" smtClean="0"/>
              <a:t>を試し、この簡単な手法だけでもかなりの多様性が確保できることを確認しました。</a:t>
            </a:r>
            <a:endParaRPr lang="en-US" altLang="ja-JP" dirty="0" smtClean="0"/>
          </a:p>
          <a:p>
            <a:r>
              <a:rPr lang="ja-JP" altLang="en-US" dirty="0" smtClean="0"/>
              <a:t>さらに高速化のための</a:t>
            </a:r>
            <a:r>
              <a:rPr lang="en-US" altLang="ja-JP" baseline="0" dirty="0" smtClean="0"/>
              <a:t>recursive reshuffling</a:t>
            </a:r>
            <a:r>
              <a:rPr lang="ja-JP" altLang="en-US" baseline="0" dirty="0" smtClean="0"/>
              <a:t>を提案しましたが、今回はあまり良い結果は得られませんでした。</a:t>
            </a:r>
            <a:endParaRPr lang="en-US" altLang="ja-JP" dirty="0" smtClean="0"/>
          </a:p>
          <a:p>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78</a:t>
            </a:fld>
            <a:endParaRPr lang="ko-KR" altLang="en-US"/>
          </a:p>
        </p:txBody>
      </p:sp>
    </p:spTree>
    <p:extLst>
      <p:ext uri="{BB962C8B-B14F-4D97-AF65-F5344CB8AC3E}">
        <p14:creationId xmlns:p14="http://schemas.microsoft.com/office/powerpoint/2010/main" xmlns="" val="4060306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20000"/>
          </a:bodyPr>
          <a:lstStyle/>
          <a:p>
            <a:r>
              <a:rPr lang="ja-JP" altLang="en-US" dirty="0" smtClean="0"/>
              <a:t>今後の予定です。今回、並列で学習クローズの共有をどうするかはあまりやってなくて、ただ</a:t>
            </a:r>
            <a:r>
              <a:rPr lang="en-US" altLang="ja-JP" dirty="0" smtClean="0"/>
              <a:t>static</a:t>
            </a:r>
            <a:r>
              <a:rPr lang="ja-JP" altLang="en-US" dirty="0" smtClean="0"/>
              <a:t>なポリシーを入れるだけでした。しかし、</a:t>
            </a:r>
            <a:r>
              <a:rPr lang="en-US" altLang="ja-JP" dirty="0" smtClean="0"/>
              <a:t>static</a:t>
            </a:r>
            <a:r>
              <a:rPr lang="ja-JP" altLang="en-US" dirty="0" smtClean="0"/>
              <a:t>なポリシーには、短所があります。探索状況によって共有しなくなったり、共有の頻度が多すぎる、少なすぎるなどの問題を起こる可能性があるため、動的にポリシーを変えたほうがもっといいかもしれません。</a:t>
            </a:r>
            <a:endParaRPr lang="en-US" altLang="ja-JP" dirty="0" smtClean="0"/>
          </a:p>
          <a:p>
            <a:r>
              <a:rPr lang="ja-JP" altLang="en-US" dirty="0" smtClean="0"/>
              <a:t>しかし、動的にポリシーを変更するためには、そのための評価が必要になり、トレードオフが発生します。さらに、これから並列の数はどんどん増えるはずなので、それに伴い、評価コストは幾何級数的に増加していきます。なので、極端にシンプルで低コストで評価できる方法を見つける必要があると思うので、こういうのを考慮した手法を考えていきたいです。</a:t>
            </a:r>
            <a:endParaRPr lang="en-US" altLang="ja-JP" dirty="0" smtClean="0"/>
          </a:p>
          <a:p>
            <a:endParaRPr lang="en-US" altLang="ja-JP"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ja-JP" altLang="en-US" dirty="0" smtClean="0"/>
              <a:t>また、まだ全く手は出していませんが、超並列の場合はネットワークが入り、共有メモリでなくなるので、大きく手法が変わると思いますが、超並列の場合でも適用できるような汎用的な手法が提案できるように研究を進めていきたいと思っています。</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ja-JP" altLang="en-US" dirty="0" smtClean="0"/>
              <a:t>例えば、互いに共有されたクローズがどれだけ役立ったのかの評価、あるいは、現在の</a:t>
            </a:r>
            <a:r>
              <a:rPr lang="en-US" altLang="ja-JP" dirty="0" smtClean="0"/>
              <a:t>LBD</a:t>
            </a:r>
            <a:r>
              <a:rPr lang="ja-JP" altLang="en-US" dirty="0" smtClean="0"/>
              <a:t>の分布を見て、平均が多い場合は、多くのクローズを削除して、他の</a:t>
            </a:r>
            <a:r>
              <a:rPr lang="en-US" altLang="ja-JP" dirty="0" smtClean="0"/>
              <a:t>thread</a:t>
            </a:r>
            <a:r>
              <a:rPr lang="ja-JP" altLang="en-US" dirty="0" smtClean="0"/>
              <a:t>からの</a:t>
            </a:r>
            <a:r>
              <a:rPr lang="en-US" altLang="ja-JP" dirty="0" smtClean="0"/>
              <a:t>export</a:t>
            </a:r>
            <a:r>
              <a:rPr lang="ja-JP" altLang="en-US" dirty="0" smtClean="0"/>
              <a:t>を積極的にするなど、いろいろ考えることができるので、動的な手法を考えていきたいと思います。</a:t>
            </a:r>
            <a:endParaRPr lang="en-US" altLang="ja-JP" dirty="0" smtClean="0"/>
          </a:p>
          <a:p>
            <a:endParaRPr lang="en-US" altLang="ja-JP" dirty="0" smtClean="0"/>
          </a:p>
          <a:p>
            <a:r>
              <a:rPr lang="ja-JP" altLang="en-US" dirty="0" smtClean="0"/>
              <a:t>しかし、これから並列の数はどんどん増えるはずなので、極端にシンプルで低コストで評価できる方法を見つける必要があると思うので、こういうのを考慮した手法を考えていきたいです。</a:t>
            </a:r>
            <a:endParaRPr lang="en-US" altLang="ja-JP" dirty="0" smtClean="0"/>
          </a:p>
          <a:p>
            <a:r>
              <a:rPr lang="ja-JP" altLang="en-US" dirty="0" smtClean="0"/>
              <a:t>また、超並列の場合はネットワークが入り、共有メモリとは別のやり方になると思いますが、両方ともカバーできる汎用的な手法が提案できるかも考慮して研究を行う予定です。</a:t>
            </a:r>
            <a:endParaRPr lang="en-US" altLang="ja-JP" dirty="0" smtClean="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79</a:t>
            </a:fld>
            <a:endParaRPr lang="ko-KR" altLang="en-US"/>
          </a:p>
        </p:txBody>
      </p:sp>
    </p:spTree>
    <p:extLst>
      <p:ext uri="{BB962C8B-B14F-4D97-AF65-F5344CB8AC3E}">
        <p14:creationId xmlns:p14="http://schemas.microsoft.com/office/powerpoint/2010/main" xmlns="" val="11254392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dirty="0" smtClean="0"/>
              <a:t>これからしばらくやるべきことですが、</a:t>
            </a:r>
            <a:r>
              <a:rPr lang="en-US" altLang="ja-JP" dirty="0" smtClean="0"/>
              <a:t>JSAI</a:t>
            </a:r>
            <a:r>
              <a:rPr lang="ja-JP" altLang="en-US" dirty="0" smtClean="0"/>
              <a:t>に投稿しましたので、</a:t>
            </a:r>
            <a:r>
              <a:rPr lang="en-US" altLang="ja-JP" dirty="0" smtClean="0"/>
              <a:t>5</a:t>
            </a:r>
            <a:r>
              <a:rPr lang="ja-JP" altLang="en-US" dirty="0" smtClean="0"/>
              <a:t>月末の発表に向けて準備をします。</a:t>
            </a:r>
            <a:endParaRPr lang="en-US" altLang="ja-JP" dirty="0" smtClean="0"/>
          </a:p>
          <a:p>
            <a:r>
              <a:rPr lang="ja-JP" altLang="en-US" dirty="0" smtClean="0"/>
              <a:t>また、</a:t>
            </a:r>
            <a:r>
              <a:rPr lang="en-US" altLang="ja-JP" dirty="0" smtClean="0"/>
              <a:t>2015</a:t>
            </a:r>
            <a:r>
              <a:rPr lang="ja-JP" altLang="en-US" dirty="0" smtClean="0"/>
              <a:t>年の</a:t>
            </a:r>
            <a:r>
              <a:rPr lang="en-US" altLang="ja-JP" dirty="0" smtClean="0"/>
              <a:t>SAT conference</a:t>
            </a:r>
            <a:r>
              <a:rPr lang="ja-JP" altLang="en-US" dirty="0" smtClean="0"/>
              <a:t>の原稿締め切りが</a:t>
            </a:r>
            <a:r>
              <a:rPr lang="en-US" altLang="ja-JP" dirty="0" smtClean="0"/>
              <a:t>4</a:t>
            </a:r>
            <a:r>
              <a:rPr lang="ja-JP" altLang="en-US" dirty="0" smtClean="0"/>
              <a:t>月待つまでなので、急いでこちのほうを作成するつもりです。</a:t>
            </a:r>
            <a:endParaRPr lang="en-US" altLang="ja-JP" dirty="0" smtClean="0"/>
          </a:p>
          <a:p>
            <a:endParaRPr lang="en-US" altLang="ko-KR" dirty="0" smtClean="0"/>
          </a:p>
          <a:p>
            <a:r>
              <a:rPr lang="ja-JP" altLang="en-US" dirty="0" smtClean="0"/>
              <a:t>以上で発表終わります。</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80</a:t>
            </a:fld>
            <a:endParaRPr lang="ko-KR" altLang="en-US"/>
          </a:p>
        </p:txBody>
      </p:sp>
    </p:spTree>
    <p:extLst>
      <p:ext uri="{BB962C8B-B14F-4D97-AF65-F5344CB8AC3E}">
        <p14:creationId xmlns:p14="http://schemas.microsoft.com/office/powerpoint/2010/main" xmlns="" val="24534819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ja-JP" altLang="en-US" baseline="0" dirty="0" smtClean="0"/>
              <a:t>一般的に自分の提案手法をどうやって検証するかなんですが、例えば、</a:t>
            </a:r>
            <a:r>
              <a:rPr lang="en-US" altLang="ja-JP" baseline="0" dirty="0" smtClean="0"/>
              <a:t>SAT</a:t>
            </a:r>
            <a:r>
              <a:rPr lang="ja-JP" altLang="en-US" baseline="0" dirty="0" smtClean="0"/>
              <a:t>ソルバを改良して、</a:t>
            </a:r>
            <a:r>
              <a:rPr lang="en-US" altLang="ko-KR" sz="1200" kern="1200" baseline="0" dirty="0" smtClean="0">
                <a:solidFill>
                  <a:schemeClr val="tx1"/>
                </a:solidFill>
                <a:latin typeface="+mn-lt"/>
                <a:ea typeface="+mn-ea"/>
                <a:cs typeface="+mn-cs"/>
              </a:rPr>
              <a:t>Clique Coloring Problem</a:t>
            </a:r>
            <a:r>
              <a:rPr lang="ja-JP" altLang="en-US" sz="1200" kern="1200" baseline="0" dirty="0" smtClean="0">
                <a:solidFill>
                  <a:schemeClr val="tx1"/>
                </a:solidFill>
                <a:latin typeface="+mn-lt"/>
                <a:ea typeface="+mn-ea"/>
                <a:cs typeface="+mn-cs"/>
              </a:rPr>
              <a:t>が早く解けるようになったとしましょう。しかし、他の問題を解かせてみて全体的に性能が悪化していたら、</a:t>
            </a:r>
            <a:r>
              <a:rPr lang="en-US" altLang="ja-JP" sz="1200" kern="1200" baseline="0" dirty="0" smtClean="0">
                <a:solidFill>
                  <a:schemeClr val="tx1"/>
                </a:solidFill>
                <a:latin typeface="+mn-lt"/>
                <a:ea typeface="+mn-ea"/>
                <a:cs typeface="+mn-cs"/>
              </a:rPr>
              <a:t>SAT solver</a:t>
            </a:r>
            <a:r>
              <a:rPr lang="ja-JP" altLang="en-US" sz="1200" kern="1200" baseline="0" dirty="0" smtClean="0">
                <a:solidFill>
                  <a:schemeClr val="tx1"/>
                </a:solidFill>
                <a:latin typeface="+mn-lt"/>
                <a:ea typeface="+mn-ea"/>
                <a:cs typeface="+mn-cs"/>
              </a:rPr>
              <a:t>を作ったと言うよりはその専用のソルバを作ったことになります。</a:t>
            </a:r>
            <a:endParaRPr lang="en-US" altLang="ja-JP" sz="1200" kern="1200" baseline="0" dirty="0" smtClean="0">
              <a:solidFill>
                <a:schemeClr val="tx1"/>
              </a:solidFill>
              <a:latin typeface="+mn-lt"/>
              <a:ea typeface="+mn-ea"/>
              <a:cs typeface="+mn-cs"/>
            </a:endParaRPr>
          </a:p>
          <a:p>
            <a:r>
              <a:rPr lang="en-US" altLang="ja-JP" sz="1200" kern="1200" baseline="0" dirty="0" smtClean="0">
                <a:solidFill>
                  <a:schemeClr val="tx1"/>
                </a:solidFill>
                <a:latin typeface="+mn-lt"/>
                <a:ea typeface="+mn-ea"/>
                <a:cs typeface="+mn-cs"/>
              </a:rPr>
              <a:t>SAT solver</a:t>
            </a:r>
            <a:r>
              <a:rPr lang="ja-JP" altLang="en-US" sz="1200" kern="1200" baseline="0" dirty="0" smtClean="0">
                <a:solidFill>
                  <a:schemeClr val="tx1"/>
                </a:solidFill>
                <a:latin typeface="+mn-lt"/>
                <a:ea typeface="+mn-ea"/>
                <a:cs typeface="+mn-cs"/>
              </a:rPr>
              <a:t>はなるべく多くの問題をある程度効率よく解かせる汎用性を持つことに意義があるのではないかと思っています。</a:t>
            </a:r>
            <a:endParaRPr lang="en-US" altLang="ja-JP" sz="1200" kern="1200" baseline="0" dirty="0" smtClean="0">
              <a:solidFill>
                <a:schemeClr val="tx1"/>
              </a:solidFill>
              <a:latin typeface="+mn-lt"/>
              <a:ea typeface="+mn-ea"/>
              <a:cs typeface="+mn-cs"/>
            </a:endParaRPr>
          </a:p>
          <a:p>
            <a:r>
              <a:rPr lang="ja-JP" altLang="en-US" sz="1200" kern="1200" baseline="0" dirty="0" smtClean="0">
                <a:solidFill>
                  <a:schemeClr val="tx1"/>
                </a:solidFill>
                <a:latin typeface="+mn-lt"/>
                <a:ea typeface="+mn-ea"/>
                <a:cs typeface="+mn-cs"/>
              </a:rPr>
              <a:t>しかし、</a:t>
            </a:r>
            <a:r>
              <a:rPr lang="en-US" altLang="ja-JP" sz="1200" kern="1200" baseline="0" dirty="0" smtClean="0">
                <a:solidFill>
                  <a:schemeClr val="tx1"/>
                </a:solidFill>
                <a:latin typeface="+mn-lt"/>
                <a:ea typeface="+mn-ea"/>
                <a:cs typeface="+mn-cs"/>
              </a:rPr>
              <a:t>SAT</a:t>
            </a:r>
            <a:r>
              <a:rPr lang="ja-JP" altLang="en-US" sz="1200" kern="1200" baseline="0" dirty="0" smtClean="0">
                <a:solidFill>
                  <a:schemeClr val="tx1"/>
                </a:solidFill>
                <a:latin typeface="+mn-lt"/>
                <a:ea typeface="+mn-ea"/>
                <a:cs typeface="+mn-cs"/>
              </a:rPr>
              <a:t>が適用される分野に広くて、汎用性を評価することは難しいところがあります。なので、</a:t>
            </a:r>
            <a:r>
              <a:rPr lang="en-US" altLang="ja-JP" sz="1200" kern="1200" baseline="0" dirty="0" smtClean="0">
                <a:solidFill>
                  <a:schemeClr val="tx1"/>
                </a:solidFill>
                <a:latin typeface="+mn-lt"/>
                <a:ea typeface="+mn-ea"/>
                <a:cs typeface="+mn-cs"/>
              </a:rPr>
              <a:t>1</a:t>
            </a:r>
            <a:r>
              <a:rPr lang="ja-JP" altLang="en-US" sz="1200" kern="1200" baseline="0" dirty="0" smtClean="0">
                <a:solidFill>
                  <a:schemeClr val="tx1"/>
                </a:solidFill>
                <a:latin typeface="+mn-lt"/>
                <a:ea typeface="+mn-ea"/>
                <a:cs typeface="+mn-cs"/>
              </a:rPr>
              <a:t>つの評価方法として、</a:t>
            </a:r>
            <a:r>
              <a:rPr lang="en-US" altLang="ja-JP" sz="1200" kern="1200" baseline="0" dirty="0" smtClean="0">
                <a:solidFill>
                  <a:schemeClr val="tx1"/>
                </a:solidFill>
                <a:latin typeface="+mn-lt"/>
                <a:ea typeface="+mn-ea"/>
                <a:cs typeface="+mn-cs"/>
              </a:rPr>
              <a:t>SAT competition</a:t>
            </a:r>
            <a:r>
              <a:rPr lang="ja-JP" altLang="en-US" sz="1200" kern="1200" baseline="0" dirty="0" smtClean="0">
                <a:solidFill>
                  <a:schemeClr val="tx1"/>
                </a:solidFill>
                <a:latin typeface="+mn-lt"/>
                <a:ea typeface="+mn-ea"/>
                <a:cs typeface="+mn-cs"/>
              </a:rPr>
              <a:t>で評価していただくことが考えられます。</a:t>
            </a:r>
            <a:endParaRPr lang="en-US" altLang="ja-JP" sz="1200" kern="1200" baseline="0" dirty="0" smtClean="0">
              <a:solidFill>
                <a:schemeClr val="tx1"/>
              </a:solidFill>
              <a:latin typeface="+mn-lt"/>
              <a:ea typeface="+mn-ea"/>
              <a:cs typeface="+mn-cs"/>
            </a:endParaRPr>
          </a:p>
          <a:p>
            <a:r>
              <a:rPr lang="en-US" altLang="ja-JP" sz="1200" kern="1200" baseline="0" dirty="0" smtClean="0">
                <a:solidFill>
                  <a:schemeClr val="tx1"/>
                </a:solidFill>
                <a:latin typeface="+mn-lt"/>
                <a:ea typeface="+mn-ea"/>
                <a:cs typeface="+mn-cs"/>
              </a:rPr>
              <a:t>Competition</a:t>
            </a:r>
            <a:r>
              <a:rPr lang="ja-JP" altLang="en-US" sz="1200" kern="1200" baseline="0" dirty="0" smtClean="0">
                <a:solidFill>
                  <a:schemeClr val="tx1"/>
                </a:solidFill>
                <a:latin typeface="+mn-lt"/>
                <a:ea typeface="+mn-ea"/>
                <a:cs typeface="+mn-cs"/>
              </a:rPr>
              <a:t>の方は様々な分野の問題が用意されていて、この業界ではベンチマークとしてよく用いられています。</a:t>
            </a:r>
            <a:endParaRPr lang="en-US" altLang="ja-JP" sz="1200" kern="1200" baseline="0" dirty="0" smtClean="0">
              <a:solidFill>
                <a:schemeClr val="tx1"/>
              </a:solidFill>
              <a:latin typeface="+mn-lt"/>
              <a:ea typeface="+mn-ea"/>
              <a:cs typeface="+mn-cs"/>
            </a:endParaRPr>
          </a:p>
          <a:p>
            <a:endParaRPr lang="en-US" altLang="ja-JP" sz="1200" kern="1200" baseline="0" dirty="0" smtClean="0">
              <a:solidFill>
                <a:schemeClr val="tx1"/>
              </a:solidFill>
              <a:latin typeface="+mn-lt"/>
              <a:ea typeface="+mn-ea"/>
              <a:cs typeface="+mn-cs"/>
            </a:endParaRPr>
          </a:p>
          <a:p>
            <a:endParaRPr lang="en-US" altLang="ja-JP" sz="1200" kern="1200" baseline="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81</a:t>
            </a:fld>
            <a:endParaRPr lang="ko-KR" altLang="en-US"/>
          </a:p>
        </p:txBody>
      </p:sp>
    </p:spTree>
    <p:extLst>
      <p:ext uri="{BB962C8B-B14F-4D97-AF65-F5344CB8AC3E}">
        <p14:creationId xmlns:p14="http://schemas.microsoft.com/office/powerpoint/2010/main" xmlns="" val="40504681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err="1" smtClean="0"/>
              <a:t>Minisat</a:t>
            </a:r>
            <a:r>
              <a:rPr lang="ja-JP" altLang="en-US" dirty="0" smtClean="0"/>
              <a:t>なんですが、このソルバーは、多くの最新の要素技術を含めているソルバーで、</a:t>
            </a:r>
            <a:r>
              <a:rPr lang="en-US" altLang="ja-JP" dirty="0" smtClean="0"/>
              <a:t>2005</a:t>
            </a:r>
            <a:r>
              <a:rPr lang="ja-JP" altLang="en-US" dirty="0" smtClean="0"/>
              <a:t>年、</a:t>
            </a:r>
            <a:r>
              <a:rPr lang="en-US" altLang="ja-JP" dirty="0" smtClean="0"/>
              <a:t>Sat competition</a:t>
            </a:r>
            <a:r>
              <a:rPr lang="ja-JP" altLang="en-US" dirty="0" smtClean="0"/>
              <a:t>のすべてのアプリケーション部門でトップの成績を上げたものです。</a:t>
            </a:r>
            <a:endParaRPr lang="en-US" altLang="ja-JP" dirty="0" smtClean="0"/>
          </a:p>
          <a:p>
            <a:r>
              <a:rPr lang="ja-JP" altLang="en-US" dirty="0" smtClean="0"/>
              <a:t>現在、多くのソルバーのベースになっています。</a:t>
            </a:r>
            <a:endParaRPr lang="en-US" altLang="ja-JP" dirty="0" smtClean="0"/>
          </a:p>
          <a:p>
            <a:r>
              <a:rPr lang="ja-JP" altLang="en-US" dirty="0" smtClean="0"/>
              <a:t>最近バージョンが</a:t>
            </a:r>
            <a:r>
              <a:rPr lang="en-US" altLang="ja-JP" dirty="0" smtClean="0"/>
              <a:t>2.2</a:t>
            </a:r>
            <a:r>
              <a:rPr lang="ja-JP" altLang="en-US" dirty="0" smtClean="0"/>
              <a:t>であり、</a:t>
            </a:r>
            <a:r>
              <a:rPr lang="en-US" altLang="ja-JP" dirty="0" smtClean="0"/>
              <a:t>2014</a:t>
            </a:r>
            <a:r>
              <a:rPr lang="ja-JP" altLang="en-US" dirty="0" smtClean="0"/>
              <a:t>年</a:t>
            </a:r>
            <a:r>
              <a:rPr lang="en-US" altLang="ja-JP" dirty="0" smtClean="0"/>
              <a:t>Sat</a:t>
            </a:r>
            <a:r>
              <a:rPr lang="en-US" altLang="ja-JP" baseline="0" dirty="0" smtClean="0"/>
              <a:t> competition</a:t>
            </a:r>
            <a:r>
              <a:rPr lang="ja-JP" altLang="en-US" baseline="0" dirty="0" smtClean="0"/>
              <a:t>の</a:t>
            </a:r>
            <a:r>
              <a:rPr lang="en-US" altLang="ja-JP" baseline="0" dirty="0" err="1" smtClean="0"/>
              <a:t>MiniSAT</a:t>
            </a:r>
            <a:r>
              <a:rPr lang="en-US" altLang="ja-JP" baseline="0" dirty="0" smtClean="0"/>
              <a:t> Hack</a:t>
            </a:r>
            <a:r>
              <a:rPr lang="ja-JP" altLang="en-US" baseline="0" dirty="0" smtClean="0"/>
              <a:t>分野のベースソルバーになります。</a:t>
            </a:r>
            <a:endParaRPr lang="en-US" altLang="ja-JP" baseline="0" dirty="0" smtClean="0"/>
          </a:p>
          <a:p>
            <a:r>
              <a:rPr lang="en-US" altLang="ja-JP" baseline="0" dirty="0" err="1" smtClean="0"/>
              <a:t>MiniSAT</a:t>
            </a:r>
            <a:r>
              <a:rPr lang="ja-JP" altLang="en-US" baseline="0" dirty="0" smtClean="0"/>
              <a:t>　</a:t>
            </a:r>
            <a:r>
              <a:rPr lang="en-US" altLang="ja-JP" baseline="0" dirty="0" smtClean="0"/>
              <a:t>Hack</a:t>
            </a:r>
            <a:r>
              <a:rPr lang="ja-JP" altLang="en-US" baseline="0" dirty="0" smtClean="0"/>
              <a:t>というトラックは</a:t>
            </a:r>
            <a:r>
              <a:rPr lang="en-US" altLang="ja-JP" baseline="0" dirty="0" err="1" smtClean="0"/>
              <a:t>MiniSAT</a:t>
            </a:r>
            <a:r>
              <a:rPr lang="ja-JP" altLang="en-US" baseline="0" dirty="0" smtClean="0"/>
              <a:t>をベースにして、</a:t>
            </a:r>
            <a:r>
              <a:rPr lang="en-US" altLang="ja-JP" baseline="0" dirty="0" smtClean="0"/>
              <a:t>1000</a:t>
            </a:r>
            <a:r>
              <a:rPr lang="ja-JP" altLang="en-US" baseline="0" dirty="0" smtClean="0"/>
              <a:t>文字以内の局所的な変化を加えて、性能を競うトラックです。</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84</a:t>
            </a:fld>
            <a:endParaRPr lang="ko-KR"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ja-JP" b="1" dirty="0" smtClean="0">
                <a:effectLst/>
              </a:rPr>
              <a:t>선형 합동 생성기</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85</a:t>
            </a:fld>
            <a:endParaRPr lang="ko-KR" altLang="en-US"/>
          </a:p>
        </p:txBody>
      </p:sp>
    </p:spTree>
    <p:extLst>
      <p:ext uri="{BB962C8B-B14F-4D97-AF65-F5344CB8AC3E}">
        <p14:creationId xmlns:p14="http://schemas.microsoft.com/office/powerpoint/2010/main" xmlns="" val="304113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 name="PlaceHolder 1"/>
          <p:cNvSpPr>
            <a:spLocks noGrp="1"/>
          </p:cNvSpPr>
          <p:nvPr>
            <p:ph type="body"/>
          </p:nvPr>
        </p:nvSpPr>
        <p:spPr>
          <a:xfrm>
            <a:off x="685800" y="4343400"/>
            <a:ext cx="5486040" cy="4114440"/>
          </a:xfrm>
          <a:prstGeom prst="rect">
            <a:avLst/>
          </a:prstGeom>
        </p:spPr>
        <p:txBody>
          <a:bodyPr/>
          <a:lstStyle/>
          <a:p>
            <a:r>
              <a:rPr lang="en-US" dirty="0" smtClean="0"/>
              <a:t>Based</a:t>
            </a:r>
            <a:r>
              <a:rPr lang="en-US" baseline="0" dirty="0" smtClean="0"/>
              <a:t> on these backgrounds, we`ve set our goal.</a:t>
            </a:r>
          </a:p>
          <a:p>
            <a:r>
              <a:rPr lang="en-US" baseline="0" dirty="0" smtClean="0"/>
              <a:t>To share information for large problems even in massively parallel environments, we have to reduce the amount of information. </a:t>
            </a:r>
          </a:p>
          <a:p>
            <a:r>
              <a:rPr lang="en-US" baseline="0" dirty="0" smtClean="0"/>
              <a:t>To reduce, we use approximation. </a:t>
            </a:r>
          </a:p>
          <a:p>
            <a:r>
              <a:rPr lang="en-US" baseline="0" dirty="0" smtClean="0"/>
              <a:t>And we maintain this information by accumulating information into a history map.</a:t>
            </a:r>
            <a:endParaRPr dirty="0"/>
          </a:p>
        </p:txBody>
      </p:sp>
      <p:sp>
        <p:nvSpPr>
          <p:cNvPr id="1799" name="TextShape 2"/>
          <p:cNvSpPr txBox="1"/>
          <p:nvPr/>
        </p:nvSpPr>
        <p:spPr>
          <a:xfrm>
            <a:off x="3884760" y="8685360"/>
            <a:ext cx="2971440" cy="456840"/>
          </a:xfrm>
          <a:prstGeom prst="rect">
            <a:avLst/>
          </a:prstGeom>
        </p:spPr>
        <p:txBody>
          <a:bodyPr anchor="b"/>
          <a:lstStyle/>
          <a:p>
            <a:pPr algn="r">
              <a:lnSpc>
                <a:spcPct val="100000"/>
              </a:lnSpc>
            </a:pPr>
            <a:fld id="{230A1811-3925-42AD-8150-D402133F0BEC}" type="slidenum">
              <a:rPr lang="en-US" sz="1200">
                <a:solidFill>
                  <a:srgbClr val="000000"/>
                </a:solidFill>
                <a:latin typeface="+mn-lt"/>
                <a:ea typeface="+mn-ea"/>
              </a:rPr>
              <a:pPr algn="r">
                <a:lnSpc>
                  <a:spcPct val="100000"/>
                </a:lnSpc>
              </a:pPr>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86</a:t>
            </a:fld>
            <a:endParaRPr lang="ko-KR" altLang="en-US"/>
          </a:p>
        </p:txBody>
      </p:sp>
    </p:spTree>
    <p:extLst>
      <p:ext uri="{BB962C8B-B14F-4D97-AF65-F5344CB8AC3E}">
        <p14:creationId xmlns:p14="http://schemas.microsoft.com/office/powerpoint/2010/main" xmlns="" val="26376161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ja-JP" dirty="0" smtClean="0"/>
              <a:t>LBD</a:t>
            </a:r>
            <a:r>
              <a:rPr lang="ja-JP" altLang="en-US" dirty="0" smtClean="0"/>
              <a:t>を用いる</a:t>
            </a:r>
            <a:r>
              <a:rPr lang="en-US" altLang="ja-JP" dirty="0" err="1" smtClean="0"/>
              <a:t>Glueminisat</a:t>
            </a:r>
            <a:r>
              <a:rPr lang="ja-JP" altLang="en-US" dirty="0" smtClean="0"/>
              <a:t>に</a:t>
            </a:r>
            <a:r>
              <a:rPr lang="en-US" altLang="ja-JP" dirty="0" err="1" smtClean="0"/>
              <a:t>ActiviyMini</a:t>
            </a:r>
            <a:r>
              <a:rPr lang="ja-JP" altLang="en-US" dirty="0" smtClean="0"/>
              <a:t>を一部のベンチマークで適用してみた結果、悪くなかった結果になりました。</a:t>
            </a:r>
            <a:endParaRPr lang="ko-KR" altLang="en-US" dirty="0"/>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89</a:t>
            </a:fld>
            <a:endParaRPr lang="ko-KR" altLang="en-US"/>
          </a:p>
        </p:txBody>
      </p:sp>
    </p:spTree>
    <p:extLst>
      <p:ext uri="{BB962C8B-B14F-4D97-AF65-F5344CB8AC3E}">
        <p14:creationId xmlns:p14="http://schemas.microsoft.com/office/powerpoint/2010/main" xmlns="" val="2034807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Now we move on to our proposals and address details.</a:t>
            </a:r>
          </a:p>
        </p:txBody>
      </p:sp>
      <p:sp>
        <p:nvSpPr>
          <p:cNvPr id="4" name="슬라이드 번호 개체 틀 3"/>
          <p:cNvSpPr>
            <a:spLocks noGrp="1"/>
          </p:cNvSpPr>
          <p:nvPr>
            <p:ph type="sldNum" sz="quarter" idx="10"/>
          </p:nvPr>
        </p:nvSpPr>
        <p:spPr/>
        <p:txBody>
          <a:bodyPr/>
          <a:lstStyle/>
          <a:p>
            <a:fld id="{FF63A71E-7AED-40E3-86BD-CF2811DFCB9B}" type="slidenum">
              <a:rPr lang="ko-KR" altLang="en-US" smtClean="0"/>
              <a:pPr/>
              <a:t>9</a:t>
            </a:fld>
            <a:endParaRPr lang="ko-KR" altLang="en-US"/>
          </a:p>
        </p:txBody>
      </p:sp>
    </p:spTree>
    <p:extLst>
      <p:ext uri="{BB962C8B-B14F-4D97-AF65-F5344CB8AC3E}">
        <p14:creationId xmlns:p14="http://schemas.microsoft.com/office/powerpoint/2010/main" xmlns="" val="195614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7"/>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693298DE-380B-4F3D-8FF5-A62B1E8ED9ED}" type="datetimeFigureOut">
              <a:rPr lang="ko-KR" altLang="en-US" smtClean="0"/>
              <a:pPr/>
              <a:t>2016-07-04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A3E167A-311D-4E29-B279-68A27AF50137}"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93298DE-380B-4F3D-8FF5-A62B1E8ED9ED}" type="datetimeFigureOut">
              <a:rPr lang="ko-KR" altLang="en-US" smtClean="0"/>
              <a:pPr/>
              <a:t>2016-07-04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A3E167A-311D-4E29-B279-68A27AF50137}"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40"/>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40"/>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93298DE-380B-4F3D-8FF5-A62B1E8ED9ED}" type="datetimeFigureOut">
              <a:rPr lang="ko-KR" altLang="en-US" smtClean="0"/>
              <a:pPr/>
              <a:t>2016-07-04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A3E167A-311D-4E29-B279-68A27AF50137}"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93298DE-380B-4F3D-8FF5-A62B1E8ED9ED}" type="datetimeFigureOut">
              <a:rPr lang="ko-KR" altLang="en-US" smtClean="0"/>
              <a:pPr/>
              <a:t>2016-07-04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A3E167A-311D-4E29-B279-68A27AF50137}"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2"/>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693298DE-380B-4F3D-8FF5-A62B1E8ED9ED}" type="datetimeFigureOut">
              <a:rPr lang="ko-KR" altLang="en-US" smtClean="0"/>
              <a:pPr/>
              <a:t>2016-07-04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A3E167A-311D-4E29-B279-68A27AF50137}"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693298DE-380B-4F3D-8FF5-A62B1E8ED9ED}" type="datetimeFigureOut">
              <a:rPr lang="ko-KR" altLang="en-US" smtClean="0"/>
              <a:pPr/>
              <a:t>2016-07-04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A3E167A-311D-4E29-B279-68A27AF50137}"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693298DE-380B-4F3D-8FF5-A62B1E8ED9ED}" type="datetimeFigureOut">
              <a:rPr lang="ko-KR" altLang="en-US" smtClean="0"/>
              <a:pPr/>
              <a:t>2016-07-04</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A3E167A-311D-4E29-B279-68A27AF50137}"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693298DE-380B-4F3D-8FF5-A62B1E8ED9ED}" type="datetimeFigureOut">
              <a:rPr lang="ko-KR" altLang="en-US" smtClean="0"/>
              <a:pPr/>
              <a:t>2016-07-04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A3E167A-311D-4E29-B279-68A27AF50137}"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693298DE-380B-4F3D-8FF5-A62B1E8ED9ED}" type="datetimeFigureOut">
              <a:rPr lang="ko-KR" altLang="en-US" smtClean="0"/>
              <a:pPr/>
              <a:t>2016-07-04</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A3E167A-311D-4E29-B279-68A27AF50137}"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693298DE-380B-4F3D-8FF5-A62B1E8ED9ED}" type="datetimeFigureOut">
              <a:rPr lang="ko-KR" altLang="en-US" smtClean="0"/>
              <a:pPr/>
              <a:t>2016-07-04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A3E167A-311D-4E29-B279-68A27AF50137}"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693298DE-380B-4F3D-8FF5-A62B1E8ED9ED}" type="datetimeFigureOut">
              <a:rPr lang="ko-KR" altLang="en-US" smtClean="0"/>
              <a:pPr/>
              <a:t>2016-07-04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A3E167A-311D-4E29-B279-68A27AF50137}"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298DE-380B-4F3D-8FF5-A62B1E8ED9ED}" type="datetimeFigureOut">
              <a:rPr lang="ko-KR" altLang="en-US" smtClean="0"/>
              <a:pPr/>
              <a:t>2016-07-04</a:t>
            </a:fld>
            <a:endParaRPr lang="ko-KR" altLang="en-US"/>
          </a:p>
        </p:txBody>
      </p:sp>
      <p:sp>
        <p:nvSpPr>
          <p:cNvPr id="5" name="바닥글 개체 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E167A-311D-4E29-B279-68A27AF50137}"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notesSlide" Target="../notesSlides/notesSlide19.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20.bin"/><Relationship Id="rId3" Type="http://schemas.openxmlformats.org/officeDocument/2006/relationships/notesSlide" Target="../notesSlides/notesSlide20.xml"/><Relationship Id="rId7" Type="http://schemas.openxmlformats.org/officeDocument/2006/relationships/oleObject" Target="../embeddings/oleObject14.bin"/><Relationship Id="rId12"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oleObject" Target="../embeddings/oleObject18.bin"/><Relationship Id="rId5" Type="http://schemas.openxmlformats.org/officeDocument/2006/relationships/oleObject" Target="../embeddings/oleObject12.bin"/><Relationship Id="rId15" Type="http://schemas.openxmlformats.org/officeDocument/2006/relationships/oleObject" Target="../embeddings/oleObject22.bin"/><Relationship Id="rId10" Type="http://schemas.openxmlformats.org/officeDocument/2006/relationships/oleObject" Target="../embeddings/oleObject17.bin"/><Relationship Id="rId4" Type="http://schemas.openxmlformats.org/officeDocument/2006/relationships/oleObject" Target="../embeddings/oleObject11.bin"/><Relationship Id="rId9" Type="http://schemas.openxmlformats.org/officeDocument/2006/relationships/oleObject" Target="../embeddings/oleObject16.bin"/><Relationship Id="rId1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8.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oleObject" Target="../embeddings/oleObject34.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21.in.tum.de/~lammich/2015_SS_Seminar_SAT/resources/Equivalence_Checking_11_30_08.pdf" TargetMode="Externa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atcompetition.org/edacc/sc14/instance/5934"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atcompetition.org/edacc/sc14/instance/3585" TargetMode="External"/><Relationship Id="rId5" Type="http://schemas.openxmlformats.org/officeDocument/2006/relationships/hyperlink" Target="http://satcompetition.org/edacc/sc14/instance/5948" TargetMode="External"/><Relationship Id="rId4" Type="http://schemas.openxmlformats.org/officeDocument/2006/relationships/hyperlink" Target="http://satcompetition.org/edacc/sc14/instance/5947"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fontScale="90000"/>
          </a:bodyPr>
          <a:lstStyle/>
          <a:p>
            <a:r>
              <a:rPr lang="en-US" altLang="ja-JP" b="1" dirty="0" smtClean="0"/>
              <a:t>Approximate History Map </a:t>
            </a:r>
            <a:br>
              <a:rPr lang="en-US" altLang="ja-JP" b="1" dirty="0" smtClean="0"/>
            </a:br>
            <a:r>
              <a:rPr lang="en-US" altLang="ja-JP" b="1" dirty="0" smtClean="0"/>
              <a:t>for Massively </a:t>
            </a:r>
            <a:br>
              <a:rPr lang="en-US" altLang="ja-JP" b="1" dirty="0" smtClean="0"/>
            </a:br>
            <a:r>
              <a:rPr lang="en-US" altLang="ja-JP" b="1" dirty="0" smtClean="0"/>
              <a:t>Parallel Environments</a:t>
            </a:r>
            <a:endParaRPr lang="ko-KR" altLang="en-US" dirty="0"/>
          </a:p>
        </p:txBody>
      </p:sp>
      <p:sp>
        <p:nvSpPr>
          <p:cNvPr id="3" name="부제목 2"/>
          <p:cNvSpPr>
            <a:spLocks noGrp="1"/>
          </p:cNvSpPr>
          <p:nvPr>
            <p:ph type="subTitle" idx="1"/>
          </p:nvPr>
        </p:nvSpPr>
        <p:spPr/>
        <p:txBody>
          <a:bodyPr/>
          <a:lstStyle/>
          <a:p>
            <a:r>
              <a:rPr lang="en-US" altLang="ja-JP" dirty="0" smtClean="0"/>
              <a:t>University of Tokyo</a:t>
            </a:r>
          </a:p>
          <a:p>
            <a:r>
              <a:rPr lang="en-US" altLang="ja-JP" dirty="0" err="1" smtClean="0"/>
              <a:t>Seongsoo</a:t>
            </a:r>
            <a:r>
              <a:rPr lang="en-US" altLang="ja-JP" dirty="0" smtClean="0"/>
              <a:t> Moon</a:t>
            </a:r>
            <a:endParaRPr lang="ko-KR"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Outline of Proposals</a:t>
            </a:r>
            <a:endParaRPr lang="ko-KR" altLang="en-US" sz="3600" b="1"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Approximate History Map (</a:t>
            </a:r>
            <a:r>
              <a:rPr lang="en-US" altLang="ko-KR" sz="2400" b="1" dirty="0" smtClean="0"/>
              <a:t>AHM</a:t>
            </a:r>
            <a:r>
              <a:rPr lang="en-US" altLang="ko-KR" sz="2400" dirty="0" smtClean="0"/>
              <a:t>)</a:t>
            </a:r>
          </a:p>
          <a:p>
            <a:pPr eaLnBrk="1" hangingPunct="1"/>
            <a:r>
              <a:rPr lang="en-US" altLang="ko-KR" sz="2400" dirty="0" smtClean="0"/>
              <a:t>Apply to SAT solver</a:t>
            </a:r>
          </a:p>
          <a:p>
            <a:pPr lvl="1"/>
            <a:r>
              <a:rPr lang="en-US" altLang="ko-KR" sz="2000" dirty="0" smtClean="0"/>
              <a:t>Polarity status to Search Space Index (</a:t>
            </a:r>
            <a:r>
              <a:rPr lang="en-US" altLang="ko-KR" sz="2000" b="1" dirty="0" smtClean="0"/>
              <a:t>PSSI</a:t>
            </a:r>
            <a:r>
              <a:rPr lang="en-US" altLang="ko-KR" sz="2000" dirty="0" smtClean="0"/>
              <a:t>)</a:t>
            </a:r>
          </a:p>
          <a:p>
            <a:pPr lvl="1"/>
            <a:r>
              <a:rPr lang="en-US" altLang="ja-JP" sz="2000" dirty="0" smtClean="0"/>
              <a:t>Sparsely visited area walking on Search Space (</a:t>
            </a:r>
            <a:r>
              <a:rPr lang="en-US" altLang="ja-JP" sz="2000" b="1" dirty="0" smtClean="0"/>
              <a:t>SaSS</a:t>
            </a:r>
            <a:r>
              <a:rPr lang="en-US" altLang="ja-JP" sz="2000" dirty="0" smtClean="0"/>
              <a:t>)</a:t>
            </a:r>
            <a:endParaRPr lang="en-US" altLang="ja-JP" sz="2400" dirty="0" smtClean="0"/>
          </a:p>
          <a:p>
            <a:pPr lvl="1"/>
            <a:r>
              <a:rPr lang="en-US" altLang="ko-KR" sz="2000" dirty="0" smtClean="0"/>
              <a:t>extended SaSS (</a:t>
            </a:r>
            <a:r>
              <a:rPr lang="en-US" altLang="ko-KR" sz="2000" b="1" dirty="0" smtClean="0"/>
              <a:t>eSaSS</a:t>
            </a:r>
            <a:r>
              <a:rPr lang="en-US" altLang="ko-KR" sz="1600"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Autofit/>
          </a:bodyPr>
          <a:lstStyle/>
          <a:p>
            <a:r>
              <a:rPr lang="en-US" altLang="ko-KR" sz="3600" dirty="0" smtClean="0"/>
              <a:t>Approximate History Map (</a:t>
            </a:r>
            <a:r>
              <a:rPr lang="en-US" altLang="ko-KR" sz="3600" b="1" dirty="0" smtClean="0"/>
              <a:t>AHM</a:t>
            </a:r>
            <a:r>
              <a:rPr lang="en-US" altLang="ko-KR" sz="3600" dirty="0" smtClean="0"/>
              <a:t>)</a:t>
            </a:r>
          </a:p>
        </p:txBody>
      </p:sp>
      <p:grpSp>
        <p:nvGrpSpPr>
          <p:cNvPr id="346" name="그룹 345"/>
          <p:cNvGrpSpPr/>
          <p:nvPr/>
        </p:nvGrpSpPr>
        <p:grpSpPr>
          <a:xfrm>
            <a:off x="5724128" y="1844824"/>
            <a:ext cx="2088232" cy="1872208"/>
            <a:chOff x="3131840" y="1700808"/>
            <a:chExt cx="4608512" cy="3996000"/>
          </a:xfrm>
        </p:grpSpPr>
        <p:sp>
          <p:nvSpPr>
            <p:cNvPr id="5" name="직사각형 79"/>
            <p:cNvSpPr/>
            <p:nvPr/>
          </p:nvSpPr>
          <p:spPr>
            <a:xfrm>
              <a:off x="3131840" y="1700808"/>
              <a:ext cx="4608512" cy="3996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dirty="0">
                <a:solidFill>
                  <a:schemeClr val="tx1"/>
                </a:solidFill>
              </a:endParaRPr>
            </a:p>
          </p:txBody>
        </p:sp>
        <p:cxnSp>
          <p:nvCxnSpPr>
            <p:cNvPr id="41" name="직선 연결선 40"/>
            <p:cNvCxnSpPr/>
            <p:nvPr/>
          </p:nvCxnSpPr>
          <p:spPr>
            <a:xfrm>
              <a:off x="3707904" y="1700808"/>
              <a:ext cx="0" cy="399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a:off x="4860032" y="1700808"/>
              <a:ext cx="0" cy="399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a:off x="4283968" y="1700808"/>
              <a:ext cx="0" cy="399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직선 연결선 46"/>
            <p:cNvCxnSpPr/>
            <p:nvPr/>
          </p:nvCxnSpPr>
          <p:spPr>
            <a:xfrm flipH="1">
              <a:off x="3131840" y="2276872"/>
              <a:ext cx="46085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직선 연결선 55"/>
            <p:cNvCxnSpPr/>
            <p:nvPr/>
          </p:nvCxnSpPr>
          <p:spPr>
            <a:xfrm flipH="1">
              <a:off x="3131840" y="2852936"/>
              <a:ext cx="46085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직선 연결선 59"/>
            <p:cNvCxnSpPr/>
            <p:nvPr/>
          </p:nvCxnSpPr>
          <p:spPr>
            <a:xfrm flipH="1">
              <a:off x="3131840" y="3429000"/>
              <a:ext cx="46085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직선 연결선 60"/>
            <p:cNvCxnSpPr/>
            <p:nvPr/>
          </p:nvCxnSpPr>
          <p:spPr>
            <a:xfrm>
              <a:off x="5436096" y="1700808"/>
              <a:ext cx="0" cy="399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직선 연결선 61"/>
            <p:cNvCxnSpPr/>
            <p:nvPr/>
          </p:nvCxnSpPr>
          <p:spPr>
            <a:xfrm flipH="1">
              <a:off x="3131840" y="4005064"/>
              <a:ext cx="46085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2290461">
              <a:off x="5731061" y="4065780"/>
              <a:ext cx="298481" cy="277000"/>
            </a:xfrm>
            <a:prstGeom prst="rect">
              <a:avLst/>
            </a:prstGeom>
            <a:noFill/>
          </p:spPr>
          <p:txBody>
            <a:bodyPr wrap="none" rtlCol="0">
              <a:spAutoFit/>
            </a:bodyPr>
            <a:lstStyle/>
            <a:p>
              <a:r>
                <a:rPr lang="en-US" altLang="ko-KR" sz="1200" dirty="0" smtClean="0"/>
                <a:t>…</a:t>
              </a:r>
              <a:endParaRPr lang="ko-KR" altLang="en-US" sz="1200" dirty="0"/>
            </a:p>
          </p:txBody>
        </p:sp>
        <p:sp>
          <p:nvSpPr>
            <p:cNvPr id="64" name="TextBox 63"/>
            <p:cNvSpPr txBox="1"/>
            <p:nvPr/>
          </p:nvSpPr>
          <p:spPr>
            <a:xfrm>
              <a:off x="5580112" y="1700808"/>
              <a:ext cx="298480" cy="276999"/>
            </a:xfrm>
            <a:prstGeom prst="rect">
              <a:avLst/>
            </a:prstGeom>
            <a:noFill/>
          </p:spPr>
          <p:txBody>
            <a:bodyPr wrap="none" rtlCol="0">
              <a:spAutoFit/>
            </a:bodyPr>
            <a:lstStyle/>
            <a:p>
              <a:r>
                <a:rPr lang="en-US" altLang="ko-KR" sz="1200" dirty="0" smtClean="0"/>
                <a:t>…</a:t>
              </a:r>
              <a:endParaRPr lang="ko-KR" altLang="en-US" sz="1200" dirty="0"/>
            </a:p>
          </p:txBody>
        </p:sp>
        <p:sp>
          <p:nvSpPr>
            <p:cNvPr id="65" name="TextBox 64"/>
            <p:cNvSpPr txBox="1"/>
            <p:nvPr/>
          </p:nvSpPr>
          <p:spPr>
            <a:xfrm>
              <a:off x="5580112" y="2276872"/>
              <a:ext cx="298480" cy="276999"/>
            </a:xfrm>
            <a:prstGeom prst="rect">
              <a:avLst/>
            </a:prstGeom>
            <a:noFill/>
          </p:spPr>
          <p:txBody>
            <a:bodyPr wrap="none" rtlCol="0">
              <a:spAutoFit/>
            </a:bodyPr>
            <a:lstStyle/>
            <a:p>
              <a:r>
                <a:rPr lang="en-US" altLang="ko-KR" sz="1200" dirty="0" smtClean="0"/>
                <a:t>…</a:t>
              </a:r>
              <a:endParaRPr lang="ko-KR" altLang="en-US" sz="1200" dirty="0"/>
            </a:p>
          </p:txBody>
        </p:sp>
        <p:sp>
          <p:nvSpPr>
            <p:cNvPr id="66" name="TextBox 65"/>
            <p:cNvSpPr txBox="1"/>
            <p:nvPr/>
          </p:nvSpPr>
          <p:spPr>
            <a:xfrm>
              <a:off x="5580112" y="2852936"/>
              <a:ext cx="298480" cy="276999"/>
            </a:xfrm>
            <a:prstGeom prst="rect">
              <a:avLst/>
            </a:prstGeom>
            <a:noFill/>
          </p:spPr>
          <p:txBody>
            <a:bodyPr wrap="none" rtlCol="0">
              <a:spAutoFit/>
            </a:bodyPr>
            <a:lstStyle/>
            <a:p>
              <a:r>
                <a:rPr lang="en-US" altLang="ko-KR" sz="1200" dirty="0" smtClean="0"/>
                <a:t>…</a:t>
              </a:r>
              <a:endParaRPr lang="ko-KR" altLang="en-US" sz="1200" dirty="0"/>
            </a:p>
          </p:txBody>
        </p:sp>
        <p:sp>
          <p:nvSpPr>
            <p:cNvPr id="67" name="TextBox 66"/>
            <p:cNvSpPr txBox="1"/>
            <p:nvPr/>
          </p:nvSpPr>
          <p:spPr>
            <a:xfrm>
              <a:off x="5580112" y="3388930"/>
              <a:ext cx="298480" cy="276999"/>
            </a:xfrm>
            <a:prstGeom prst="rect">
              <a:avLst/>
            </a:prstGeom>
            <a:noFill/>
          </p:spPr>
          <p:txBody>
            <a:bodyPr wrap="none" rtlCol="0">
              <a:spAutoFit/>
            </a:bodyPr>
            <a:lstStyle/>
            <a:p>
              <a:r>
                <a:rPr lang="en-US" altLang="ko-KR" sz="1200" dirty="0" smtClean="0"/>
                <a:t>…</a:t>
              </a:r>
              <a:endParaRPr lang="ko-KR" altLang="en-US" sz="1200" dirty="0"/>
            </a:p>
          </p:txBody>
        </p:sp>
        <p:sp>
          <p:nvSpPr>
            <p:cNvPr id="68" name="TextBox 67"/>
            <p:cNvSpPr txBox="1"/>
            <p:nvPr/>
          </p:nvSpPr>
          <p:spPr>
            <a:xfrm rot="5400000">
              <a:off x="5269854" y="4183710"/>
              <a:ext cx="298480" cy="276999"/>
            </a:xfrm>
            <a:prstGeom prst="rect">
              <a:avLst/>
            </a:prstGeom>
            <a:noFill/>
          </p:spPr>
          <p:txBody>
            <a:bodyPr wrap="none" rtlCol="0">
              <a:spAutoFit/>
            </a:bodyPr>
            <a:lstStyle/>
            <a:p>
              <a:r>
                <a:rPr lang="en-US" altLang="ko-KR" sz="1200" dirty="0" smtClean="0"/>
                <a:t>…</a:t>
              </a:r>
              <a:endParaRPr lang="ko-KR" altLang="en-US" sz="1200" dirty="0"/>
            </a:p>
          </p:txBody>
        </p:sp>
        <p:sp>
          <p:nvSpPr>
            <p:cNvPr id="69" name="TextBox 68"/>
            <p:cNvSpPr txBox="1"/>
            <p:nvPr/>
          </p:nvSpPr>
          <p:spPr>
            <a:xfrm rot="5400000">
              <a:off x="4710242" y="4197490"/>
              <a:ext cx="298480" cy="276999"/>
            </a:xfrm>
            <a:prstGeom prst="rect">
              <a:avLst/>
            </a:prstGeom>
            <a:noFill/>
          </p:spPr>
          <p:txBody>
            <a:bodyPr wrap="none" rtlCol="0">
              <a:spAutoFit/>
            </a:bodyPr>
            <a:lstStyle/>
            <a:p>
              <a:r>
                <a:rPr lang="en-US" altLang="ko-KR" sz="1200" dirty="0" smtClean="0"/>
                <a:t>…</a:t>
              </a:r>
              <a:endParaRPr lang="ko-KR" altLang="en-US" sz="1200" dirty="0"/>
            </a:p>
          </p:txBody>
        </p:sp>
        <p:sp>
          <p:nvSpPr>
            <p:cNvPr id="71" name="TextBox 70"/>
            <p:cNvSpPr txBox="1"/>
            <p:nvPr/>
          </p:nvSpPr>
          <p:spPr>
            <a:xfrm rot="5400000">
              <a:off x="3555802" y="4183710"/>
              <a:ext cx="298480" cy="276999"/>
            </a:xfrm>
            <a:prstGeom prst="rect">
              <a:avLst/>
            </a:prstGeom>
            <a:noFill/>
          </p:spPr>
          <p:txBody>
            <a:bodyPr wrap="none" rtlCol="0">
              <a:spAutoFit/>
            </a:bodyPr>
            <a:lstStyle/>
            <a:p>
              <a:r>
                <a:rPr lang="en-US" altLang="ko-KR" sz="1200" dirty="0" smtClean="0"/>
                <a:t>…</a:t>
              </a:r>
              <a:endParaRPr lang="ko-KR" altLang="en-US" sz="1200" dirty="0"/>
            </a:p>
          </p:txBody>
        </p:sp>
        <p:cxnSp>
          <p:nvCxnSpPr>
            <p:cNvPr id="72" name="직선 연결선 71"/>
            <p:cNvCxnSpPr/>
            <p:nvPr/>
          </p:nvCxnSpPr>
          <p:spPr>
            <a:xfrm flipH="1">
              <a:off x="3131840" y="5157192"/>
              <a:ext cx="46085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직선 연결선 72"/>
            <p:cNvCxnSpPr/>
            <p:nvPr/>
          </p:nvCxnSpPr>
          <p:spPr>
            <a:xfrm>
              <a:off x="7164288" y="1700808"/>
              <a:ext cx="0" cy="399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3" name="TextBox 322"/>
            <p:cNvSpPr txBox="1"/>
            <p:nvPr/>
          </p:nvSpPr>
          <p:spPr>
            <a:xfrm rot="5400000">
              <a:off x="4115413" y="4183710"/>
              <a:ext cx="298480" cy="276999"/>
            </a:xfrm>
            <a:prstGeom prst="rect">
              <a:avLst/>
            </a:prstGeom>
            <a:noFill/>
          </p:spPr>
          <p:txBody>
            <a:bodyPr wrap="none" rtlCol="0">
              <a:spAutoFit/>
            </a:bodyPr>
            <a:lstStyle/>
            <a:p>
              <a:r>
                <a:rPr lang="en-US" altLang="ko-KR" sz="1200" dirty="0" smtClean="0"/>
                <a:t>…</a:t>
              </a:r>
              <a:endParaRPr lang="ko-KR" altLang="en-US" sz="1200" dirty="0"/>
            </a:p>
          </p:txBody>
        </p:sp>
      </p:grpSp>
      <p:sp>
        <p:nvSpPr>
          <p:cNvPr id="326" name="직사각형 79"/>
          <p:cNvSpPr/>
          <p:nvPr/>
        </p:nvSpPr>
        <p:spPr>
          <a:xfrm>
            <a:off x="971600" y="1844824"/>
            <a:ext cx="2088232" cy="1872208"/>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dirty="0">
              <a:solidFill>
                <a:schemeClr val="tx1"/>
              </a:solidFill>
            </a:endParaRPr>
          </a:p>
        </p:txBody>
      </p:sp>
      <p:sp>
        <p:nvSpPr>
          <p:cNvPr id="347" name="TextBox 346"/>
          <p:cNvSpPr txBox="1"/>
          <p:nvPr/>
        </p:nvSpPr>
        <p:spPr>
          <a:xfrm>
            <a:off x="971600" y="2492896"/>
            <a:ext cx="2160240" cy="400110"/>
          </a:xfrm>
          <a:prstGeom prst="rect">
            <a:avLst/>
          </a:prstGeom>
          <a:noFill/>
        </p:spPr>
        <p:txBody>
          <a:bodyPr wrap="square" rtlCol="0">
            <a:spAutoFit/>
          </a:bodyPr>
          <a:lstStyle/>
          <a:p>
            <a:pPr algn="ctr"/>
            <a:r>
              <a:rPr lang="en-US" altLang="ko-KR" sz="2000" b="1" dirty="0" smtClean="0"/>
              <a:t>Search space</a:t>
            </a:r>
          </a:p>
        </p:txBody>
      </p:sp>
      <p:sp>
        <p:nvSpPr>
          <p:cNvPr id="348" name="오른쪽 화살표 34"/>
          <p:cNvSpPr>
            <a:spLocks noChangeArrowheads="1"/>
          </p:cNvSpPr>
          <p:nvPr/>
        </p:nvSpPr>
        <p:spPr bwMode="auto">
          <a:xfrm>
            <a:off x="3563888" y="2636912"/>
            <a:ext cx="1656184" cy="258278"/>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349" name="TextBox 348"/>
          <p:cNvSpPr txBox="1"/>
          <p:nvPr/>
        </p:nvSpPr>
        <p:spPr>
          <a:xfrm>
            <a:off x="3347864" y="2204864"/>
            <a:ext cx="2160240" cy="400110"/>
          </a:xfrm>
          <a:prstGeom prst="rect">
            <a:avLst/>
          </a:prstGeom>
          <a:noFill/>
        </p:spPr>
        <p:txBody>
          <a:bodyPr wrap="square" rtlCol="0">
            <a:spAutoFit/>
          </a:bodyPr>
          <a:lstStyle/>
          <a:p>
            <a:pPr algn="ctr"/>
            <a:r>
              <a:rPr lang="en-US" altLang="ko-KR" sz="2000" b="1" dirty="0" smtClean="0"/>
              <a:t>Divide into cells</a:t>
            </a:r>
          </a:p>
        </p:txBody>
      </p:sp>
      <p:sp>
        <p:nvSpPr>
          <p:cNvPr id="353" name="이등변 삼각형 352"/>
          <p:cNvSpPr/>
          <p:nvPr/>
        </p:nvSpPr>
        <p:spPr>
          <a:xfrm rot="3499145">
            <a:off x="3295859" y="2688613"/>
            <a:ext cx="1916799" cy="3824247"/>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직사각형 79"/>
          <p:cNvSpPr/>
          <p:nvPr/>
        </p:nvSpPr>
        <p:spPr>
          <a:xfrm>
            <a:off x="1547664" y="4725144"/>
            <a:ext cx="2088232" cy="1872208"/>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dirty="0">
              <a:solidFill>
                <a:schemeClr val="tx1"/>
              </a:solidFill>
            </a:endParaRPr>
          </a:p>
        </p:txBody>
      </p:sp>
      <p:sp>
        <p:nvSpPr>
          <p:cNvPr id="355" name="TextBox 354"/>
          <p:cNvSpPr txBox="1"/>
          <p:nvPr/>
        </p:nvSpPr>
        <p:spPr>
          <a:xfrm>
            <a:off x="1547664" y="5445224"/>
            <a:ext cx="2160240" cy="400110"/>
          </a:xfrm>
          <a:prstGeom prst="rect">
            <a:avLst/>
          </a:prstGeom>
          <a:noFill/>
        </p:spPr>
        <p:txBody>
          <a:bodyPr wrap="square" rtlCol="0">
            <a:spAutoFit/>
          </a:bodyPr>
          <a:lstStyle/>
          <a:p>
            <a:pPr algn="ctr"/>
            <a:r>
              <a:rPr lang="en-US" altLang="ko-KR" sz="2000" b="1" dirty="0" smtClean="0"/>
              <a:t>Each cell</a:t>
            </a:r>
          </a:p>
        </p:txBody>
      </p:sp>
      <p:sp>
        <p:nvSpPr>
          <p:cNvPr id="356" name="TextBox 355"/>
          <p:cNvSpPr txBox="1"/>
          <p:nvPr/>
        </p:nvSpPr>
        <p:spPr>
          <a:xfrm>
            <a:off x="3851920" y="5157192"/>
            <a:ext cx="5040560" cy="1015663"/>
          </a:xfrm>
          <a:prstGeom prst="rect">
            <a:avLst/>
          </a:prstGeom>
          <a:noFill/>
        </p:spPr>
        <p:txBody>
          <a:bodyPr wrap="square" rtlCol="0">
            <a:spAutoFit/>
          </a:bodyPr>
          <a:lstStyle/>
          <a:p>
            <a:pPr>
              <a:buFontTx/>
              <a:buChar char="-"/>
            </a:pPr>
            <a:r>
              <a:rPr lang="en-US" altLang="ko-KR" sz="2000" b="1" dirty="0" smtClean="0"/>
              <a:t> Correspond to several areas </a:t>
            </a:r>
          </a:p>
          <a:p>
            <a:pPr>
              <a:buFontTx/>
              <a:buChar char="-"/>
            </a:pPr>
            <a:r>
              <a:rPr lang="en-US" altLang="ko-KR" sz="2000" b="1" dirty="0" smtClean="0"/>
              <a:t> Density approximation</a:t>
            </a:r>
          </a:p>
          <a:p>
            <a:pPr>
              <a:buFontTx/>
              <a:buChar char="-"/>
            </a:pPr>
            <a:r>
              <a:rPr lang="en-US" altLang="ko-KR" sz="2000" b="1" dirty="0" smtClean="0"/>
              <a:t> Accessible to surrounding cells fast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Autofit/>
          </a:bodyPr>
          <a:lstStyle/>
          <a:p>
            <a:r>
              <a:rPr lang="en-US" altLang="ko-KR" sz="3600" dirty="0" smtClean="0"/>
              <a:t>Approximate History Map (</a:t>
            </a:r>
            <a:r>
              <a:rPr lang="en-US" altLang="ko-KR" sz="3600" b="1" dirty="0" smtClean="0"/>
              <a:t>AHM</a:t>
            </a:r>
            <a:r>
              <a:rPr lang="en-US" altLang="ko-KR" sz="3600" dirty="0" smtClean="0"/>
              <a:t>)</a:t>
            </a:r>
          </a:p>
        </p:txBody>
      </p:sp>
      <p:sp>
        <p:nvSpPr>
          <p:cNvPr id="5" name="직사각형 79"/>
          <p:cNvSpPr/>
          <p:nvPr/>
        </p:nvSpPr>
        <p:spPr>
          <a:xfrm>
            <a:off x="179512" y="1988840"/>
            <a:ext cx="4608512" cy="3996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dirty="0">
              <a:solidFill>
                <a:schemeClr val="tx1"/>
              </a:solidFill>
            </a:endParaRPr>
          </a:p>
        </p:txBody>
      </p:sp>
      <p:sp>
        <p:nvSpPr>
          <p:cNvPr id="38" name="TextBox 37"/>
          <p:cNvSpPr txBox="1"/>
          <p:nvPr/>
        </p:nvSpPr>
        <p:spPr>
          <a:xfrm>
            <a:off x="4788024" y="2132856"/>
            <a:ext cx="4824536" cy="2739211"/>
          </a:xfrm>
          <a:prstGeom prst="rect">
            <a:avLst/>
          </a:prstGeom>
          <a:noFill/>
        </p:spPr>
        <p:txBody>
          <a:bodyPr wrap="square" rtlCol="0">
            <a:spAutoFit/>
          </a:bodyPr>
          <a:lstStyle/>
          <a:p>
            <a:r>
              <a:rPr lang="en-US" altLang="ko-KR" sz="2000" b="1" dirty="0" smtClean="0"/>
              <a:t>          Applicable scenarios</a:t>
            </a:r>
          </a:p>
          <a:p>
            <a:pPr algn="ctr"/>
            <a:endParaRPr lang="en-US" altLang="ko-KR" sz="2000" b="1" dirty="0" smtClean="0"/>
          </a:p>
          <a:p>
            <a:pPr>
              <a:buFontTx/>
              <a:buChar char="-"/>
            </a:pPr>
            <a:r>
              <a:rPr lang="en-US" altLang="ko-KR" sz="2000" b="1" dirty="0" smtClean="0"/>
              <a:t> </a:t>
            </a:r>
            <a:r>
              <a:rPr lang="en-US" altLang="ko-KR" sz="2000" dirty="0" smtClean="0"/>
              <a:t>Compare cells among workers</a:t>
            </a:r>
          </a:p>
          <a:p>
            <a:pPr lvl="1">
              <a:buFont typeface="Wingdings" pitchFamily="2" charset="2"/>
              <a:buChar char="Ø"/>
            </a:pPr>
            <a:r>
              <a:rPr lang="en-US" altLang="ko-KR" sz="1600" b="1" dirty="0" smtClean="0"/>
              <a:t> </a:t>
            </a:r>
            <a:r>
              <a:rPr lang="en-US" altLang="ko-KR" sz="1600" dirty="0" smtClean="0"/>
              <a:t>Share information among near ones</a:t>
            </a:r>
          </a:p>
          <a:p>
            <a:pPr>
              <a:buFontTx/>
              <a:buChar char="-"/>
            </a:pPr>
            <a:r>
              <a:rPr lang="en-US" altLang="ko-KR" sz="2000" b="1" dirty="0" smtClean="0"/>
              <a:t> </a:t>
            </a:r>
            <a:r>
              <a:rPr lang="en-US" altLang="ko-KR" sz="2000" dirty="0" smtClean="0"/>
              <a:t>Move to sparsely visited cell</a:t>
            </a:r>
          </a:p>
          <a:p>
            <a:pPr lvl="1">
              <a:buFont typeface="Wingdings" pitchFamily="2" charset="2"/>
              <a:buChar char="Ø"/>
            </a:pPr>
            <a:r>
              <a:rPr lang="en-US" altLang="ko-KR" sz="1600" b="1" dirty="0" smtClean="0"/>
              <a:t> </a:t>
            </a:r>
            <a:r>
              <a:rPr lang="en-US" altLang="ko-KR" sz="1600" dirty="0" smtClean="0"/>
              <a:t>Diversification</a:t>
            </a:r>
          </a:p>
          <a:p>
            <a:pPr>
              <a:buFontTx/>
              <a:buChar char="-"/>
            </a:pPr>
            <a:r>
              <a:rPr lang="en-US" altLang="ko-KR" sz="2000" b="1" dirty="0" smtClean="0"/>
              <a:t> </a:t>
            </a:r>
            <a:r>
              <a:rPr lang="en-US" altLang="ko-KR" sz="2000" dirty="0" smtClean="0"/>
              <a:t>Move to frequently visited cell</a:t>
            </a:r>
          </a:p>
          <a:p>
            <a:pPr lvl="1">
              <a:buFont typeface="Wingdings" pitchFamily="2" charset="2"/>
              <a:buChar char="Ø"/>
            </a:pPr>
            <a:r>
              <a:rPr lang="en-US" altLang="ko-KR" sz="1600" dirty="0" smtClean="0"/>
              <a:t> Intensification </a:t>
            </a:r>
          </a:p>
          <a:p>
            <a:pPr>
              <a:buFontTx/>
              <a:buChar char="-"/>
            </a:pPr>
            <a:endParaRPr lang="en-US" altLang="ko-KR" sz="2000" b="1" dirty="0" smtClean="0"/>
          </a:p>
        </p:txBody>
      </p:sp>
      <p:cxnSp>
        <p:nvCxnSpPr>
          <p:cNvPr id="41" name="직선 연결선 40"/>
          <p:cNvCxnSpPr/>
          <p:nvPr/>
        </p:nvCxnSpPr>
        <p:spPr>
          <a:xfrm>
            <a:off x="755576" y="1988840"/>
            <a:ext cx="0" cy="399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a:off x="1907704" y="1988840"/>
            <a:ext cx="0" cy="399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a:off x="1331640" y="1988840"/>
            <a:ext cx="0" cy="399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직선 연결선 46"/>
          <p:cNvCxnSpPr/>
          <p:nvPr/>
        </p:nvCxnSpPr>
        <p:spPr>
          <a:xfrm flipH="1">
            <a:off x="179512" y="2564904"/>
            <a:ext cx="46085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직선 연결선 55"/>
          <p:cNvCxnSpPr/>
          <p:nvPr/>
        </p:nvCxnSpPr>
        <p:spPr>
          <a:xfrm flipH="1">
            <a:off x="179512" y="3140968"/>
            <a:ext cx="46085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직선 연결선 59"/>
          <p:cNvCxnSpPr/>
          <p:nvPr/>
        </p:nvCxnSpPr>
        <p:spPr>
          <a:xfrm flipH="1">
            <a:off x="179512" y="3717032"/>
            <a:ext cx="46085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직선 연결선 60"/>
          <p:cNvCxnSpPr/>
          <p:nvPr/>
        </p:nvCxnSpPr>
        <p:spPr>
          <a:xfrm>
            <a:off x="2483768" y="1988840"/>
            <a:ext cx="0" cy="399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직선 연결선 61"/>
          <p:cNvCxnSpPr/>
          <p:nvPr/>
        </p:nvCxnSpPr>
        <p:spPr>
          <a:xfrm flipH="1">
            <a:off x="179512" y="4293096"/>
            <a:ext cx="46085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2290461">
            <a:off x="2711456" y="4365832"/>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64" name="TextBox 63"/>
          <p:cNvSpPr txBox="1"/>
          <p:nvPr/>
        </p:nvSpPr>
        <p:spPr>
          <a:xfrm>
            <a:off x="2627784" y="1988840"/>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65" name="TextBox 64"/>
          <p:cNvSpPr txBox="1"/>
          <p:nvPr/>
        </p:nvSpPr>
        <p:spPr>
          <a:xfrm>
            <a:off x="2627784" y="2564904"/>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66" name="TextBox 65"/>
          <p:cNvSpPr txBox="1"/>
          <p:nvPr/>
        </p:nvSpPr>
        <p:spPr>
          <a:xfrm>
            <a:off x="2627784" y="3140968"/>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67" name="TextBox 66"/>
          <p:cNvSpPr txBox="1"/>
          <p:nvPr/>
        </p:nvSpPr>
        <p:spPr>
          <a:xfrm>
            <a:off x="2627784" y="3676962"/>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68" name="TextBox 67"/>
          <p:cNvSpPr txBox="1"/>
          <p:nvPr/>
        </p:nvSpPr>
        <p:spPr>
          <a:xfrm rot="5400000">
            <a:off x="2104935" y="4410187"/>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69" name="TextBox 68"/>
          <p:cNvSpPr txBox="1"/>
          <p:nvPr/>
        </p:nvSpPr>
        <p:spPr>
          <a:xfrm rot="5400000">
            <a:off x="1560809" y="4423967"/>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70" name="TextBox 69"/>
          <p:cNvSpPr txBox="1"/>
          <p:nvPr/>
        </p:nvSpPr>
        <p:spPr>
          <a:xfrm rot="5400000">
            <a:off x="984745" y="4410187"/>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71" name="TextBox 70"/>
          <p:cNvSpPr txBox="1"/>
          <p:nvPr/>
        </p:nvSpPr>
        <p:spPr>
          <a:xfrm rot="5400000">
            <a:off x="408681" y="4410187"/>
            <a:ext cx="373820" cy="400110"/>
          </a:xfrm>
          <a:prstGeom prst="rect">
            <a:avLst/>
          </a:prstGeom>
          <a:noFill/>
        </p:spPr>
        <p:txBody>
          <a:bodyPr wrap="none" rtlCol="0">
            <a:spAutoFit/>
          </a:bodyPr>
          <a:lstStyle/>
          <a:p>
            <a:r>
              <a:rPr lang="en-US" altLang="ko-KR" sz="2000" dirty="0" smtClean="0"/>
              <a:t>…</a:t>
            </a:r>
            <a:endParaRPr lang="ko-KR" altLang="en-US" sz="2000" dirty="0"/>
          </a:p>
        </p:txBody>
      </p:sp>
      <p:cxnSp>
        <p:nvCxnSpPr>
          <p:cNvPr id="72" name="직선 연결선 71"/>
          <p:cNvCxnSpPr/>
          <p:nvPr/>
        </p:nvCxnSpPr>
        <p:spPr>
          <a:xfrm flipH="1">
            <a:off x="179512" y="5445224"/>
            <a:ext cx="46085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직선 연결선 72"/>
          <p:cNvCxnSpPr/>
          <p:nvPr/>
        </p:nvCxnSpPr>
        <p:spPr>
          <a:xfrm>
            <a:off x="4211960" y="1988840"/>
            <a:ext cx="0" cy="399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5" name="타원 74"/>
          <p:cNvSpPr/>
          <p:nvPr/>
        </p:nvSpPr>
        <p:spPr>
          <a:xfrm>
            <a:off x="251520" y="21328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타원 78"/>
          <p:cNvSpPr/>
          <p:nvPr/>
        </p:nvSpPr>
        <p:spPr>
          <a:xfrm>
            <a:off x="403920" y="22852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타원 79"/>
          <p:cNvSpPr/>
          <p:nvPr/>
        </p:nvSpPr>
        <p:spPr>
          <a:xfrm>
            <a:off x="556320" y="227687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타원 80"/>
          <p:cNvSpPr/>
          <p:nvPr/>
        </p:nvSpPr>
        <p:spPr>
          <a:xfrm>
            <a:off x="467544" y="23848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타원 81"/>
          <p:cNvSpPr/>
          <p:nvPr/>
        </p:nvSpPr>
        <p:spPr>
          <a:xfrm>
            <a:off x="539552" y="21328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타원 82"/>
          <p:cNvSpPr/>
          <p:nvPr/>
        </p:nvSpPr>
        <p:spPr>
          <a:xfrm>
            <a:off x="395536" y="24208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타원 83"/>
          <p:cNvSpPr/>
          <p:nvPr/>
        </p:nvSpPr>
        <p:spPr>
          <a:xfrm>
            <a:off x="1187624" y="27449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타원 84"/>
          <p:cNvSpPr/>
          <p:nvPr/>
        </p:nvSpPr>
        <p:spPr>
          <a:xfrm>
            <a:off x="1619672" y="2816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타원 85"/>
          <p:cNvSpPr/>
          <p:nvPr/>
        </p:nvSpPr>
        <p:spPr>
          <a:xfrm>
            <a:off x="4535992" y="296096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타원 86"/>
          <p:cNvSpPr/>
          <p:nvPr/>
        </p:nvSpPr>
        <p:spPr>
          <a:xfrm>
            <a:off x="827584" y="267292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타원 87"/>
          <p:cNvSpPr/>
          <p:nvPr/>
        </p:nvSpPr>
        <p:spPr>
          <a:xfrm>
            <a:off x="1187624" y="263691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타원 88"/>
          <p:cNvSpPr/>
          <p:nvPr/>
        </p:nvSpPr>
        <p:spPr>
          <a:xfrm>
            <a:off x="935600" y="306896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타원 89"/>
          <p:cNvSpPr/>
          <p:nvPr/>
        </p:nvSpPr>
        <p:spPr>
          <a:xfrm>
            <a:off x="791584" y="2888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타원 90"/>
          <p:cNvSpPr/>
          <p:nvPr/>
        </p:nvSpPr>
        <p:spPr>
          <a:xfrm>
            <a:off x="1187624" y="303296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타원 91"/>
          <p:cNvSpPr/>
          <p:nvPr/>
        </p:nvSpPr>
        <p:spPr>
          <a:xfrm>
            <a:off x="1007608" y="2924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타원 92"/>
          <p:cNvSpPr/>
          <p:nvPr/>
        </p:nvSpPr>
        <p:spPr>
          <a:xfrm>
            <a:off x="1619672" y="2924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타원 93"/>
          <p:cNvSpPr/>
          <p:nvPr/>
        </p:nvSpPr>
        <p:spPr>
          <a:xfrm>
            <a:off x="1187624" y="2924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타원 94"/>
          <p:cNvSpPr/>
          <p:nvPr/>
        </p:nvSpPr>
        <p:spPr>
          <a:xfrm>
            <a:off x="1727680" y="27809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타원 95"/>
          <p:cNvSpPr/>
          <p:nvPr/>
        </p:nvSpPr>
        <p:spPr>
          <a:xfrm>
            <a:off x="755576" y="27809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타원 96"/>
          <p:cNvSpPr/>
          <p:nvPr/>
        </p:nvSpPr>
        <p:spPr>
          <a:xfrm>
            <a:off x="467544" y="2852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타원 97"/>
          <p:cNvSpPr/>
          <p:nvPr/>
        </p:nvSpPr>
        <p:spPr>
          <a:xfrm>
            <a:off x="863592" y="296095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타원 98"/>
          <p:cNvSpPr/>
          <p:nvPr/>
        </p:nvSpPr>
        <p:spPr>
          <a:xfrm>
            <a:off x="1115616" y="2816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타원 99"/>
          <p:cNvSpPr/>
          <p:nvPr/>
        </p:nvSpPr>
        <p:spPr>
          <a:xfrm>
            <a:off x="1043608" y="303296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타원 100"/>
          <p:cNvSpPr/>
          <p:nvPr/>
        </p:nvSpPr>
        <p:spPr>
          <a:xfrm>
            <a:off x="1115616" y="2888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타원 101"/>
          <p:cNvSpPr/>
          <p:nvPr/>
        </p:nvSpPr>
        <p:spPr>
          <a:xfrm>
            <a:off x="1547664" y="27449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타원 102"/>
          <p:cNvSpPr/>
          <p:nvPr/>
        </p:nvSpPr>
        <p:spPr>
          <a:xfrm>
            <a:off x="1691680" y="27449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타원 103"/>
          <p:cNvSpPr/>
          <p:nvPr/>
        </p:nvSpPr>
        <p:spPr>
          <a:xfrm>
            <a:off x="791584" y="260091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타원 104"/>
          <p:cNvSpPr/>
          <p:nvPr/>
        </p:nvSpPr>
        <p:spPr>
          <a:xfrm>
            <a:off x="4355976" y="296096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타원 105"/>
          <p:cNvSpPr/>
          <p:nvPr/>
        </p:nvSpPr>
        <p:spPr>
          <a:xfrm>
            <a:off x="1259632" y="27449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타원 106"/>
          <p:cNvSpPr/>
          <p:nvPr/>
        </p:nvSpPr>
        <p:spPr>
          <a:xfrm>
            <a:off x="1115616" y="267292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타원 107"/>
          <p:cNvSpPr/>
          <p:nvPr/>
        </p:nvSpPr>
        <p:spPr>
          <a:xfrm>
            <a:off x="1151624" y="260091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타원 108"/>
          <p:cNvSpPr/>
          <p:nvPr/>
        </p:nvSpPr>
        <p:spPr>
          <a:xfrm>
            <a:off x="1547664" y="296095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타원 109"/>
          <p:cNvSpPr/>
          <p:nvPr/>
        </p:nvSpPr>
        <p:spPr>
          <a:xfrm>
            <a:off x="1691680" y="2888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타원 110"/>
          <p:cNvSpPr/>
          <p:nvPr/>
        </p:nvSpPr>
        <p:spPr>
          <a:xfrm>
            <a:off x="791584" y="2816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타원 111"/>
          <p:cNvSpPr/>
          <p:nvPr/>
        </p:nvSpPr>
        <p:spPr>
          <a:xfrm>
            <a:off x="791584" y="299695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타원 112"/>
          <p:cNvSpPr/>
          <p:nvPr/>
        </p:nvSpPr>
        <p:spPr>
          <a:xfrm>
            <a:off x="1655680" y="3429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타원 113"/>
          <p:cNvSpPr/>
          <p:nvPr/>
        </p:nvSpPr>
        <p:spPr>
          <a:xfrm>
            <a:off x="1088000" y="3429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타원 114"/>
          <p:cNvSpPr/>
          <p:nvPr/>
        </p:nvSpPr>
        <p:spPr>
          <a:xfrm>
            <a:off x="1015992" y="3465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타원 115"/>
          <p:cNvSpPr/>
          <p:nvPr/>
        </p:nvSpPr>
        <p:spPr>
          <a:xfrm>
            <a:off x="943984" y="3465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타원 116"/>
          <p:cNvSpPr/>
          <p:nvPr/>
        </p:nvSpPr>
        <p:spPr>
          <a:xfrm>
            <a:off x="1160008" y="3501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타원 117"/>
          <p:cNvSpPr/>
          <p:nvPr/>
        </p:nvSpPr>
        <p:spPr>
          <a:xfrm>
            <a:off x="359536" y="2852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타원 118"/>
          <p:cNvSpPr/>
          <p:nvPr/>
        </p:nvSpPr>
        <p:spPr>
          <a:xfrm>
            <a:off x="683568" y="2924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타원 119"/>
          <p:cNvSpPr/>
          <p:nvPr/>
        </p:nvSpPr>
        <p:spPr>
          <a:xfrm>
            <a:off x="359536" y="274492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타원 120"/>
          <p:cNvSpPr/>
          <p:nvPr/>
        </p:nvSpPr>
        <p:spPr>
          <a:xfrm>
            <a:off x="1043616" y="3501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타원 121"/>
          <p:cNvSpPr/>
          <p:nvPr/>
        </p:nvSpPr>
        <p:spPr>
          <a:xfrm>
            <a:off x="287528" y="2924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타원 122"/>
          <p:cNvSpPr/>
          <p:nvPr/>
        </p:nvSpPr>
        <p:spPr>
          <a:xfrm>
            <a:off x="611560" y="2852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타원 123"/>
          <p:cNvSpPr/>
          <p:nvPr/>
        </p:nvSpPr>
        <p:spPr>
          <a:xfrm>
            <a:off x="431544" y="2852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타원 124"/>
          <p:cNvSpPr/>
          <p:nvPr/>
        </p:nvSpPr>
        <p:spPr>
          <a:xfrm>
            <a:off x="287528" y="27809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타원 125"/>
          <p:cNvSpPr/>
          <p:nvPr/>
        </p:nvSpPr>
        <p:spPr>
          <a:xfrm>
            <a:off x="971608" y="3284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타원 126"/>
          <p:cNvSpPr/>
          <p:nvPr/>
        </p:nvSpPr>
        <p:spPr>
          <a:xfrm>
            <a:off x="979984" y="22048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타원 128"/>
          <p:cNvSpPr/>
          <p:nvPr/>
        </p:nvSpPr>
        <p:spPr>
          <a:xfrm>
            <a:off x="899592" y="24208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타원 129"/>
          <p:cNvSpPr/>
          <p:nvPr/>
        </p:nvSpPr>
        <p:spPr>
          <a:xfrm>
            <a:off x="1403648" y="306896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타원 130"/>
          <p:cNvSpPr/>
          <p:nvPr/>
        </p:nvSpPr>
        <p:spPr>
          <a:xfrm>
            <a:off x="1403648" y="2960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타원 131"/>
          <p:cNvSpPr/>
          <p:nvPr/>
        </p:nvSpPr>
        <p:spPr>
          <a:xfrm>
            <a:off x="1439656" y="2852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타원 132"/>
          <p:cNvSpPr/>
          <p:nvPr/>
        </p:nvSpPr>
        <p:spPr>
          <a:xfrm>
            <a:off x="1376032" y="3537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타원 133"/>
          <p:cNvSpPr/>
          <p:nvPr/>
        </p:nvSpPr>
        <p:spPr>
          <a:xfrm>
            <a:off x="935600" y="353701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타원 134"/>
          <p:cNvSpPr/>
          <p:nvPr/>
        </p:nvSpPr>
        <p:spPr>
          <a:xfrm>
            <a:off x="539552" y="357301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타원 135"/>
          <p:cNvSpPr/>
          <p:nvPr/>
        </p:nvSpPr>
        <p:spPr>
          <a:xfrm>
            <a:off x="935600" y="364502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타원 136"/>
          <p:cNvSpPr/>
          <p:nvPr/>
        </p:nvSpPr>
        <p:spPr>
          <a:xfrm>
            <a:off x="503552" y="3501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타원 137"/>
          <p:cNvSpPr/>
          <p:nvPr/>
        </p:nvSpPr>
        <p:spPr>
          <a:xfrm>
            <a:off x="827584" y="357301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타원 138"/>
          <p:cNvSpPr/>
          <p:nvPr/>
        </p:nvSpPr>
        <p:spPr>
          <a:xfrm>
            <a:off x="539560" y="357301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타원 139"/>
          <p:cNvSpPr/>
          <p:nvPr/>
        </p:nvSpPr>
        <p:spPr>
          <a:xfrm>
            <a:off x="431544" y="357301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타원 140"/>
          <p:cNvSpPr/>
          <p:nvPr/>
        </p:nvSpPr>
        <p:spPr>
          <a:xfrm>
            <a:off x="755576" y="3501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타원 141"/>
          <p:cNvSpPr/>
          <p:nvPr/>
        </p:nvSpPr>
        <p:spPr>
          <a:xfrm>
            <a:off x="575560" y="3501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타원 142"/>
          <p:cNvSpPr/>
          <p:nvPr/>
        </p:nvSpPr>
        <p:spPr>
          <a:xfrm>
            <a:off x="323528" y="3393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타원 143"/>
          <p:cNvSpPr/>
          <p:nvPr/>
        </p:nvSpPr>
        <p:spPr>
          <a:xfrm>
            <a:off x="323528" y="3284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타원 144"/>
          <p:cNvSpPr/>
          <p:nvPr/>
        </p:nvSpPr>
        <p:spPr>
          <a:xfrm>
            <a:off x="359536" y="3465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타원 145"/>
          <p:cNvSpPr/>
          <p:nvPr/>
        </p:nvSpPr>
        <p:spPr>
          <a:xfrm>
            <a:off x="251520" y="3465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타원 146"/>
          <p:cNvSpPr/>
          <p:nvPr/>
        </p:nvSpPr>
        <p:spPr>
          <a:xfrm>
            <a:off x="251520" y="332099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타원 147"/>
          <p:cNvSpPr/>
          <p:nvPr/>
        </p:nvSpPr>
        <p:spPr>
          <a:xfrm>
            <a:off x="539552" y="332099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타원 148"/>
          <p:cNvSpPr/>
          <p:nvPr/>
        </p:nvSpPr>
        <p:spPr>
          <a:xfrm>
            <a:off x="539552" y="321297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타원 149"/>
          <p:cNvSpPr/>
          <p:nvPr/>
        </p:nvSpPr>
        <p:spPr>
          <a:xfrm>
            <a:off x="575560" y="3393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타원 150"/>
          <p:cNvSpPr/>
          <p:nvPr/>
        </p:nvSpPr>
        <p:spPr>
          <a:xfrm>
            <a:off x="467544" y="270892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타원 151"/>
          <p:cNvSpPr/>
          <p:nvPr/>
        </p:nvSpPr>
        <p:spPr>
          <a:xfrm>
            <a:off x="467544" y="3248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타원 152"/>
          <p:cNvSpPr/>
          <p:nvPr/>
        </p:nvSpPr>
        <p:spPr>
          <a:xfrm>
            <a:off x="899592" y="332099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타원 153"/>
          <p:cNvSpPr/>
          <p:nvPr/>
        </p:nvSpPr>
        <p:spPr>
          <a:xfrm>
            <a:off x="899592" y="321297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타원 154"/>
          <p:cNvSpPr/>
          <p:nvPr/>
        </p:nvSpPr>
        <p:spPr>
          <a:xfrm>
            <a:off x="1583672" y="3969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타원 155"/>
          <p:cNvSpPr/>
          <p:nvPr/>
        </p:nvSpPr>
        <p:spPr>
          <a:xfrm>
            <a:off x="827584" y="3393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타원 156"/>
          <p:cNvSpPr/>
          <p:nvPr/>
        </p:nvSpPr>
        <p:spPr>
          <a:xfrm>
            <a:off x="827584" y="3248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타원 157"/>
          <p:cNvSpPr/>
          <p:nvPr/>
        </p:nvSpPr>
        <p:spPr>
          <a:xfrm>
            <a:off x="1187624" y="3393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타원 158"/>
          <p:cNvSpPr/>
          <p:nvPr/>
        </p:nvSpPr>
        <p:spPr>
          <a:xfrm>
            <a:off x="1187624" y="3284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타원 159"/>
          <p:cNvSpPr/>
          <p:nvPr/>
        </p:nvSpPr>
        <p:spPr>
          <a:xfrm>
            <a:off x="1223632" y="3465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타원 160"/>
          <p:cNvSpPr/>
          <p:nvPr/>
        </p:nvSpPr>
        <p:spPr>
          <a:xfrm>
            <a:off x="1115616" y="3465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타원 161"/>
          <p:cNvSpPr/>
          <p:nvPr/>
        </p:nvSpPr>
        <p:spPr>
          <a:xfrm>
            <a:off x="1115616" y="332099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타원 162"/>
          <p:cNvSpPr/>
          <p:nvPr/>
        </p:nvSpPr>
        <p:spPr>
          <a:xfrm>
            <a:off x="503552" y="41130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타원 163"/>
          <p:cNvSpPr/>
          <p:nvPr/>
        </p:nvSpPr>
        <p:spPr>
          <a:xfrm>
            <a:off x="395536" y="3933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타원 164"/>
          <p:cNvSpPr/>
          <p:nvPr/>
        </p:nvSpPr>
        <p:spPr>
          <a:xfrm>
            <a:off x="431544" y="332099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타원 165"/>
          <p:cNvSpPr/>
          <p:nvPr/>
        </p:nvSpPr>
        <p:spPr>
          <a:xfrm>
            <a:off x="323528" y="400507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타원 166"/>
          <p:cNvSpPr/>
          <p:nvPr/>
        </p:nvSpPr>
        <p:spPr>
          <a:xfrm>
            <a:off x="539552" y="3933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타원 167"/>
          <p:cNvSpPr/>
          <p:nvPr/>
        </p:nvSpPr>
        <p:spPr>
          <a:xfrm>
            <a:off x="4463992" y="2852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타원 168"/>
          <p:cNvSpPr/>
          <p:nvPr/>
        </p:nvSpPr>
        <p:spPr>
          <a:xfrm>
            <a:off x="1691688" y="3537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타원 169"/>
          <p:cNvSpPr/>
          <p:nvPr/>
        </p:nvSpPr>
        <p:spPr>
          <a:xfrm>
            <a:off x="1583672" y="3537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타원 170"/>
          <p:cNvSpPr/>
          <p:nvPr/>
        </p:nvSpPr>
        <p:spPr>
          <a:xfrm>
            <a:off x="1727688" y="3465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타원 171"/>
          <p:cNvSpPr/>
          <p:nvPr/>
        </p:nvSpPr>
        <p:spPr>
          <a:xfrm>
            <a:off x="1043608" y="339299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타원 172"/>
          <p:cNvSpPr/>
          <p:nvPr/>
        </p:nvSpPr>
        <p:spPr>
          <a:xfrm>
            <a:off x="1403648" y="3429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타원 173"/>
          <p:cNvSpPr/>
          <p:nvPr/>
        </p:nvSpPr>
        <p:spPr>
          <a:xfrm>
            <a:off x="1655680" y="324897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타원 174"/>
          <p:cNvSpPr/>
          <p:nvPr/>
        </p:nvSpPr>
        <p:spPr>
          <a:xfrm>
            <a:off x="1691688" y="3320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타원 175"/>
          <p:cNvSpPr/>
          <p:nvPr/>
        </p:nvSpPr>
        <p:spPr>
          <a:xfrm>
            <a:off x="1583672" y="3320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타원 176"/>
          <p:cNvSpPr/>
          <p:nvPr/>
        </p:nvSpPr>
        <p:spPr>
          <a:xfrm>
            <a:off x="1727688" y="324897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타원 177"/>
          <p:cNvSpPr/>
          <p:nvPr/>
        </p:nvSpPr>
        <p:spPr>
          <a:xfrm>
            <a:off x="1511664" y="321297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타원 178"/>
          <p:cNvSpPr/>
          <p:nvPr/>
        </p:nvSpPr>
        <p:spPr>
          <a:xfrm>
            <a:off x="1403648" y="321297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타원 179"/>
          <p:cNvSpPr/>
          <p:nvPr/>
        </p:nvSpPr>
        <p:spPr>
          <a:xfrm>
            <a:off x="1655680" y="382504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타원 180"/>
          <p:cNvSpPr/>
          <p:nvPr/>
        </p:nvSpPr>
        <p:spPr>
          <a:xfrm>
            <a:off x="1691688" y="38970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타원 181"/>
          <p:cNvSpPr/>
          <p:nvPr/>
        </p:nvSpPr>
        <p:spPr>
          <a:xfrm>
            <a:off x="1583672" y="38970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타원 182"/>
          <p:cNvSpPr/>
          <p:nvPr/>
        </p:nvSpPr>
        <p:spPr>
          <a:xfrm>
            <a:off x="1727688" y="382504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타원 183"/>
          <p:cNvSpPr/>
          <p:nvPr/>
        </p:nvSpPr>
        <p:spPr>
          <a:xfrm>
            <a:off x="1511664" y="378904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타원 184"/>
          <p:cNvSpPr/>
          <p:nvPr/>
        </p:nvSpPr>
        <p:spPr>
          <a:xfrm>
            <a:off x="1403648" y="378904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타원 185"/>
          <p:cNvSpPr/>
          <p:nvPr/>
        </p:nvSpPr>
        <p:spPr>
          <a:xfrm>
            <a:off x="1727688" y="41130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타원 186"/>
          <p:cNvSpPr/>
          <p:nvPr/>
        </p:nvSpPr>
        <p:spPr>
          <a:xfrm>
            <a:off x="1763696" y="41850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타원 187"/>
          <p:cNvSpPr/>
          <p:nvPr/>
        </p:nvSpPr>
        <p:spPr>
          <a:xfrm>
            <a:off x="1655680" y="41850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타원 188"/>
          <p:cNvSpPr/>
          <p:nvPr/>
        </p:nvSpPr>
        <p:spPr>
          <a:xfrm>
            <a:off x="1799696" y="41130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타원 189"/>
          <p:cNvSpPr/>
          <p:nvPr/>
        </p:nvSpPr>
        <p:spPr>
          <a:xfrm>
            <a:off x="1583672" y="40770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타원 190"/>
          <p:cNvSpPr/>
          <p:nvPr/>
        </p:nvSpPr>
        <p:spPr>
          <a:xfrm>
            <a:off x="1475656" y="40770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타원 191"/>
          <p:cNvSpPr/>
          <p:nvPr/>
        </p:nvSpPr>
        <p:spPr>
          <a:xfrm>
            <a:off x="1655680" y="328497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타원 192"/>
          <p:cNvSpPr/>
          <p:nvPr/>
        </p:nvSpPr>
        <p:spPr>
          <a:xfrm>
            <a:off x="1691688" y="4041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타원 193"/>
          <p:cNvSpPr/>
          <p:nvPr/>
        </p:nvSpPr>
        <p:spPr>
          <a:xfrm>
            <a:off x="1583672" y="4041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타원 194"/>
          <p:cNvSpPr/>
          <p:nvPr/>
        </p:nvSpPr>
        <p:spPr>
          <a:xfrm>
            <a:off x="1727688" y="39690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타원 195"/>
          <p:cNvSpPr/>
          <p:nvPr/>
        </p:nvSpPr>
        <p:spPr>
          <a:xfrm>
            <a:off x="1511664" y="39330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타원 196"/>
          <p:cNvSpPr/>
          <p:nvPr/>
        </p:nvSpPr>
        <p:spPr>
          <a:xfrm>
            <a:off x="1403648" y="39330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타원 197"/>
          <p:cNvSpPr/>
          <p:nvPr/>
        </p:nvSpPr>
        <p:spPr>
          <a:xfrm>
            <a:off x="611560" y="40854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타원 198"/>
          <p:cNvSpPr/>
          <p:nvPr/>
        </p:nvSpPr>
        <p:spPr>
          <a:xfrm>
            <a:off x="1115624" y="41934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타원 199"/>
          <p:cNvSpPr/>
          <p:nvPr/>
        </p:nvSpPr>
        <p:spPr>
          <a:xfrm>
            <a:off x="1007608" y="41934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타원 200"/>
          <p:cNvSpPr/>
          <p:nvPr/>
        </p:nvSpPr>
        <p:spPr>
          <a:xfrm>
            <a:off x="1151624" y="41214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타원 201"/>
          <p:cNvSpPr/>
          <p:nvPr/>
        </p:nvSpPr>
        <p:spPr>
          <a:xfrm>
            <a:off x="935600" y="40854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타원 202"/>
          <p:cNvSpPr/>
          <p:nvPr/>
        </p:nvSpPr>
        <p:spPr>
          <a:xfrm>
            <a:off x="827584" y="40854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타원 203"/>
          <p:cNvSpPr/>
          <p:nvPr/>
        </p:nvSpPr>
        <p:spPr>
          <a:xfrm>
            <a:off x="1187624" y="38970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타원 204"/>
          <p:cNvSpPr/>
          <p:nvPr/>
        </p:nvSpPr>
        <p:spPr>
          <a:xfrm>
            <a:off x="1187624" y="378904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타원 205"/>
          <p:cNvSpPr/>
          <p:nvPr/>
        </p:nvSpPr>
        <p:spPr>
          <a:xfrm>
            <a:off x="1223632" y="3969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타원 206"/>
          <p:cNvSpPr/>
          <p:nvPr/>
        </p:nvSpPr>
        <p:spPr>
          <a:xfrm>
            <a:off x="1115616" y="3284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타원 207"/>
          <p:cNvSpPr/>
          <p:nvPr/>
        </p:nvSpPr>
        <p:spPr>
          <a:xfrm>
            <a:off x="1115616" y="38250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타원 208"/>
          <p:cNvSpPr/>
          <p:nvPr/>
        </p:nvSpPr>
        <p:spPr>
          <a:xfrm>
            <a:off x="971600" y="38970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타원 209"/>
          <p:cNvSpPr/>
          <p:nvPr/>
        </p:nvSpPr>
        <p:spPr>
          <a:xfrm>
            <a:off x="971600" y="378904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타원 210"/>
          <p:cNvSpPr/>
          <p:nvPr/>
        </p:nvSpPr>
        <p:spPr>
          <a:xfrm>
            <a:off x="1007608" y="3969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타원 211"/>
          <p:cNvSpPr/>
          <p:nvPr/>
        </p:nvSpPr>
        <p:spPr>
          <a:xfrm>
            <a:off x="899592" y="3969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타원 212"/>
          <p:cNvSpPr/>
          <p:nvPr/>
        </p:nvSpPr>
        <p:spPr>
          <a:xfrm>
            <a:off x="899592" y="38250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타원 213"/>
          <p:cNvSpPr/>
          <p:nvPr/>
        </p:nvSpPr>
        <p:spPr>
          <a:xfrm>
            <a:off x="2339752" y="263691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타원 214"/>
          <p:cNvSpPr/>
          <p:nvPr/>
        </p:nvSpPr>
        <p:spPr>
          <a:xfrm>
            <a:off x="2051728" y="263691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타원 215"/>
          <p:cNvSpPr/>
          <p:nvPr/>
        </p:nvSpPr>
        <p:spPr>
          <a:xfrm>
            <a:off x="1943712" y="263691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타원 216"/>
          <p:cNvSpPr/>
          <p:nvPr/>
        </p:nvSpPr>
        <p:spPr>
          <a:xfrm>
            <a:off x="1979712" y="299695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타원 217"/>
          <p:cNvSpPr/>
          <p:nvPr/>
        </p:nvSpPr>
        <p:spPr>
          <a:xfrm>
            <a:off x="1907704" y="303296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타원 218"/>
          <p:cNvSpPr/>
          <p:nvPr/>
        </p:nvSpPr>
        <p:spPr>
          <a:xfrm>
            <a:off x="2195736" y="303296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타원 219"/>
          <p:cNvSpPr/>
          <p:nvPr/>
        </p:nvSpPr>
        <p:spPr>
          <a:xfrm>
            <a:off x="2195736" y="2924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타원 220"/>
          <p:cNvSpPr/>
          <p:nvPr/>
        </p:nvSpPr>
        <p:spPr>
          <a:xfrm>
            <a:off x="2123728" y="296095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타원 221"/>
          <p:cNvSpPr/>
          <p:nvPr/>
        </p:nvSpPr>
        <p:spPr>
          <a:xfrm>
            <a:off x="2339752" y="38610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타원 222"/>
          <p:cNvSpPr/>
          <p:nvPr/>
        </p:nvSpPr>
        <p:spPr>
          <a:xfrm>
            <a:off x="2339752" y="40410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타원 223"/>
          <p:cNvSpPr/>
          <p:nvPr/>
        </p:nvSpPr>
        <p:spPr>
          <a:xfrm>
            <a:off x="2231736" y="40410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타원 224"/>
          <p:cNvSpPr/>
          <p:nvPr/>
        </p:nvSpPr>
        <p:spPr>
          <a:xfrm>
            <a:off x="2339752" y="4005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타원 225"/>
          <p:cNvSpPr/>
          <p:nvPr/>
        </p:nvSpPr>
        <p:spPr>
          <a:xfrm>
            <a:off x="2267744" y="38970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타원 226"/>
          <p:cNvSpPr/>
          <p:nvPr/>
        </p:nvSpPr>
        <p:spPr>
          <a:xfrm>
            <a:off x="2159728" y="38970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타원 227"/>
          <p:cNvSpPr/>
          <p:nvPr/>
        </p:nvSpPr>
        <p:spPr>
          <a:xfrm>
            <a:off x="1979712" y="3933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타원 228"/>
          <p:cNvSpPr/>
          <p:nvPr/>
        </p:nvSpPr>
        <p:spPr>
          <a:xfrm>
            <a:off x="2123728" y="3284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타원 229"/>
          <p:cNvSpPr/>
          <p:nvPr/>
        </p:nvSpPr>
        <p:spPr>
          <a:xfrm>
            <a:off x="1655672" y="3429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타원 230"/>
          <p:cNvSpPr/>
          <p:nvPr/>
        </p:nvSpPr>
        <p:spPr>
          <a:xfrm>
            <a:off x="2015712" y="346501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타원 231"/>
          <p:cNvSpPr/>
          <p:nvPr/>
        </p:nvSpPr>
        <p:spPr>
          <a:xfrm>
            <a:off x="2123728" y="3429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타원 232"/>
          <p:cNvSpPr/>
          <p:nvPr/>
        </p:nvSpPr>
        <p:spPr>
          <a:xfrm>
            <a:off x="2051720" y="332099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타원 233"/>
          <p:cNvSpPr/>
          <p:nvPr/>
        </p:nvSpPr>
        <p:spPr>
          <a:xfrm>
            <a:off x="1943704" y="332099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타원 234"/>
          <p:cNvSpPr/>
          <p:nvPr/>
        </p:nvSpPr>
        <p:spPr>
          <a:xfrm>
            <a:off x="1763688" y="3357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타원 235"/>
          <p:cNvSpPr/>
          <p:nvPr/>
        </p:nvSpPr>
        <p:spPr>
          <a:xfrm>
            <a:off x="2195744" y="317697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타원 236"/>
          <p:cNvSpPr/>
          <p:nvPr/>
        </p:nvSpPr>
        <p:spPr>
          <a:xfrm>
            <a:off x="2231752" y="3248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타원 237"/>
          <p:cNvSpPr/>
          <p:nvPr/>
        </p:nvSpPr>
        <p:spPr>
          <a:xfrm>
            <a:off x="2123736" y="3248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타원 238"/>
          <p:cNvSpPr/>
          <p:nvPr/>
        </p:nvSpPr>
        <p:spPr>
          <a:xfrm>
            <a:off x="2267752" y="317697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타원 239"/>
          <p:cNvSpPr/>
          <p:nvPr/>
        </p:nvSpPr>
        <p:spPr>
          <a:xfrm>
            <a:off x="2159736" y="360902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타원 240"/>
          <p:cNvSpPr/>
          <p:nvPr/>
        </p:nvSpPr>
        <p:spPr>
          <a:xfrm>
            <a:off x="2375760" y="353701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타원 241"/>
          <p:cNvSpPr/>
          <p:nvPr/>
        </p:nvSpPr>
        <p:spPr>
          <a:xfrm>
            <a:off x="2303752" y="357302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타원 242"/>
          <p:cNvSpPr/>
          <p:nvPr/>
        </p:nvSpPr>
        <p:spPr>
          <a:xfrm>
            <a:off x="2204128" y="227687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타원 243"/>
          <p:cNvSpPr/>
          <p:nvPr/>
        </p:nvSpPr>
        <p:spPr>
          <a:xfrm>
            <a:off x="2015720" y="24208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타원 244"/>
          <p:cNvSpPr/>
          <p:nvPr/>
        </p:nvSpPr>
        <p:spPr>
          <a:xfrm>
            <a:off x="2051720" y="20968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타원 246"/>
          <p:cNvSpPr/>
          <p:nvPr/>
        </p:nvSpPr>
        <p:spPr>
          <a:xfrm>
            <a:off x="1547664" y="22048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타원 248"/>
          <p:cNvSpPr/>
          <p:nvPr/>
        </p:nvSpPr>
        <p:spPr>
          <a:xfrm>
            <a:off x="1511664" y="20608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직사각형 249"/>
          <p:cNvSpPr/>
          <p:nvPr/>
        </p:nvSpPr>
        <p:spPr>
          <a:xfrm>
            <a:off x="737992" y="2564904"/>
            <a:ext cx="576064" cy="57606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오른쪽 화살표 34"/>
          <p:cNvSpPr>
            <a:spLocks noChangeArrowheads="1"/>
          </p:cNvSpPr>
          <p:nvPr/>
        </p:nvSpPr>
        <p:spPr bwMode="auto">
          <a:xfrm rot="5400000" flipH="1">
            <a:off x="846004" y="2384884"/>
            <a:ext cx="288032" cy="216024"/>
          </a:xfrm>
          <a:prstGeom prst="rightArrow">
            <a:avLst>
              <a:gd name="adj1" fmla="val 25580"/>
              <a:gd name="adj2" fmla="val 50055"/>
            </a:avLst>
          </a:prstGeom>
          <a:solidFill>
            <a:schemeClr val="accent2">
              <a:lumMod val="60000"/>
              <a:lumOff val="40000"/>
            </a:schemeClr>
          </a:solidFill>
          <a:ln w="9525" algn="ctr">
            <a:solidFill>
              <a:schemeClr val="tx1"/>
            </a:solidFill>
            <a:round/>
            <a:headEnd/>
            <a:tailEnd/>
          </a:ln>
        </p:spPr>
        <p:txBody>
          <a:bodyPr/>
          <a:lstStyle/>
          <a:p>
            <a:endParaRPr lang="ko-KR" altLang="en-US"/>
          </a:p>
        </p:txBody>
      </p:sp>
      <p:sp>
        <p:nvSpPr>
          <p:cNvPr id="252" name="오른쪽 화살표 34"/>
          <p:cNvSpPr>
            <a:spLocks noChangeArrowheads="1"/>
          </p:cNvSpPr>
          <p:nvPr/>
        </p:nvSpPr>
        <p:spPr bwMode="auto">
          <a:xfrm rot="7389402" flipH="1">
            <a:off x="1195215" y="2420509"/>
            <a:ext cx="288032" cy="216024"/>
          </a:xfrm>
          <a:prstGeom prst="rightArrow">
            <a:avLst>
              <a:gd name="adj1" fmla="val 25580"/>
              <a:gd name="adj2" fmla="val 50055"/>
            </a:avLst>
          </a:prstGeom>
          <a:solidFill>
            <a:schemeClr val="accent2">
              <a:lumMod val="60000"/>
              <a:lumOff val="40000"/>
            </a:schemeClr>
          </a:solidFill>
          <a:ln w="9525" algn="ctr">
            <a:solidFill>
              <a:schemeClr val="tx1"/>
            </a:solidFill>
            <a:round/>
            <a:headEnd/>
            <a:tailEnd/>
          </a:ln>
        </p:spPr>
        <p:txBody>
          <a:bodyPr/>
          <a:lstStyle/>
          <a:p>
            <a:endParaRPr lang="ko-KR" altLang="en-US"/>
          </a:p>
        </p:txBody>
      </p:sp>
      <p:sp>
        <p:nvSpPr>
          <p:cNvPr id="253" name="타원 252"/>
          <p:cNvSpPr/>
          <p:nvPr/>
        </p:nvSpPr>
        <p:spPr>
          <a:xfrm>
            <a:off x="4536000" y="23848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타원 253"/>
          <p:cNvSpPr/>
          <p:nvPr/>
        </p:nvSpPr>
        <p:spPr>
          <a:xfrm>
            <a:off x="4572008" y="245689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타원 254"/>
          <p:cNvSpPr/>
          <p:nvPr/>
        </p:nvSpPr>
        <p:spPr>
          <a:xfrm>
            <a:off x="4463992" y="245689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타원 255"/>
          <p:cNvSpPr/>
          <p:nvPr/>
        </p:nvSpPr>
        <p:spPr>
          <a:xfrm>
            <a:off x="4608008" y="23848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타원 256"/>
          <p:cNvSpPr/>
          <p:nvPr/>
        </p:nvSpPr>
        <p:spPr>
          <a:xfrm>
            <a:off x="4355976" y="22768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타원 257"/>
          <p:cNvSpPr/>
          <p:nvPr/>
        </p:nvSpPr>
        <p:spPr>
          <a:xfrm>
            <a:off x="4355976" y="21688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타원 258"/>
          <p:cNvSpPr/>
          <p:nvPr/>
        </p:nvSpPr>
        <p:spPr>
          <a:xfrm>
            <a:off x="4391984" y="23488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타원 259"/>
          <p:cNvSpPr/>
          <p:nvPr/>
        </p:nvSpPr>
        <p:spPr>
          <a:xfrm>
            <a:off x="4283968" y="23488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타원 260"/>
          <p:cNvSpPr/>
          <p:nvPr/>
        </p:nvSpPr>
        <p:spPr>
          <a:xfrm>
            <a:off x="4283968" y="220487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타원 261"/>
          <p:cNvSpPr/>
          <p:nvPr/>
        </p:nvSpPr>
        <p:spPr>
          <a:xfrm>
            <a:off x="4572000" y="220487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타원 262"/>
          <p:cNvSpPr/>
          <p:nvPr/>
        </p:nvSpPr>
        <p:spPr>
          <a:xfrm>
            <a:off x="4572000" y="20968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타원 263"/>
          <p:cNvSpPr/>
          <p:nvPr/>
        </p:nvSpPr>
        <p:spPr>
          <a:xfrm>
            <a:off x="4608008" y="22768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타원 264"/>
          <p:cNvSpPr/>
          <p:nvPr/>
        </p:nvSpPr>
        <p:spPr>
          <a:xfrm>
            <a:off x="4499992" y="22768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타원 265"/>
          <p:cNvSpPr/>
          <p:nvPr/>
        </p:nvSpPr>
        <p:spPr>
          <a:xfrm>
            <a:off x="4499992" y="21328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타원 266"/>
          <p:cNvSpPr/>
          <p:nvPr/>
        </p:nvSpPr>
        <p:spPr>
          <a:xfrm>
            <a:off x="4608008" y="2924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타원 267"/>
          <p:cNvSpPr/>
          <p:nvPr/>
        </p:nvSpPr>
        <p:spPr>
          <a:xfrm>
            <a:off x="4644016" y="299695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타원 268"/>
          <p:cNvSpPr/>
          <p:nvPr/>
        </p:nvSpPr>
        <p:spPr>
          <a:xfrm>
            <a:off x="4536000" y="299695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타원 269"/>
          <p:cNvSpPr/>
          <p:nvPr/>
        </p:nvSpPr>
        <p:spPr>
          <a:xfrm>
            <a:off x="2303752" y="303296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타원 270"/>
          <p:cNvSpPr/>
          <p:nvPr/>
        </p:nvSpPr>
        <p:spPr>
          <a:xfrm>
            <a:off x="4427984" y="2816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타원 271"/>
          <p:cNvSpPr/>
          <p:nvPr/>
        </p:nvSpPr>
        <p:spPr>
          <a:xfrm>
            <a:off x="2051720" y="2816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타원 272"/>
          <p:cNvSpPr/>
          <p:nvPr/>
        </p:nvSpPr>
        <p:spPr>
          <a:xfrm>
            <a:off x="4463992" y="2888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타원 273"/>
          <p:cNvSpPr/>
          <p:nvPr/>
        </p:nvSpPr>
        <p:spPr>
          <a:xfrm>
            <a:off x="4355976" y="288894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타원 274"/>
          <p:cNvSpPr/>
          <p:nvPr/>
        </p:nvSpPr>
        <p:spPr>
          <a:xfrm>
            <a:off x="4355976" y="27449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타원 275"/>
          <p:cNvSpPr/>
          <p:nvPr/>
        </p:nvSpPr>
        <p:spPr>
          <a:xfrm>
            <a:off x="4644008" y="27449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타원 276"/>
          <p:cNvSpPr/>
          <p:nvPr/>
        </p:nvSpPr>
        <p:spPr>
          <a:xfrm>
            <a:off x="2267744" y="27449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타원 277"/>
          <p:cNvSpPr/>
          <p:nvPr/>
        </p:nvSpPr>
        <p:spPr>
          <a:xfrm>
            <a:off x="4680016" y="2816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타원 278"/>
          <p:cNvSpPr/>
          <p:nvPr/>
        </p:nvSpPr>
        <p:spPr>
          <a:xfrm>
            <a:off x="4572000" y="281693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타원 279"/>
          <p:cNvSpPr/>
          <p:nvPr/>
        </p:nvSpPr>
        <p:spPr>
          <a:xfrm>
            <a:off x="4572000" y="267292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타원 280"/>
          <p:cNvSpPr/>
          <p:nvPr/>
        </p:nvSpPr>
        <p:spPr>
          <a:xfrm>
            <a:off x="4536000" y="353701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타원 281"/>
          <p:cNvSpPr/>
          <p:nvPr/>
        </p:nvSpPr>
        <p:spPr>
          <a:xfrm>
            <a:off x="4572008" y="360902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타원 282"/>
          <p:cNvSpPr/>
          <p:nvPr/>
        </p:nvSpPr>
        <p:spPr>
          <a:xfrm>
            <a:off x="4463992" y="360902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타원 283"/>
          <p:cNvSpPr/>
          <p:nvPr/>
        </p:nvSpPr>
        <p:spPr>
          <a:xfrm>
            <a:off x="4608008" y="353701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타원 284"/>
          <p:cNvSpPr/>
          <p:nvPr/>
        </p:nvSpPr>
        <p:spPr>
          <a:xfrm>
            <a:off x="4355976" y="3429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타원 285"/>
          <p:cNvSpPr/>
          <p:nvPr/>
        </p:nvSpPr>
        <p:spPr>
          <a:xfrm>
            <a:off x="4355976" y="332099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타원 286"/>
          <p:cNvSpPr/>
          <p:nvPr/>
        </p:nvSpPr>
        <p:spPr>
          <a:xfrm>
            <a:off x="4391984" y="350101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타원 287"/>
          <p:cNvSpPr/>
          <p:nvPr/>
        </p:nvSpPr>
        <p:spPr>
          <a:xfrm>
            <a:off x="4283968" y="350101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타원 288"/>
          <p:cNvSpPr/>
          <p:nvPr/>
        </p:nvSpPr>
        <p:spPr>
          <a:xfrm>
            <a:off x="4283968" y="3357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타원 289"/>
          <p:cNvSpPr/>
          <p:nvPr/>
        </p:nvSpPr>
        <p:spPr>
          <a:xfrm>
            <a:off x="4572000" y="335700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타원 290"/>
          <p:cNvSpPr/>
          <p:nvPr/>
        </p:nvSpPr>
        <p:spPr>
          <a:xfrm>
            <a:off x="4572000" y="324898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타원 291"/>
          <p:cNvSpPr/>
          <p:nvPr/>
        </p:nvSpPr>
        <p:spPr>
          <a:xfrm>
            <a:off x="4608008" y="3429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타원 292"/>
          <p:cNvSpPr/>
          <p:nvPr/>
        </p:nvSpPr>
        <p:spPr>
          <a:xfrm>
            <a:off x="4499992" y="34290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타원 293"/>
          <p:cNvSpPr/>
          <p:nvPr/>
        </p:nvSpPr>
        <p:spPr>
          <a:xfrm>
            <a:off x="4499992" y="328499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타원 294"/>
          <p:cNvSpPr/>
          <p:nvPr/>
        </p:nvSpPr>
        <p:spPr>
          <a:xfrm>
            <a:off x="4608008" y="41130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타원 295"/>
          <p:cNvSpPr/>
          <p:nvPr/>
        </p:nvSpPr>
        <p:spPr>
          <a:xfrm>
            <a:off x="4644016" y="41850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타원 296"/>
          <p:cNvSpPr/>
          <p:nvPr/>
        </p:nvSpPr>
        <p:spPr>
          <a:xfrm>
            <a:off x="4536000" y="418508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타원 297"/>
          <p:cNvSpPr/>
          <p:nvPr/>
        </p:nvSpPr>
        <p:spPr>
          <a:xfrm>
            <a:off x="4680016" y="41130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타원 298"/>
          <p:cNvSpPr/>
          <p:nvPr/>
        </p:nvSpPr>
        <p:spPr>
          <a:xfrm>
            <a:off x="4427984" y="400507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타원 299"/>
          <p:cNvSpPr/>
          <p:nvPr/>
        </p:nvSpPr>
        <p:spPr>
          <a:xfrm>
            <a:off x="4427984" y="38970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타원 300"/>
          <p:cNvSpPr/>
          <p:nvPr/>
        </p:nvSpPr>
        <p:spPr>
          <a:xfrm>
            <a:off x="4463992" y="40770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타원 301"/>
          <p:cNvSpPr/>
          <p:nvPr/>
        </p:nvSpPr>
        <p:spPr>
          <a:xfrm>
            <a:off x="4355976" y="407708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타원 302"/>
          <p:cNvSpPr/>
          <p:nvPr/>
        </p:nvSpPr>
        <p:spPr>
          <a:xfrm>
            <a:off x="4355976" y="3933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타원 303"/>
          <p:cNvSpPr/>
          <p:nvPr/>
        </p:nvSpPr>
        <p:spPr>
          <a:xfrm>
            <a:off x="4644008" y="39330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타원 304"/>
          <p:cNvSpPr/>
          <p:nvPr/>
        </p:nvSpPr>
        <p:spPr>
          <a:xfrm>
            <a:off x="4644008" y="38250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타원 305"/>
          <p:cNvSpPr/>
          <p:nvPr/>
        </p:nvSpPr>
        <p:spPr>
          <a:xfrm>
            <a:off x="4680016" y="400507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타원 306"/>
          <p:cNvSpPr/>
          <p:nvPr/>
        </p:nvSpPr>
        <p:spPr>
          <a:xfrm>
            <a:off x="4572000" y="400507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타원 307"/>
          <p:cNvSpPr/>
          <p:nvPr/>
        </p:nvSpPr>
        <p:spPr>
          <a:xfrm>
            <a:off x="4572000" y="38610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타원 308"/>
          <p:cNvSpPr/>
          <p:nvPr/>
        </p:nvSpPr>
        <p:spPr>
          <a:xfrm>
            <a:off x="4536000" y="58052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타원 309"/>
          <p:cNvSpPr/>
          <p:nvPr/>
        </p:nvSpPr>
        <p:spPr>
          <a:xfrm>
            <a:off x="4572008" y="587727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타원 310"/>
          <p:cNvSpPr/>
          <p:nvPr/>
        </p:nvSpPr>
        <p:spPr>
          <a:xfrm>
            <a:off x="4463992" y="587727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타원 311"/>
          <p:cNvSpPr/>
          <p:nvPr/>
        </p:nvSpPr>
        <p:spPr>
          <a:xfrm>
            <a:off x="4608008" y="58052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타원 312"/>
          <p:cNvSpPr/>
          <p:nvPr/>
        </p:nvSpPr>
        <p:spPr>
          <a:xfrm>
            <a:off x="4355976" y="56972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타원 313"/>
          <p:cNvSpPr/>
          <p:nvPr/>
        </p:nvSpPr>
        <p:spPr>
          <a:xfrm>
            <a:off x="4355976" y="558924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타원 314"/>
          <p:cNvSpPr/>
          <p:nvPr/>
        </p:nvSpPr>
        <p:spPr>
          <a:xfrm>
            <a:off x="4391984" y="57692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타원 315"/>
          <p:cNvSpPr/>
          <p:nvPr/>
        </p:nvSpPr>
        <p:spPr>
          <a:xfrm>
            <a:off x="4283968" y="57692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타원 316"/>
          <p:cNvSpPr/>
          <p:nvPr/>
        </p:nvSpPr>
        <p:spPr>
          <a:xfrm>
            <a:off x="4283968" y="56252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타원 317"/>
          <p:cNvSpPr/>
          <p:nvPr/>
        </p:nvSpPr>
        <p:spPr>
          <a:xfrm>
            <a:off x="4572000" y="56252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타원 318"/>
          <p:cNvSpPr/>
          <p:nvPr/>
        </p:nvSpPr>
        <p:spPr>
          <a:xfrm>
            <a:off x="4572000" y="5517232"/>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타원 319"/>
          <p:cNvSpPr/>
          <p:nvPr/>
        </p:nvSpPr>
        <p:spPr>
          <a:xfrm>
            <a:off x="4608008" y="56972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타원 320"/>
          <p:cNvSpPr/>
          <p:nvPr/>
        </p:nvSpPr>
        <p:spPr>
          <a:xfrm>
            <a:off x="4499992" y="5697256"/>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타원 321"/>
          <p:cNvSpPr/>
          <p:nvPr/>
        </p:nvSpPr>
        <p:spPr>
          <a:xfrm>
            <a:off x="4499992" y="5553240"/>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오른쪽 화살표 34"/>
          <p:cNvSpPr>
            <a:spLocks noChangeArrowheads="1"/>
          </p:cNvSpPr>
          <p:nvPr/>
        </p:nvSpPr>
        <p:spPr bwMode="auto">
          <a:xfrm rot="16200000" flipH="1">
            <a:off x="-136232" y="4159210"/>
            <a:ext cx="2376265" cy="339784"/>
          </a:xfrm>
          <a:prstGeom prst="rightArrow">
            <a:avLst>
              <a:gd name="adj1" fmla="val 25580"/>
              <a:gd name="adj2" fmla="val 50055"/>
            </a:avLst>
          </a:prstGeom>
          <a:solidFill>
            <a:schemeClr val="accent2">
              <a:lumMod val="60000"/>
              <a:lumOff val="40000"/>
            </a:schemeClr>
          </a:solidFill>
          <a:ln w="9525" algn="ctr">
            <a:solidFill>
              <a:schemeClr val="tx1"/>
            </a:solidFill>
            <a:round/>
            <a:headEnd/>
            <a:tailEnd/>
          </a:ln>
        </p:spPr>
        <p:txBody>
          <a:bodyPr/>
          <a:lstStyle/>
          <a:p>
            <a:endParaRPr lang="ko-KR" altLang="en-US"/>
          </a:p>
        </p:txBody>
      </p:sp>
      <p:sp>
        <p:nvSpPr>
          <p:cNvPr id="352" name="TextBox 9"/>
          <p:cNvSpPr txBox="1">
            <a:spLocks noChangeArrowheads="1"/>
          </p:cNvSpPr>
          <p:nvPr/>
        </p:nvSpPr>
        <p:spPr bwMode="auto">
          <a:xfrm>
            <a:off x="611560" y="4221088"/>
            <a:ext cx="877163" cy="923330"/>
          </a:xfrm>
          <a:prstGeom prst="rect">
            <a:avLst/>
          </a:prstGeom>
          <a:noFill/>
          <a:ln w="9525">
            <a:noFill/>
            <a:miter lim="800000"/>
            <a:headEnd/>
            <a:tailEnd/>
          </a:ln>
        </p:spPr>
        <p:txBody>
          <a:bodyPr wrap="none">
            <a:spAutoFit/>
          </a:bodyPr>
          <a:lstStyle/>
          <a:p>
            <a:r>
              <a:rPr lang="en-US" altLang="ja-JP" sz="5400" dirty="0" smtClean="0">
                <a:solidFill>
                  <a:srgbClr val="7030A0"/>
                </a:solidFill>
              </a:rPr>
              <a:t>×</a:t>
            </a:r>
            <a:endParaRPr lang="en-US" altLang="ko-KR" sz="5400" dirty="0">
              <a:solidFill>
                <a:srgbClr val="7030A0"/>
              </a:solidFill>
            </a:endParaRPr>
          </a:p>
        </p:txBody>
      </p:sp>
      <p:sp>
        <p:nvSpPr>
          <p:cNvPr id="323" name="타원 322"/>
          <p:cNvSpPr/>
          <p:nvPr/>
        </p:nvSpPr>
        <p:spPr>
          <a:xfrm>
            <a:off x="1132384" y="2357264"/>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6" name="그룹 325"/>
          <p:cNvGrpSpPr/>
          <p:nvPr/>
        </p:nvGrpSpPr>
        <p:grpSpPr>
          <a:xfrm>
            <a:off x="3635896" y="1556792"/>
            <a:ext cx="617477" cy="338554"/>
            <a:chOff x="3621607" y="1528217"/>
            <a:chExt cx="617477" cy="338554"/>
          </a:xfrm>
        </p:grpSpPr>
        <p:sp>
          <p:nvSpPr>
            <p:cNvPr id="324" name="타원 323"/>
            <p:cNvSpPr/>
            <p:nvPr/>
          </p:nvSpPr>
          <p:spPr>
            <a:xfrm>
              <a:off x="3635896" y="170080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TextBox 324"/>
            <p:cNvSpPr txBox="1"/>
            <p:nvPr/>
          </p:nvSpPr>
          <p:spPr>
            <a:xfrm>
              <a:off x="3621607" y="1528217"/>
              <a:ext cx="617477" cy="338554"/>
            </a:xfrm>
            <a:prstGeom prst="rect">
              <a:avLst/>
            </a:prstGeom>
            <a:noFill/>
          </p:spPr>
          <p:txBody>
            <a:bodyPr wrap="none" rtlCol="0">
              <a:spAutoFit/>
            </a:bodyPr>
            <a:lstStyle/>
            <a:p>
              <a:r>
                <a:rPr lang="en-US" altLang="ko-KR" sz="1600" dirty="0" smtClean="0"/>
                <a:t> visit</a:t>
              </a:r>
            </a:p>
          </p:txBody>
        </p:sp>
      </p:grpSp>
      <p:sp>
        <p:nvSpPr>
          <p:cNvPr id="327" name="TextBox 326"/>
          <p:cNvSpPr txBox="1"/>
          <p:nvPr/>
        </p:nvSpPr>
        <p:spPr>
          <a:xfrm>
            <a:off x="975326" y="1988840"/>
            <a:ext cx="428322" cy="338554"/>
          </a:xfrm>
          <a:prstGeom prst="rect">
            <a:avLst/>
          </a:prstGeom>
          <a:noFill/>
        </p:spPr>
        <p:txBody>
          <a:bodyPr wrap="none" rtlCol="0">
            <a:spAutoFit/>
          </a:bodyPr>
          <a:lstStyle/>
          <a:p>
            <a:r>
              <a:rPr lang="en-US" altLang="ko-KR" sz="1600" dirty="0" smtClean="0"/>
              <a:t>C1</a:t>
            </a:r>
          </a:p>
        </p:txBody>
      </p:sp>
      <p:sp>
        <p:nvSpPr>
          <p:cNvPr id="328" name="TextBox 327"/>
          <p:cNvSpPr txBox="1"/>
          <p:nvPr/>
        </p:nvSpPr>
        <p:spPr>
          <a:xfrm>
            <a:off x="1475656" y="2276872"/>
            <a:ext cx="428322" cy="338554"/>
          </a:xfrm>
          <a:prstGeom prst="rect">
            <a:avLst/>
          </a:prstGeom>
          <a:noFill/>
        </p:spPr>
        <p:txBody>
          <a:bodyPr wrap="none" rtlCol="0">
            <a:spAutoFit/>
          </a:bodyPr>
          <a:lstStyle/>
          <a:p>
            <a:r>
              <a:rPr lang="en-US" altLang="ko-KR" sz="1600" dirty="0" smtClean="0"/>
              <a:t>C2</a:t>
            </a:r>
          </a:p>
        </p:txBody>
      </p:sp>
      <p:sp>
        <p:nvSpPr>
          <p:cNvPr id="329" name="TextBox 328"/>
          <p:cNvSpPr txBox="1"/>
          <p:nvPr/>
        </p:nvSpPr>
        <p:spPr>
          <a:xfrm>
            <a:off x="831310" y="5538718"/>
            <a:ext cx="428322" cy="338554"/>
          </a:xfrm>
          <a:prstGeom prst="rect">
            <a:avLst/>
          </a:prstGeom>
          <a:noFill/>
        </p:spPr>
        <p:txBody>
          <a:bodyPr wrap="none" rtlCol="0">
            <a:spAutoFit/>
          </a:bodyPr>
          <a:lstStyle/>
          <a:p>
            <a:r>
              <a:rPr lang="en-US" altLang="ko-KR" sz="1600" dirty="0" smtClean="0"/>
              <a:t>C3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ox(in)">
                                      <p:cBhvr>
                                        <p:cTn id="7" dur="5000"/>
                                        <p:tgtEl>
                                          <p:spTgt spid="7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box(in)">
                                      <p:cBhvr>
                                        <p:cTn id="10" dur="1000"/>
                                        <p:tgtEl>
                                          <p:spTgt spid="7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box(in)">
                                      <p:cBhvr>
                                        <p:cTn id="13" dur="5000"/>
                                        <p:tgtEl>
                                          <p:spTgt spid="8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box(in)">
                                      <p:cBhvr>
                                        <p:cTn id="16" dur="500"/>
                                        <p:tgtEl>
                                          <p:spTgt spid="8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box(in)">
                                      <p:cBhvr>
                                        <p:cTn id="19" dur="500"/>
                                        <p:tgtEl>
                                          <p:spTgt spid="8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box(in)">
                                      <p:cBhvr>
                                        <p:cTn id="22" dur="1000"/>
                                        <p:tgtEl>
                                          <p:spTgt spid="9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box(in)">
                                      <p:cBhvr>
                                        <p:cTn id="25" dur="500"/>
                                        <p:tgtEl>
                                          <p:spTgt spid="9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box(in)">
                                      <p:cBhvr>
                                        <p:cTn id="28" dur="5000"/>
                                        <p:tgtEl>
                                          <p:spTgt spid="9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box(in)">
                                      <p:cBhvr>
                                        <p:cTn id="31" dur="500"/>
                                        <p:tgtEl>
                                          <p:spTgt spid="9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box(in)">
                                      <p:cBhvr>
                                        <p:cTn id="34" dur="500"/>
                                        <p:tgtEl>
                                          <p:spTgt spid="9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box(in)">
                                      <p:cBhvr>
                                        <p:cTn id="37" dur="500"/>
                                        <p:tgtEl>
                                          <p:spTgt spid="10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box(in)">
                                      <p:cBhvr>
                                        <p:cTn id="40" dur="5000"/>
                                        <p:tgtEl>
                                          <p:spTgt spid="101"/>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box(in)">
                                      <p:cBhvr>
                                        <p:cTn id="43" dur="1000"/>
                                        <p:tgtEl>
                                          <p:spTgt spid="102"/>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03"/>
                                        </p:tgtEl>
                                        <p:attrNameLst>
                                          <p:attrName>style.visibility</p:attrName>
                                        </p:attrNameLst>
                                      </p:cBhvr>
                                      <p:to>
                                        <p:strVal val="visible"/>
                                      </p:to>
                                    </p:set>
                                    <p:animEffect transition="in" filter="box(in)">
                                      <p:cBhvr>
                                        <p:cTn id="46" dur="500"/>
                                        <p:tgtEl>
                                          <p:spTgt spid="103"/>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box(in)">
                                      <p:cBhvr>
                                        <p:cTn id="49" dur="500"/>
                                        <p:tgtEl>
                                          <p:spTgt spid="104"/>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box(in)">
                                      <p:cBhvr>
                                        <p:cTn id="52" dur="1000"/>
                                        <p:tgtEl>
                                          <p:spTgt spid="8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box(in)">
                                      <p:cBhvr>
                                        <p:cTn id="55" dur="500"/>
                                        <p:tgtEl>
                                          <p:spTgt spid="84"/>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box(in)">
                                      <p:cBhvr>
                                        <p:cTn id="58" dur="500"/>
                                        <p:tgtEl>
                                          <p:spTgt spid="94"/>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box(in)">
                                      <p:cBhvr>
                                        <p:cTn id="61" dur="5000"/>
                                        <p:tgtEl>
                                          <p:spTgt spid="105"/>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box(in)">
                                      <p:cBhvr>
                                        <p:cTn id="64" dur="500"/>
                                        <p:tgtEl>
                                          <p:spTgt spid="106"/>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box(in)">
                                      <p:cBhvr>
                                        <p:cTn id="67" dur="5000"/>
                                        <p:tgtEl>
                                          <p:spTgt spid="107"/>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08"/>
                                        </p:tgtEl>
                                        <p:attrNameLst>
                                          <p:attrName>style.visibility</p:attrName>
                                        </p:attrNameLst>
                                      </p:cBhvr>
                                      <p:to>
                                        <p:strVal val="visible"/>
                                      </p:to>
                                    </p:set>
                                    <p:animEffect transition="in" filter="box(in)">
                                      <p:cBhvr>
                                        <p:cTn id="70" dur="500"/>
                                        <p:tgtEl>
                                          <p:spTgt spid="108"/>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box(in)">
                                      <p:cBhvr>
                                        <p:cTn id="73" dur="500"/>
                                        <p:tgtEl>
                                          <p:spTgt spid="109"/>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10"/>
                                        </p:tgtEl>
                                        <p:attrNameLst>
                                          <p:attrName>style.visibility</p:attrName>
                                        </p:attrNameLst>
                                      </p:cBhvr>
                                      <p:to>
                                        <p:strVal val="visible"/>
                                      </p:to>
                                    </p:set>
                                    <p:animEffect transition="in" filter="box(in)">
                                      <p:cBhvr>
                                        <p:cTn id="78" dur="500"/>
                                        <p:tgtEl>
                                          <p:spTgt spid="110"/>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111"/>
                                        </p:tgtEl>
                                        <p:attrNameLst>
                                          <p:attrName>style.visibility</p:attrName>
                                        </p:attrNameLst>
                                      </p:cBhvr>
                                      <p:to>
                                        <p:strVal val="visible"/>
                                      </p:to>
                                    </p:set>
                                    <p:animEffect transition="in" filter="box(in)">
                                      <p:cBhvr>
                                        <p:cTn id="81" dur="500"/>
                                        <p:tgtEl>
                                          <p:spTgt spid="111"/>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112"/>
                                        </p:tgtEl>
                                        <p:attrNameLst>
                                          <p:attrName>style.visibility</p:attrName>
                                        </p:attrNameLst>
                                      </p:cBhvr>
                                      <p:to>
                                        <p:strVal val="visible"/>
                                      </p:to>
                                    </p:set>
                                    <p:animEffect transition="in" filter="box(in)">
                                      <p:cBhvr>
                                        <p:cTn id="84" dur="500"/>
                                        <p:tgtEl>
                                          <p:spTgt spid="112"/>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box(in)">
                                      <p:cBhvr>
                                        <p:cTn id="87" dur="5000"/>
                                        <p:tgtEl>
                                          <p:spTgt spid="113"/>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box(in)">
                                      <p:cBhvr>
                                        <p:cTn id="90" dur="500"/>
                                        <p:tgtEl>
                                          <p:spTgt spid="114"/>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115"/>
                                        </p:tgtEl>
                                        <p:attrNameLst>
                                          <p:attrName>style.visibility</p:attrName>
                                        </p:attrNameLst>
                                      </p:cBhvr>
                                      <p:to>
                                        <p:strVal val="visible"/>
                                      </p:to>
                                    </p:set>
                                    <p:animEffect transition="in" filter="box(in)">
                                      <p:cBhvr>
                                        <p:cTn id="93" dur="5000"/>
                                        <p:tgtEl>
                                          <p:spTgt spid="115"/>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116"/>
                                        </p:tgtEl>
                                        <p:attrNameLst>
                                          <p:attrName>style.visibility</p:attrName>
                                        </p:attrNameLst>
                                      </p:cBhvr>
                                      <p:to>
                                        <p:strVal val="visible"/>
                                      </p:to>
                                    </p:set>
                                    <p:animEffect transition="in" filter="box(in)">
                                      <p:cBhvr>
                                        <p:cTn id="96" dur="5000"/>
                                        <p:tgtEl>
                                          <p:spTgt spid="116"/>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117"/>
                                        </p:tgtEl>
                                        <p:attrNameLst>
                                          <p:attrName>style.visibility</p:attrName>
                                        </p:attrNameLst>
                                      </p:cBhvr>
                                      <p:to>
                                        <p:strVal val="visible"/>
                                      </p:to>
                                    </p:set>
                                    <p:animEffect transition="in" filter="box(in)">
                                      <p:cBhvr>
                                        <p:cTn id="99" dur="5000"/>
                                        <p:tgtEl>
                                          <p:spTgt spid="117"/>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box(in)">
                                      <p:cBhvr>
                                        <p:cTn id="102" dur="500"/>
                                        <p:tgtEl>
                                          <p:spTgt spid="118"/>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box(in)">
                                      <p:cBhvr>
                                        <p:cTn id="105" dur="500"/>
                                        <p:tgtEl>
                                          <p:spTgt spid="119"/>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box(in)">
                                      <p:cBhvr>
                                        <p:cTn id="108" dur="5000"/>
                                        <p:tgtEl>
                                          <p:spTgt spid="120"/>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121"/>
                                        </p:tgtEl>
                                        <p:attrNameLst>
                                          <p:attrName>style.visibility</p:attrName>
                                        </p:attrNameLst>
                                      </p:cBhvr>
                                      <p:to>
                                        <p:strVal val="visible"/>
                                      </p:to>
                                    </p:set>
                                    <p:animEffect transition="in" filter="box(in)">
                                      <p:cBhvr>
                                        <p:cTn id="111" dur="1000"/>
                                        <p:tgtEl>
                                          <p:spTgt spid="121"/>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ox(in)">
                                      <p:cBhvr>
                                        <p:cTn id="114" dur="500"/>
                                        <p:tgtEl>
                                          <p:spTgt spid="122"/>
                                        </p:tgtEl>
                                      </p:cBhvr>
                                    </p:animEffect>
                                  </p:childTnLst>
                                </p:cTn>
                              </p:par>
                              <p:par>
                                <p:cTn id="115" presetID="4" presetClass="entr" presetSubtype="16" fill="hold" grpId="0" nodeType="with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box(in)">
                                      <p:cBhvr>
                                        <p:cTn id="117" dur="500"/>
                                        <p:tgtEl>
                                          <p:spTgt spid="85"/>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86"/>
                                        </p:tgtEl>
                                        <p:attrNameLst>
                                          <p:attrName>style.visibility</p:attrName>
                                        </p:attrNameLst>
                                      </p:cBhvr>
                                      <p:to>
                                        <p:strVal val="visible"/>
                                      </p:to>
                                    </p:set>
                                    <p:animEffect transition="in" filter="box(in)">
                                      <p:cBhvr>
                                        <p:cTn id="120" dur="1000"/>
                                        <p:tgtEl>
                                          <p:spTgt spid="86"/>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box(in)">
                                      <p:cBhvr>
                                        <p:cTn id="123" dur="5000"/>
                                        <p:tgtEl>
                                          <p:spTgt spid="87"/>
                                        </p:tgtEl>
                                      </p:cBhvr>
                                    </p:animEffect>
                                  </p:childTnLst>
                                </p:cTn>
                              </p:par>
                              <p:par>
                                <p:cTn id="124" presetID="4" presetClass="entr" presetSubtype="16" fill="hold" grpId="0" nodeType="withEffect">
                                  <p:stCondLst>
                                    <p:cond delay="0"/>
                                  </p:stCondLst>
                                  <p:childTnLst>
                                    <p:set>
                                      <p:cBhvr>
                                        <p:cTn id="125" dur="1" fill="hold">
                                          <p:stCondLst>
                                            <p:cond delay="0"/>
                                          </p:stCondLst>
                                        </p:cTn>
                                        <p:tgtEl>
                                          <p:spTgt spid="88"/>
                                        </p:tgtEl>
                                        <p:attrNameLst>
                                          <p:attrName>style.visibility</p:attrName>
                                        </p:attrNameLst>
                                      </p:cBhvr>
                                      <p:to>
                                        <p:strVal val="visible"/>
                                      </p:to>
                                    </p:set>
                                    <p:animEffect transition="in" filter="box(in)">
                                      <p:cBhvr>
                                        <p:cTn id="126" dur="500"/>
                                        <p:tgtEl>
                                          <p:spTgt spid="88"/>
                                        </p:tgtEl>
                                      </p:cBhvr>
                                    </p:animEffect>
                                  </p:childTnLst>
                                </p:cTn>
                              </p:par>
                              <p:par>
                                <p:cTn id="127" presetID="4" presetClass="entr" presetSubtype="16" fill="hold" grpId="0" nodeType="withEffect">
                                  <p:stCondLst>
                                    <p:cond delay="0"/>
                                  </p:stCondLst>
                                  <p:childTnLst>
                                    <p:set>
                                      <p:cBhvr>
                                        <p:cTn id="128" dur="1" fill="hold">
                                          <p:stCondLst>
                                            <p:cond delay="0"/>
                                          </p:stCondLst>
                                        </p:cTn>
                                        <p:tgtEl>
                                          <p:spTgt spid="89"/>
                                        </p:tgtEl>
                                        <p:attrNameLst>
                                          <p:attrName>style.visibility</p:attrName>
                                        </p:attrNameLst>
                                      </p:cBhvr>
                                      <p:to>
                                        <p:strVal val="visible"/>
                                      </p:to>
                                    </p:set>
                                    <p:animEffect transition="in" filter="box(in)">
                                      <p:cBhvr>
                                        <p:cTn id="129" dur="500"/>
                                        <p:tgtEl>
                                          <p:spTgt spid="89"/>
                                        </p:tgtEl>
                                      </p:cBhvr>
                                    </p:animEffect>
                                  </p:childTnLst>
                                </p:cTn>
                              </p:par>
                              <p:par>
                                <p:cTn id="130" presetID="4" presetClass="entr" presetSubtype="16" fill="hold" grpId="0" nodeType="withEffect">
                                  <p:stCondLst>
                                    <p:cond delay="0"/>
                                  </p:stCondLst>
                                  <p:childTnLst>
                                    <p:set>
                                      <p:cBhvr>
                                        <p:cTn id="131" dur="1" fill="hold">
                                          <p:stCondLst>
                                            <p:cond delay="0"/>
                                          </p:stCondLst>
                                        </p:cTn>
                                        <p:tgtEl>
                                          <p:spTgt spid="90"/>
                                        </p:tgtEl>
                                        <p:attrNameLst>
                                          <p:attrName>style.visibility</p:attrName>
                                        </p:attrNameLst>
                                      </p:cBhvr>
                                      <p:to>
                                        <p:strVal val="visible"/>
                                      </p:to>
                                    </p:set>
                                    <p:animEffect transition="in" filter="box(in)">
                                      <p:cBhvr>
                                        <p:cTn id="132" dur="500"/>
                                        <p:tgtEl>
                                          <p:spTgt spid="90"/>
                                        </p:tgtEl>
                                      </p:cBhvr>
                                    </p:animEffect>
                                  </p:childTnLst>
                                </p:cTn>
                              </p:par>
                              <p:par>
                                <p:cTn id="133" presetID="4" presetClass="entr" presetSubtype="16" fill="hold" grpId="0" nodeType="withEffect">
                                  <p:stCondLst>
                                    <p:cond delay="0"/>
                                  </p:stCondLst>
                                  <p:childTnLst>
                                    <p:set>
                                      <p:cBhvr>
                                        <p:cTn id="134" dur="1" fill="hold">
                                          <p:stCondLst>
                                            <p:cond delay="0"/>
                                          </p:stCondLst>
                                        </p:cTn>
                                        <p:tgtEl>
                                          <p:spTgt spid="91"/>
                                        </p:tgtEl>
                                        <p:attrNameLst>
                                          <p:attrName>style.visibility</p:attrName>
                                        </p:attrNameLst>
                                      </p:cBhvr>
                                      <p:to>
                                        <p:strVal val="visible"/>
                                      </p:to>
                                    </p:set>
                                    <p:animEffect transition="in" filter="box(in)">
                                      <p:cBhvr>
                                        <p:cTn id="135" dur="500"/>
                                        <p:tgtEl>
                                          <p:spTgt spid="91"/>
                                        </p:tgtEl>
                                      </p:cBhvr>
                                    </p:animEffect>
                                  </p:childTnLst>
                                </p:cTn>
                              </p:par>
                              <p:par>
                                <p:cTn id="136" presetID="4" presetClass="entr" presetSubtype="16" fill="hold" grpId="0" nodeType="withEffect">
                                  <p:stCondLst>
                                    <p:cond delay="0"/>
                                  </p:stCondLst>
                                  <p:childTnLst>
                                    <p:set>
                                      <p:cBhvr>
                                        <p:cTn id="137" dur="1" fill="hold">
                                          <p:stCondLst>
                                            <p:cond delay="0"/>
                                          </p:stCondLst>
                                        </p:cTn>
                                        <p:tgtEl>
                                          <p:spTgt spid="147"/>
                                        </p:tgtEl>
                                        <p:attrNameLst>
                                          <p:attrName>style.visibility</p:attrName>
                                        </p:attrNameLst>
                                      </p:cBhvr>
                                      <p:to>
                                        <p:strVal val="visible"/>
                                      </p:to>
                                    </p:set>
                                    <p:animEffect transition="in" filter="box(in)">
                                      <p:cBhvr>
                                        <p:cTn id="138" dur="500"/>
                                        <p:tgtEl>
                                          <p:spTgt spid="147"/>
                                        </p:tgtEl>
                                      </p:cBhvr>
                                    </p:animEffect>
                                  </p:childTnLst>
                                </p:cTn>
                              </p:par>
                              <p:par>
                                <p:cTn id="139" presetID="4" presetClass="entr" presetSubtype="16" fill="hold" grpId="0" nodeType="withEffect">
                                  <p:stCondLst>
                                    <p:cond delay="0"/>
                                  </p:stCondLst>
                                  <p:childTnLst>
                                    <p:set>
                                      <p:cBhvr>
                                        <p:cTn id="140" dur="1" fill="hold">
                                          <p:stCondLst>
                                            <p:cond delay="0"/>
                                          </p:stCondLst>
                                        </p:cTn>
                                        <p:tgtEl>
                                          <p:spTgt spid="148"/>
                                        </p:tgtEl>
                                        <p:attrNameLst>
                                          <p:attrName>style.visibility</p:attrName>
                                        </p:attrNameLst>
                                      </p:cBhvr>
                                      <p:to>
                                        <p:strVal val="visible"/>
                                      </p:to>
                                    </p:set>
                                    <p:animEffect transition="in" filter="box(in)">
                                      <p:cBhvr>
                                        <p:cTn id="141" dur="500"/>
                                        <p:tgtEl>
                                          <p:spTgt spid="148"/>
                                        </p:tgtEl>
                                      </p:cBhvr>
                                    </p:animEffect>
                                  </p:childTnLst>
                                </p:cTn>
                              </p:par>
                              <p:par>
                                <p:cTn id="142" presetID="4" presetClass="entr" presetSubtype="16" fill="hold" grpId="0" nodeType="withEffect">
                                  <p:stCondLst>
                                    <p:cond delay="0"/>
                                  </p:stCondLst>
                                  <p:childTnLst>
                                    <p:set>
                                      <p:cBhvr>
                                        <p:cTn id="143" dur="1" fill="hold">
                                          <p:stCondLst>
                                            <p:cond delay="0"/>
                                          </p:stCondLst>
                                        </p:cTn>
                                        <p:tgtEl>
                                          <p:spTgt spid="149"/>
                                        </p:tgtEl>
                                        <p:attrNameLst>
                                          <p:attrName>style.visibility</p:attrName>
                                        </p:attrNameLst>
                                      </p:cBhvr>
                                      <p:to>
                                        <p:strVal val="visible"/>
                                      </p:to>
                                    </p:set>
                                    <p:animEffect transition="in" filter="box(in)">
                                      <p:cBhvr>
                                        <p:cTn id="144" dur="500"/>
                                        <p:tgtEl>
                                          <p:spTgt spid="149"/>
                                        </p:tgtEl>
                                      </p:cBhvr>
                                    </p:animEffect>
                                  </p:childTnLst>
                                </p:cTn>
                              </p:par>
                              <p:par>
                                <p:cTn id="145" presetID="4" presetClass="entr" presetSubtype="16" fill="hold" grpId="0" nodeType="withEffect">
                                  <p:stCondLst>
                                    <p:cond delay="0"/>
                                  </p:stCondLst>
                                  <p:childTnLst>
                                    <p:set>
                                      <p:cBhvr>
                                        <p:cTn id="146" dur="1" fill="hold">
                                          <p:stCondLst>
                                            <p:cond delay="0"/>
                                          </p:stCondLst>
                                        </p:cTn>
                                        <p:tgtEl>
                                          <p:spTgt spid="150"/>
                                        </p:tgtEl>
                                        <p:attrNameLst>
                                          <p:attrName>style.visibility</p:attrName>
                                        </p:attrNameLst>
                                      </p:cBhvr>
                                      <p:to>
                                        <p:strVal val="visible"/>
                                      </p:to>
                                    </p:set>
                                    <p:animEffect transition="in" filter="box(in)">
                                      <p:cBhvr>
                                        <p:cTn id="147" dur="2000"/>
                                        <p:tgtEl>
                                          <p:spTgt spid="150"/>
                                        </p:tgtEl>
                                      </p:cBhvr>
                                    </p:animEffect>
                                  </p:childTnLst>
                                </p:cTn>
                              </p:par>
                              <p:par>
                                <p:cTn id="148" presetID="4" presetClass="entr" presetSubtype="16" fill="hold" grpId="0" nodeType="withEffect">
                                  <p:stCondLst>
                                    <p:cond delay="0"/>
                                  </p:stCondLst>
                                  <p:childTnLst>
                                    <p:set>
                                      <p:cBhvr>
                                        <p:cTn id="149" dur="1" fill="hold">
                                          <p:stCondLst>
                                            <p:cond delay="0"/>
                                          </p:stCondLst>
                                        </p:cTn>
                                        <p:tgtEl>
                                          <p:spTgt spid="151"/>
                                        </p:tgtEl>
                                        <p:attrNameLst>
                                          <p:attrName>style.visibility</p:attrName>
                                        </p:attrNameLst>
                                      </p:cBhvr>
                                      <p:to>
                                        <p:strVal val="visible"/>
                                      </p:to>
                                    </p:set>
                                    <p:animEffect transition="in" filter="box(in)">
                                      <p:cBhvr>
                                        <p:cTn id="150" dur="500"/>
                                        <p:tgtEl>
                                          <p:spTgt spid="151"/>
                                        </p:tgtEl>
                                      </p:cBhvr>
                                    </p:animEffect>
                                  </p:childTnLst>
                                </p:cTn>
                              </p:par>
                              <p:par>
                                <p:cTn id="151" presetID="4" presetClass="entr" presetSubtype="16" fill="hold" grpId="0" nodeType="withEffect">
                                  <p:stCondLst>
                                    <p:cond delay="0"/>
                                  </p:stCondLst>
                                  <p:childTnLst>
                                    <p:set>
                                      <p:cBhvr>
                                        <p:cTn id="152" dur="1" fill="hold">
                                          <p:stCondLst>
                                            <p:cond delay="0"/>
                                          </p:stCondLst>
                                        </p:cTn>
                                        <p:tgtEl>
                                          <p:spTgt spid="152"/>
                                        </p:tgtEl>
                                        <p:attrNameLst>
                                          <p:attrName>style.visibility</p:attrName>
                                        </p:attrNameLst>
                                      </p:cBhvr>
                                      <p:to>
                                        <p:strVal val="visible"/>
                                      </p:to>
                                    </p:set>
                                    <p:animEffect transition="in" filter="box(in)">
                                      <p:cBhvr>
                                        <p:cTn id="153" dur="500"/>
                                        <p:tgtEl>
                                          <p:spTgt spid="152"/>
                                        </p:tgtEl>
                                      </p:cBhvr>
                                    </p:animEffect>
                                  </p:childTnLst>
                                </p:cTn>
                              </p:par>
                              <p:par>
                                <p:cTn id="154" presetID="4" presetClass="entr" presetSubtype="16" fill="hold" grpId="0" nodeType="withEffect">
                                  <p:stCondLst>
                                    <p:cond delay="0"/>
                                  </p:stCondLst>
                                  <p:childTnLst>
                                    <p:set>
                                      <p:cBhvr>
                                        <p:cTn id="155" dur="1" fill="hold">
                                          <p:stCondLst>
                                            <p:cond delay="0"/>
                                          </p:stCondLst>
                                        </p:cTn>
                                        <p:tgtEl>
                                          <p:spTgt spid="153"/>
                                        </p:tgtEl>
                                        <p:attrNameLst>
                                          <p:attrName>style.visibility</p:attrName>
                                        </p:attrNameLst>
                                      </p:cBhvr>
                                      <p:to>
                                        <p:strVal val="visible"/>
                                      </p:to>
                                    </p:set>
                                    <p:animEffect transition="in" filter="box(in)">
                                      <p:cBhvr>
                                        <p:cTn id="156" dur="2000"/>
                                        <p:tgtEl>
                                          <p:spTgt spid="153"/>
                                        </p:tgtEl>
                                      </p:cBhvr>
                                    </p:animEffect>
                                  </p:childTnLst>
                                </p:cTn>
                              </p:par>
                              <p:par>
                                <p:cTn id="157" presetID="4" presetClass="entr" presetSubtype="16" fill="hold" grpId="0" nodeType="withEffect">
                                  <p:stCondLst>
                                    <p:cond delay="0"/>
                                  </p:stCondLst>
                                  <p:childTnLst>
                                    <p:set>
                                      <p:cBhvr>
                                        <p:cTn id="158" dur="1" fill="hold">
                                          <p:stCondLst>
                                            <p:cond delay="0"/>
                                          </p:stCondLst>
                                        </p:cTn>
                                        <p:tgtEl>
                                          <p:spTgt spid="154"/>
                                        </p:tgtEl>
                                        <p:attrNameLst>
                                          <p:attrName>style.visibility</p:attrName>
                                        </p:attrNameLst>
                                      </p:cBhvr>
                                      <p:to>
                                        <p:strVal val="visible"/>
                                      </p:to>
                                    </p:set>
                                    <p:animEffect transition="in" filter="box(in)">
                                      <p:cBhvr>
                                        <p:cTn id="159" dur="500"/>
                                        <p:tgtEl>
                                          <p:spTgt spid="154"/>
                                        </p:tgtEl>
                                      </p:cBhvr>
                                    </p:animEffect>
                                  </p:childTnLst>
                                </p:cTn>
                              </p:par>
                              <p:par>
                                <p:cTn id="160" presetID="4" presetClass="entr" presetSubtype="16" fill="hold" grpId="0" nodeType="withEffect">
                                  <p:stCondLst>
                                    <p:cond delay="0"/>
                                  </p:stCondLst>
                                  <p:childTnLst>
                                    <p:set>
                                      <p:cBhvr>
                                        <p:cTn id="161" dur="1" fill="hold">
                                          <p:stCondLst>
                                            <p:cond delay="0"/>
                                          </p:stCondLst>
                                        </p:cTn>
                                        <p:tgtEl>
                                          <p:spTgt spid="155"/>
                                        </p:tgtEl>
                                        <p:attrNameLst>
                                          <p:attrName>style.visibility</p:attrName>
                                        </p:attrNameLst>
                                      </p:cBhvr>
                                      <p:to>
                                        <p:strVal val="visible"/>
                                      </p:to>
                                    </p:set>
                                    <p:animEffect transition="in" filter="box(in)">
                                      <p:cBhvr>
                                        <p:cTn id="162" dur="500"/>
                                        <p:tgtEl>
                                          <p:spTgt spid="155"/>
                                        </p:tgtEl>
                                      </p:cBhvr>
                                    </p:animEffect>
                                  </p:childTnLst>
                                </p:cTn>
                              </p:par>
                              <p:par>
                                <p:cTn id="163" presetID="4" presetClass="entr" presetSubtype="16" fill="hold" grpId="0" nodeType="withEffect">
                                  <p:stCondLst>
                                    <p:cond delay="0"/>
                                  </p:stCondLst>
                                  <p:childTnLst>
                                    <p:set>
                                      <p:cBhvr>
                                        <p:cTn id="164" dur="1" fill="hold">
                                          <p:stCondLst>
                                            <p:cond delay="0"/>
                                          </p:stCondLst>
                                        </p:cTn>
                                        <p:tgtEl>
                                          <p:spTgt spid="156"/>
                                        </p:tgtEl>
                                        <p:attrNameLst>
                                          <p:attrName>style.visibility</p:attrName>
                                        </p:attrNameLst>
                                      </p:cBhvr>
                                      <p:to>
                                        <p:strVal val="visible"/>
                                      </p:to>
                                    </p:set>
                                    <p:animEffect transition="in" filter="box(in)">
                                      <p:cBhvr>
                                        <p:cTn id="165" dur="500"/>
                                        <p:tgtEl>
                                          <p:spTgt spid="156"/>
                                        </p:tgtEl>
                                      </p:cBhvr>
                                    </p:animEffect>
                                  </p:childTnLst>
                                </p:cTn>
                              </p:par>
                              <p:par>
                                <p:cTn id="166" presetID="4" presetClass="entr" presetSubtype="16" fill="hold" grpId="0" nodeType="withEffect">
                                  <p:stCondLst>
                                    <p:cond delay="0"/>
                                  </p:stCondLst>
                                  <p:childTnLst>
                                    <p:set>
                                      <p:cBhvr>
                                        <p:cTn id="167" dur="1" fill="hold">
                                          <p:stCondLst>
                                            <p:cond delay="0"/>
                                          </p:stCondLst>
                                        </p:cTn>
                                        <p:tgtEl>
                                          <p:spTgt spid="157"/>
                                        </p:tgtEl>
                                        <p:attrNameLst>
                                          <p:attrName>style.visibility</p:attrName>
                                        </p:attrNameLst>
                                      </p:cBhvr>
                                      <p:to>
                                        <p:strVal val="visible"/>
                                      </p:to>
                                    </p:set>
                                    <p:animEffect transition="in" filter="box(in)">
                                      <p:cBhvr>
                                        <p:cTn id="168" dur="500"/>
                                        <p:tgtEl>
                                          <p:spTgt spid="157"/>
                                        </p:tgtEl>
                                      </p:cBhvr>
                                    </p:animEffect>
                                  </p:childTnLst>
                                </p:cTn>
                              </p:par>
                              <p:par>
                                <p:cTn id="169" presetID="4" presetClass="entr" presetSubtype="16" fill="hold" grpId="0" nodeType="withEffect">
                                  <p:stCondLst>
                                    <p:cond delay="0"/>
                                  </p:stCondLst>
                                  <p:childTnLst>
                                    <p:set>
                                      <p:cBhvr>
                                        <p:cTn id="170" dur="1" fill="hold">
                                          <p:stCondLst>
                                            <p:cond delay="0"/>
                                          </p:stCondLst>
                                        </p:cTn>
                                        <p:tgtEl>
                                          <p:spTgt spid="158"/>
                                        </p:tgtEl>
                                        <p:attrNameLst>
                                          <p:attrName>style.visibility</p:attrName>
                                        </p:attrNameLst>
                                      </p:cBhvr>
                                      <p:to>
                                        <p:strVal val="visible"/>
                                      </p:to>
                                    </p:set>
                                    <p:animEffect transition="in" filter="box(in)">
                                      <p:cBhvr>
                                        <p:cTn id="171" dur="500"/>
                                        <p:tgtEl>
                                          <p:spTgt spid="158"/>
                                        </p:tgtEl>
                                      </p:cBhvr>
                                    </p:animEffect>
                                  </p:childTnLst>
                                </p:cTn>
                              </p:par>
                              <p:par>
                                <p:cTn id="172" presetID="4" presetClass="entr" presetSubtype="16" fill="hold" grpId="0" nodeType="withEffect">
                                  <p:stCondLst>
                                    <p:cond delay="0"/>
                                  </p:stCondLst>
                                  <p:childTnLst>
                                    <p:set>
                                      <p:cBhvr>
                                        <p:cTn id="173" dur="1" fill="hold">
                                          <p:stCondLst>
                                            <p:cond delay="0"/>
                                          </p:stCondLst>
                                        </p:cTn>
                                        <p:tgtEl>
                                          <p:spTgt spid="159"/>
                                        </p:tgtEl>
                                        <p:attrNameLst>
                                          <p:attrName>style.visibility</p:attrName>
                                        </p:attrNameLst>
                                      </p:cBhvr>
                                      <p:to>
                                        <p:strVal val="visible"/>
                                      </p:to>
                                    </p:set>
                                    <p:animEffect transition="in" filter="box(in)">
                                      <p:cBhvr>
                                        <p:cTn id="174" dur="500"/>
                                        <p:tgtEl>
                                          <p:spTgt spid="159"/>
                                        </p:tgtEl>
                                      </p:cBhvr>
                                    </p:animEffect>
                                  </p:childTnLst>
                                </p:cTn>
                              </p:par>
                              <p:par>
                                <p:cTn id="175" presetID="4" presetClass="entr" presetSubtype="16" fill="hold" grpId="0" nodeType="withEffect">
                                  <p:stCondLst>
                                    <p:cond delay="0"/>
                                  </p:stCondLst>
                                  <p:childTnLst>
                                    <p:set>
                                      <p:cBhvr>
                                        <p:cTn id="176" dur="1" fill="hold">
                                          <p:stCondLst>
                                            <p:cond delay="0"/>
                                          </p:stCondLst>
                                        </p:cTn>
                                        <p:tgtEl>
                                          <p:spTgt spid="160"/>
                                        </p:tgtEl>
                                        <p:attrNameLst>
                                          <p:attrName>style.visibility</p:attrName>
                                        </p:attrNameLst>
                                      </p:cBhvr>
                                      <p:to>
                                        <p:strVal val="visible"/>
                                      </p:to>
                                    </p:set>
                                    <p:animEffect transition="in" filter="box(in)">
                                      <p:cBhvr>
                                        <p:cTn id="177" dur="500"/>
                                        <p:tgtEl>
                                          <p:spTgt spid="160"/>
                                        </p:tgtEl>
                                      </p:cBhvr>
                                    </p:animEffect>
                                  </p:childTnLst>
                                </p:cTn>
                              </p:par>
                              <p:par>
                                <p:cTn id="178" presetID="4" presetClass="entr" presetSubtype="16" fill="hold" grpId="0" nodeType="withEffect">
                                  <p:stCondLst>
                                    <p:cond delay="0"/>
                                  </p:stCondLst>
                                  <p:childTnLst>
                                    <p:set>
                                      <p:cBhvr>
                                        <p:cTn id="179" dur="1" fill="hold">
                                          <p:stCondLst>
                                            <p:cond delay="0"/>
                                          </p:stCondLst>
                                        </p:cTn>
                                        <p:tgtEl>
                                          <p:spTgt spid="161"/>
                                        </p:tgtEl>
                                        <p:attrNameLst>
                                          <p:attrName>style.visibility</p:attrName>
                                        </p:attrNameLst>
                                      </p:cBhvr>
                                      <p:to>
                                        <p:strVal val="visible"/>
                                      </p:to>
                                    </p:set>
                                    <p:animEffect transition="in" filter="box(in)">
                                      <p:cBhvr>
                                        <p:cTn id="180" dur="500"/>
                                        <p:tgtEl>
                                          <p:spTgt spid="161"/>
                                        </p:tgtEl>
                                      </p:cBhvr>
                                    </p:animEffect>
                                  </p:childTnLst>
                                </p:cTn>
                              </p:par>
                              <p:par>
                                <p:cTn id="181" presetID="4" presetClass="entr" presetSubtype="16" fill="hold" grpId="0" nodeType="withEffect">
                                  <p:stCondLst>
                                    <p:cond delay="0"/>
                                  </p:stCondLst>
                                  <p:childTnLst>
                                    <p:set>
                                      <p:cBhvr>
                                        <p:cTn id="182" dur="1" fill="hold">
                                          <p:stCondLst>
                                            <p:cond delay="0"/>
                                          </p:stCondLst>
                                        </p:cTn>
                                        <p:tgtEl>
                                          <p:spTgt spid="188"/>
                                        </p:tgtEl>
                                        <p:attrNameLst>
                                          <p:attrName>style.visibility</p:attrName>
                                        </p:attrNameLst>
                                      </p:cBhvr>
                                      <p:to>
                                        <p:strVal val="visible"/>
                                      </p:to>
                                    </p:set>
                                    <p:animEffect transition="in" filter="box(in)">
                                      <p:cBhvr>
                                        <p:cTn id="183" dur="500"/>
                                        <p:tgtEl>
                                          <p:spTgt spid="188"/>
                                        </p:tgtEl>
                                      </p:cBhvr>
                                    </p:animEffect>
                                  </p:childTnLst>
                                </p:cTn>
                              </p:par>
                              <p:par>
                                <p:cTn id="184" presetID="4" presetClass="entr" presetSubtype="16" fill="hold" grpId="0" nodeType="withEffect">
                                  <p:stCondLst>
                                    <p:cond delay="0"/>
                                  </p:stCondLst>
                                  <p:childTnLst>
                                    <p:set>
                                      <p:cBhvr>
                                        <p:cTn id="185" dur="1" fill="hold">
                                          <p:stCondLst>
                                            <p:cond delay="0"/>
                                          </p:stCondLst>
                                        </p:cTn>
                                        <p:tgtEl>
                                          <p:spTgt spid="189"/>
                                        </p:tgtEl>
                                        <p:attrNameLst>
                                          <p:attrName>style.visibility</p:attrName>
                                        </p:attrNameLst>
                                      </p:cBhvr>
                                      <p:to>
                                        <p:strVal val="visible"/>
                                      </p:to>
                                    </p:set>
                                    <p:animEffect transition="in" filter="box(in)">
                                      <p:cBhvr>
                                        <p:cTn id="186" dur="500"/>
                                        <p:tgtEl>
                                          <p:spTgt spid="189"/>
                                        </p:tgtEl>
                                      </p:cBhvr>
                                    </p:animEffect>
                                  </p:childTnLst>
                                </p:cTn>
                              </p:par>
                              <p:par>
                                <p:cTn id="187" presetID="4" presetClass="entr" presetSubtype="16" fill="hold" grpId="0" nodeType="withEffect">
                                  <p:stCondLst>
                                    <p:cond delay="0"/>
                                  </p:stCondLst>
                                  <p:childTnLst>
                                    <p:set>
                                      <p:cBhvr>
                                        <p:cTn id="188" dur="1" fill="hold">
                                          <p:stCondLst>
                                            <p:cond delay="0"/>
                                          </p:stCondLst>
                                        </p:cTn>
                                        <p:tgtEl>
                                          <p:spTgt spid="190"/>
                                        </p:tgtEl>
                                        <p:attrNameLst>
                                          <p:attrName>style.visibility</p:attrName>
                                        </p:attrNameLst>
                                      </p:cBhvr>
                                      <p:to>
                                        <p:strVal val="visible"/>
                                      </p:to>
                                    </p:set>
                                    <p:animEffect transition="in" filter="box(in)">
                                      <p:cBhvr>
                                        <p:cTn id="189" dur="500"/>
                                        <p:tgtEl>
                                          <p:spTgt spid="190"/>
                                        </p:tgtEl>
                                      </p:cBhvr>
                                    </p:animEffect>
                                  </p:childTnLst>
                                </p:cTn>
                              </p:par>
                              <p:par>
                                <p:cTn id="190" presetID="4" presetClass="entr" presetSubtype="16" fill="hold" grpId="0" nodeType="withEffect">
                                  <p:stCondLst>
                                    <p:cond delay="0"/>
                                  </p:stCondLst>
                                  <p:childTnLst>
                                    <p:set>
                                      <p:cBhvr>
                                        <p:cTn id="191" dur="1" fill="hold">
                                          <p:stCondLst>
                                            <p:cond delay="0"/>
                                          </p:stCondLst>
                                        </p:cTn>
                                        <p:tgtEl>
                                          <p:spTgt spid="191"/>
                                        </p:tgtEl>
                                        <p:attrNameLst>
                                          <p:attrName>style.visibility</p:attrName>
                                        </p:attrNameLst>
                                      </p:cBhvr>
                                      <p:to>
                                        <p:strVal val="visible"/>
                                      </p:to>
                                    </p:set>
                                    <p:animEffect transition="in" filter="box(in)">
                                      <p:cBhvr>
                                        <p:cTn id="192" dur="2000"/>
                                        <p:tgtEl>
                                          <p:spTgt spid="191"/>
                                        </p:tgtEl>
                                      </p:cBhvr>
                                    </p:animEffect>
                                  </p:childTnLst>
                                </p:cTn>
                              </p:par>
                              <p:par>
                                <p:cTn id="193" presetID="4" presetClass="entr" presetSubtype="16" fill="hold" grpId="0" nodeType="withEffect">
                                  <p:stCondLst>
                                    <p:cond delay="0"/>
                                  </p:stCondLst>
                                  <p:childTnLst>
                                    <p:set>
                                      <p:cBhvr>
                                        <p:cTn id="194" dur="1" fill="hold">
                                          <p:stCondLst>
                                            <p:cond delay="0"/>
                                          </p:stCondLst>
                                        </p:cTn>
                                        <p:tgtEl>
                                          <p:spTgt spid="192"/>
                                        </p:tgtEl>
                                        <p:attrNameLst>
                                          <p:attrName>style.visibility</p:attrName>
                                        </p:attrNameLst>
                                      </p:cBhvr>
                                      <p:to>
                                        <p:strVal val="visible"/>
                                      </p:to>
                                    </p:set>
                                    <p:animEffect transition="in" filter="box(in)">
                                      <p:cBhvr>
                                        <p:cTn id="195" dur="500"/>
                                        <p:tgtEl>
                                          <p:spTgt spid="192"/>
                                        </p:tgtEl>
                                      </p:cBhvr>
                                    </p:animEffect>
                                  </p:childTnLst>
                                </p:cTn>
                              </p:par>
                              <p:par>
                                <p:cTn id="196" presetID="4" presetClass="entr" presetSubtype="16" fill="hold" grpId="0" nodeType="withEffect">
                                  <p:stCondLst>
                                    <p:cond delay="0"/>
                                  </p:stCondLst>
                                  <p:childTnLst>
                                    <p:set>
                                      <p:cBhvr>
                                        <p:cTn id="197" dur="1" fill="hold">
                                          <p:stCondLst>
                                            <p:cond delay="0"/>
                                          </p:stCondLst>
                                        </p:cTn>
                                        <p:tgtEl>
                                          <p:spTgt spid="193"/>
                                        </p:tgtEl>
                                        <p:attrNameLst>
                                          <p:attrName>style.visibility</p:attrName>
                                        </p:attrNameLst>
                                      </p:cBhvr>
                                      <p:to>
                                        <p:strVal val="visible"/>
                                      </p:to>
                                    </p:set>
                                    <p:animEffect transition="in" filter="box(in)">
                                      <p:cBhvr>
                                        <p:cTn id="198" dur="500"/>
                                        <p:tgtEl>
                                          <p:spTgt spid="193"/>
                                        </p:tgtEl>
                                      </p:cBhvr>
                                    </p:animEffect>
                                  </p:childTnLst>
                                </p:cTn>
                              </p:par>
                              <p:par>
                                <p:cTn id="199" presetID="4" presetClass="entr" presetSubtype="16" fill="hold" grpId="0" nodeType="withEffect">
                                  <p:stCondLst>
                                    <p:cond delay="0"/>
                                  </p:stCondLst>
                                  <p:childTnLst>
                                    <p:set>
                                      <p:cBhvr>
                                        <p:cTn id="200" dur="1" fill="hold">
                                          <p:stCondLst>
                                            <p:cond delay="0"/>
                                          </p:stCondLst>
                                        </p:cTn>
                                        <p:tgtEl>
                                          <p:spTgt spid="194"/>
                                        </p:tgtEl>
                                        <p:attrNameLst>
                                          <p:attrName>style.visibility</p:attrName>
                                        </p:attrNameLst>
                                      </p:cBhvr>
                                      <p:to>
                                        <p:strVal val="visible"/>
                                      </p:to>
                                    </p:set>
                                    <p:animEffect transition="in" filter="box(in)">
                                      <p:cBhvr>
                                        <p:cTn id="201" dur="500"/>
                                        <p:tgtEl>
                                          <p:spTgt spid="194"/>
                                        </p:tgtEl>
                                      </p:cBhvr>
                                    </p:animEffect>
                                  </p:childTnLst>
                                </p:cTn>
                              </p:par>
                              <p:par>
                                <p:cTn id="202" presetID="4" presetClass="entr" presetSubtype="16" fill="hold" grpId="0" nodeType="withEffect">
                                  <p:stCondLst>
                                    <p:cond delay="0"/>
                                  </p:stCondLst>
                                  <p:childTnLst>
                                    <p:set>
                                      <p:cBhvr>
                                        <p:cTn id="203" dur="1" fill="hold">
                                          <p:stCondLst>
                                            <p:cond delay="0"/>
                                          </p:stCondLst>
                                        </p:cTn>
                                        <p:tgtEl>
                                          <p:spTgt spid="195"/>
                                        </p:tgtEl>
                                        <p:attrNameLst>
                                          <p:attrName>style.visibility</p:attrName>
                                        </p:attrNameLst>
                                      </p:cBhvr>
                                      <p:to>
                                        <p:strVal val="visible"/>
                                      </p:to>
                                    </p:set>
                                    <p:animEffect transition="in" filter="box(in)">
                                      <p:cBhvr>
                                        <p:cTn id="204" dur="500"/>
                                        <p:tgtEl>
                                          <p:spTgt spid="195"/>
                                        </p:tgtEl>
                                      </p:cBhvr>
                                    </p:animEffect>
                                  </p:childTnLst>
                                </p:cTn>
                              </p:par>
                              <p:par>
                                <p:cTn id="205" presetID="4" presetClass="entr" presetSubtype="16" fill="hold" grpId="0" nodeType="withEffect">
                                  <p:stCondLst>
                                    <p:cond delay="0"/>
                                  </p:stCondLst>
                                  <p:childTnLst>
                                    <p:set>
                                      <p:cBhvr>
                                        <p:cTn id="206" dur="1" fill="hold">
                                          <p:stCondLst>
                                            <p:cond delay="0"/>
                                          </p:stCondLst>
                                        </p:cTn>
                                        <p:tgtEl>
                                          <p:spTgt spid="196"/>
                                        </p:tgtEl>
                                        <p:attrNameLst>
                                          <p:attrName>style.visibility</p:attrName>
                                        </p:attrNameLst>
                                      </p:cBhvr>
                                      <p:to>
                                        <p:strVal val="visible"/>
                                      </p:to>
                                    </p:set>
                                    <p:animEffect transition="in" filter="box(in)">
                                      <p:cBhvr>
                                        <p:cTn id="207" dur="2000"/>
                                        <p:tgtEl>
                                          <p:spTgt spid="196"/>
                                        </p:tgtEl>
                                      </p:cBhvr>
                                    </p:animEffect>
                                  </p:childTnLst>
                                </p:cTn>
                              </p:par>
                              <p:par>
                                <p:cTn id="208" presetID="4" presetClass="entr" presetSubtype="16" fill="hold" grpId="0" nodeType="withEffect">
                                  <p:stCondLst>
                                    <p:cond delay="0"/>
                                  </p:stCondLst>
                                  <p:childTnLst>
                                    <p:set>
                                      <p:cBhvr>
                                        <p:cTn id="209" dur="1" fill="hold">
                                          <p:stCondLst>
                                            <p:cond delay="0"/>
                                          </p:stCondLst>
                                        </p:cTn>
                                        <p:tgtEl>
                                          <p:spTgt spid="197"/>
                                        </p:tgtEl>
                                        <p:attrNameLst>
                                          <p:attrName>style.visibility</p:attrName>
                                        </p:attrNameLst>
                                      </p:cBhvr>
                                      <p:to>
                                        <p:strVal val="visible"/>
                                      </p:to>
                                    </p:set>
                                    <p:animEffect transition="in" filter="box(in)">
                                      <p:cBhvr>
                                        <p:cTn id="210" dur="500"/>
                                        <p:tgtEl>
                                          <p:spTgt spid="197"/>
                                        </p:tgtEl>
                                      </p:cBhvr>
                                    </p:animEffect>
                                  </p:childTnLst>
                                </p:cTn>
                              </p:par>
                              <p:par>
                                <p:cTn id="211" presetID="4" presetClass="entr" presetSubtype="16" fill="hold" grpId="0" nodeType="withEffect">
                                  <p:stCondLst>
                                    <p:cond delay="0"/>
                                  </p:stCondLst>
                                  <p:childTnLst>
                                    <p:set>
                                      <p:cBhvr>
                                        <p:cTn id="212" dur="1" fill="hold">
                                          <p:stCondLst>
                                            <p:cond delay="0"/>
                                          </p:stCondLst>
                                        </p:cTn>
                                        <p:tgtEl>
                                          <p:spTgt spid="198"/>
                                        </p:tgtEl>
                                        <p:attrNameLst>
                                          <p:attrName>style.visibility</p:attrName>
                                        </p:attrNameLst>
                                      </p:cBhvr>
                                      <p:to>
                                        <p:strVal val="visible"/>
                                      </p:to>
                                    </p:set>
                                    <p:animEffect transition="in" filter="box(in)">
                                      <p:cBhvr>
                                        <p:cTn id="213" dur="500"/>
                                        <p:tgtEl>
                                          <p:spTgt spid="198"/>
                                        </p:tgtEl>
                                      </p:cBhvr>
                                    </p:animEffect>
                                  </p:childTnLst>
                                </p:cTn>
                              </p:par>
                              <p:par>
                                <p:cTn id="214" presetID="4" presetClass="entr" presetSubtype="16" fill="hold" grpId="0" nodeType="withEffect">
                                  <p:stCondLst>
                                    <p:cond delay="0"/>
                                  </p:stCondLst>
                                  <p:childTnLst>
                                    <p:set>
                                      <p:cBhvr>
                                        <p:cTn id="215" dur="1" fill="hold">
                                          <p:stCondLst>
                                            <p:cond delay="0"/>
                                          </p:stCondLst>
                                        </p:cTn>
                                        <p:tgtEl>
                                          <p:spTgt spid="162"/>
                                        </p:tgtEl>
                                        <p:attrNameLst>
                                          <p:attrName>style.visibility</p:attrName>
                                        </p:attrNameLst>
                                      </p:cBhvr>
                                      <p:to>
                                        <p:strVal val="visible"/>
                                      </p:to>
                                    </p:set>
                                    <p:animEffect transition="in" filter="box(in)">
                                      <p:cBhvr>
                                        <p:cTn id="216" dur="500"/>
                                        <p:tgtEl>
                                          <p:spTgt spid="162"/>
                                        </p:tgtEl>
                                      </p:cBhvr>
                                    </p:animEffect>
                                  </p:childTnLst>
                                </p:cTn>
                              </p:par>
                              <p:par>
                                <p:cTn id="217" presetID="4" presetClass="entr" presetSubtype="16" fill="hold" grpId="0" nodeType="withEffect">
                                  <p:stCondLst>
                                    <p:cond delay="0"/>
                                  </p:stCondLst>
                                  <p:childTnLst>
                                    <p:set>
                                      <p:cBhvr>
                                        <p:cTn id="218" dur="1" fill="hold">
                                          <p:stCondLst>
                                            <p:cond delay="0"/>
                                          </p:stCondLst>
                                        </p:cTn>
                                        <p:tgtEl>
                                          <p:spTgt spid="221"/>
                                        </p:tgtEl>
                                        <p:attrNameLst>
                                          <p:attrName>style.visibility</p:attrName>
                                        </p:attrNameLst>
                                      </p:cBhvr>
                                      <p:to>
                                        <p:strVal val="visible"/>
                                      </p:to>
                                    </p:set>
                                    <p:animEffect transition="in" filter="box(in)">
                                      <p:cBhvr>
                                        <p:cTn id="219" dur="3000"/>
                                        <p:tgtEl>
                                          <p:spTgt spid="221"/>
                                        </p:tgtEl>
                                      </p:cBhvr>
                                    </p:animEffect>
                                  </p:childTnLst>
                                </p:cTn>
                              </p:par>
                              <p:par>
                                <p:cTn id="220" presetID="4" presetClass="entr" presetSubtype="16" fill="hold" grpId="0" nodeType="withEffect">
                                  <p:stCondLst>
                                    <p:cond delay="0"/>
                                  </p:stCondLst>
                                  <p:childTnLst>
                                    <p:set>
                                      <p:cBhvr>
                                        <p:cTn id="221" dur="1" fill="hold">
                                          <p:stCondLst>
                                            <p:cond delay="0"/>
                                          </p:stCondLst>
                                        </p:cTn>
                                        <p:tgtEl>
                                          <p:spTgt spid="222"/>
                                        </p:tgtEl>
                                        <p:attrNameLst>
                                          <p:attrName>style.visibility</p:attrName>
                                        </p:attrNameLst>
                                      </p:cBhvr>
                                      <p:to>
                                        <p:strVal val="visible"/>
                                      </p:to>
                                    </p:set>
                                    <p:animEffect transition="in" filter="box(in)">
                                      <p:cBhvr>
                                        <p:cTn id="222" dur="500"/>
                                        <p:tgtEl>
                                          <p:spTgt spid="222"/>
                                        </p:tgtEl>
                                      </p:cBhvr>
                                    </p:animEffect>
                                  </p:childTnLst>
                                </p:cTn>
                              </p:par>
                              <p:par>
                                <p:cTn id="223" presetID="4" presetClass="entr" presetSubtype="16" fill="hold" grpId="0" nodeType="withEffect">
                                  <p:stCondLst>
                                    <p:cond delay="0"/>
                                  </p:stCondLst>
                                  <p:childTnLst>
                                    <p:set>
                                      <p:cBhvr>
                                        <p:cTn id="224" dur="1" fill="hold">
                                          <p:stCondLst>
                                            <p:cond delay="0"/>
                                          </p:stCondLst>
                                        </p:cTn>
                                        <p:tgtEl>
                                          <p:spTgt spid="223"/>
                                        </p:tgtEl>
                                        <p:attrNameLst>
                                          <p:attrName>style.visibility</p:attrName>
                                        </p:attrNameLst>
                                      </p:cBhvr>
                                      <p:to>
                                        <p:strVal val="visible"/>
                                      </p:to>
                                    </p:set>
                                    <p:animEffect transition="in" filter="box(in)">
                                      <p:cBhvr>
                                        <p:cTn id="225" dur="500"/>
                                        <p:tgtEl>
                                          <p:spTgt spid="223"/>
                                        </p:tgtEl>
                                      </p:cBhvr>
                                    </p:animEffect>
                                  </p:childTnLst>
                                </p:cTn>
                              </p:par>
                              <p:par>
                                <p:cTn id="226" presetID="4" presetClass="entr" presetSubtype="16" fill="hold" grpId="0" nodeType="withEffect">
                                  <p:stCondLst>
                                    <p:cond delay="0"/>
                                  </p:stCondLst>
                                  <p:childTnLst>
                                    <p:set>
                                      <p:cBhvr>
                                        <p:cTn id="227" dur="1" fill="hold">
                                          <p:stCondLst>
                                            <p:cond delay="0"/>
                                          </p:stCondLst>
                                        </p:cTn>
                                        <p:tgtEl>
                                          <p:spTgt spid="224"/>
                                        </p:tgtEl>
                                        <p:attrNameLst>
                                          <p:attrName>style.visibility</p:attrName>
                                        </p:attrNameLst>
                                      </p:cBhvr>
                                      <p:to>
                                        <p:strVal val="visible"/>
                                      </p:to>
                                    </p:set>
                                    <p:animEffect transition="in" filter="box(in)">
                                      <p:cBhvr>
                                        <p:cTn id="228" dur="500"/>
                                        <p:tgtEl>
                                          <p:spTgt spid="224"/>
                                        </p:tgtEl>
                                      </p:cBhvr>
                                    </p:animEffect>
                                  </p:childTnLst>
                                </p:cTn>
                              </p:par>
                              <p:par>
                                <p:cTn id="229" presetID="4" presetClass="entr" presetSubtype="16" fill="hold" grpId="0" nodeType="withEffect">
                                  <p:stCondLst>
                                    <p:cond delay="0"/>
                                  </p:stCondLst>
                                  <p:childTnLst>
                                    <p:set>
                                      <p:cBhvr>
                                        <p:cTn id="230" dur="1" fill="hold">
                                          <p:stCondLst>
                                            <p:cond delay="0"/>
                                          </p:stCondLst>
                                        </p:cTn>
                                        <p:tgtEl>
                                          <p:spTgt spid="225"/>
                                        </p:tgtEl>
                                        <p:attrNameLst>
                                          <p:attrName>style.visibility</p:attrName>
                                        </p:attrNameLst>
                                      </p:cBhvr>
                                      <p:to>
                                        <p:strVal val="visible"/>
                                      </p:to>
                                    </p:set>
                                    <p:animEffect transition="in" filter="box(in)">
                                      <p:cBhvr>
                                        <p:cTn id="231" dur="500"/>
                                        <p:tgtEl>
                                          <p:spTgt spid="225"/>
                                        </p:tgtEl>
                                      </p:cBhvr>
                                    </p:animEffect>
                                  </p:childTnLst>
                                </p:cTn>
                              </p:par>
                              <p:par>
                                <p:cTn id="232" presetID="4" presetClass="entr" presetSubtype="16" fill="hold" grpId="0" nodeType="withEffect">
                                  <p:stCondLst>
                                    <p:cond delay="0"/>
                                  </p:stCondLst>
                                  <p:childTnLst>
                                    <p:set>
                                      <p:cBhvr>
                                        <p:cTn id="233" dur="1" fill="hold">
                                          <p:stCondLst>
                                            <p:cond delay="0"/>
                                          </p:stCondLst>
                                        </p:cTn>
                                        <p:tgtEl>
                                          <p:spTgt spid="226"/>
                                        </p:tgtEl>
                                        <p:attrNameLst>
                                          <p:attrName>style.visibility</p:attrName>
                                        </p:attrNameLst>
                                      </p:cBhvr>
                                      <p:to>
                                        <p:strVal val="visible"/>
                                      </p:to>
                                    </p:set>
                                    <p:animEffect transition="in" filter="box(in)">
                                      <p:cBhvr>
                                        <p:cTn id="234" dur="500"/>
                                        <p:tgtEl>
                                          <p:spTgt spid="226"/>
                                        </p:tgtEl>
                                      </p:cBhvr>
                                    </p:animEffect>
                                  </p:childTnLst>
                                </p:cTn>
                              </p:par>
                              <p:par>
                                <p:cTn id="235" presetID="4" presetClass="entr" presetSubtype="16" fill="hold" grpId="0" nodeType="withEffect">
                                  <p:stCondLst>
                                    <p:cond delay="0"/>
                                  </p:stCondLst>
                                  <p:childTnLst>
                                    <p:set>
                                      <p:cBhvr>
                                        <p:cTn id="236" dur="1" fill="hold">
                                          <p:stCondLst>
                                            <p:cond delay="0"/>
                                          </p:stCondLst>
                                        </p:cTn>
                                        <p:tgtEl>
                                          <p:spTgt spid="227"/>
                                        </p:tgtEl>
                                        <p:attrNameLst>
                                          <p:attrName>style.visibility</p:attrName>
                                        </p:attrNameLst>
                                      </p:cBhvr>
                                      <p:to>
                                        <p:strVal val="visible"/>
                                      </p:to>
                                    </p:set>
                                    <p:animEffect transition="in" filter="box(in)">
                                      <p:cBhvr>
                                        <p:cTn id="237" dur="500"/>
                                        <p:tgtEl>
                                          <p:spTgt spid="227"/>
                                        </p:tgtEl>
                                      </p:cBhvr>
                                    </p:animEffect>
                                  </p:childTnLst>
                                </p:cTn>
                              </p:par>
                              <p:par>
                                <p:cTn id="238" presetID="4" presetClass="entr" presetSubtype="16" fill="hold" grpId="0" nodeType="withEffect">
                                  <p:stCondLst>
                                    <p:cond delay="0"/>
                                  </p:stCondLst>
                                  <p:childTnLst>
                                    <p:set>
                                      <p:cBhvr>
                                        <p:cTn id="239" dur="1" fill="hold">
                                          <p:stCondLst>
                                            <p:cond delay="0"/>
                                          </p:stCondLst>
                                        </p:cTn>
                                        <p:tgtEl>
                                          <p:spTgt spid="228"/>
                                        </p:tgtEl>
                                        <p:attrNameLst>
                                          <p:attrName>style.visibility</p:attrName>
                                        </p:attrNameLst>
                                      </p:cBhvr>
                                      <p:to>
                                        <p:strVal val="visible"/>
                                      </p:to>
                                    </p:set>
                                    <p:animEffect transition="in" filter="box(in)">
                                      <p:cBhvr>
                                        <p:cTn id="240" dur="500"/>
                                        <p:tgtEl>
                                          <p:spTgt spid="228"/>
                                        </p:tgtEl>
                                      </p:cBhvr>
                                    </p:animEffect>
                                  </p:childTnLst>
                                </p:cTn>
                              </p:par>
                              <p:par>
                                <p:cTn id="241" presetID="4" presetClass="entr" presetSubtype="16" fill="hold" grpId="0" nodeType="withEffect">
                                  <p:stCondLst>
                                    <p:cond delay="0"/>
                                  </p:stCondLst>
                                  <p:childTnLst>
                                    <p:set>
                                      <p:cBhvr>
                                        <p:cTn id="242" dur="1" fill="hold">
                                          <p:stCondLst>
                                            <p:cond delay="0"/>
                                          </p:stCondLst>
                                        </p:cTn>
                                        <p:tgtEl>
                                          <p:spTgt spid="229"/>
                                        </p:tgtEl>
                                        <p:attrNameLst>
                                          <p:attrName>style.visibility</p:attrName>
                                        </p:attrNameLst>
                                      </p:cBhvr>
                                      <p:to>
                                        <p:strVal val="visible"/>
                                      </p:to>
                                    </p:set>
                                    <p:animEffect transition="in" filter="box(in)">
                                      <p:cBhvr>
                                        <p:cTn id="243" dur="500"/>
                                        <p:tgtEl>
                                          <p:spTgt spid="229"/>
                                        </p:tgtEl>
                                      </p:cBhvr>
                                    </p:animEffect>
                                  </p:childTnLst>
                                </p:cTn>
                              </p:par>
                              <p:par>
                                <p:cTn id="244" presetID="4" presetClass="entr" presetSubtype="16" fill="hold" grpId="0" nodeType="withEffect">
                                  <p:stCondLst>
                                    <p:cond delay="0"/>
                                  </p:stCondLst>
                                  <p:childTnLst>
                                    <p:set>
                                      <p:cBhvr>
                                        <p:cTn id="245" dur="1" fill="hold">
                                          <p:stCondLst>
                                            <p:cond delay="0"/>
                                          </p:stCondLst>
                                        </p:cTn>
                                        <p:tgtEl>
                                          <p:spTgt spid="230"/>
                                        </p:tgtEl>
                                        <p:attrNameLst>
                                          <p:attrName>style.visibility</p:attrName>
                                        </p:attrNameLst>
                                      </p:cBhvr>
                                      <p:to>
                                        <p:strVal val="visible"/>
                                      </p:to>
                                    </p:set>
                                    <p:animEffect transition="in" filter="box(in)">
                                      <p:cBhvr>
                                        <p:cTn id="246" dur="500"/>
                                        <p:tgtEl>
                                          <p:spTgt spid="230"/>
                                        </p:tgtEl>
                                      </p:cBhvr>
                                    </p:animEffect>
                                  </p:childTnLst>
                                </p:cTn>
                              </p:par>
                              <p:par>
                                <p:cTn id="247" presetID="4" presetClass="entr" presetSubtype="16" fill="hold" grpId="0" nodeType="withEffect">
                                  <p:stCondLst>
                                    <p:cond delay="0"/>
                                  </p:stCondLst>
                                  <p:childTnLst>
                                    <p:set>
                                      <p:cBhvr>
                                        <p:cTn id="248" dur="1" fill="hold">
                                          <p:stCondLst>
                                            <p:cond delay="0"/>
                                          </p:stCondLst>
                                        </p:cTn>
                                        <p:tgtEl>
                                          <p:spTgt spid="231"/>
                                        </p:tgtEl>
                                        <p:attrNameLst>
                                          <p:attrName>style.visibility</p:attrName>
                                        </p:attrNameLst>
                                      </p:cBhvr>
                                      <p:to>
                                        <p:strVal val="visible"/>
                                      </p:to>
                                    </p:set>
                                    <p:animEffect transition="in" filter="box(in)">
                                      <p:cBhvr>
                                        <p:cTn id="249" dur="500"/>
                                        <p:tgtEl>
                                          <p:spTgt spid="231"/>
                                        </p:tgtEl>
                                      </p:cBhvr>
                                    </p:animEffect>
                                  </p:childTnLst>
                                </p:cTn>
                              </p:par>
                              <p:par>
                                <p:cTn id="250" presetID="4" presetClass="entr" presetSubtype="16" fill="hold" grpId="0" nodeType="withEffect">
                                  <p:stCondLst>
                                    <p:cond delay="0"/>
                                  </p:stCondLst>
                                  <p:childTnLst>
                                    <p:set>
                                      <p:cBhvr>
                                        <p:cTn id="251" dur="1" fill="hold">
                                          <p:stCondLst>
                                            <p:cond delay="0"/>
                                          </p:stCondLst>
                                        </p:cTn>
                                        <p:tgtEl>
                                          <p:spTgt spid="232"/>
                                        </p:tgtEl>
                                        <p:attrNameLst>
                                          <p:attrName>style.visibility</p:attrName>
                                        </p:attrNameLst>
                                      </p:cBhvr>
                                      <p:to>
                                        <p:strVal val="visible"/>
                                      </p:to>
                                    </p:set>
                                    <p:animEffect transition="in" filter="box(in)">
                                      <p:cBhvr>
                                        <p:cTn id="252" dur="500"/>
                                        <p:tgtEl>
                                          <p:spTgt spid="232"/>
                                        </p:tgtEl>
                                      </p:cBhvr>
                                    </p:animEffect>
                                  </p:childTnLst>
                                </p:cTn>
                              </p:par>
                              <p:par>
                                <p:cTn id="253" presetID="4" presetClass="entr" presetSubtype="16" fill="hold" grpId="0" nodeType="withEffect">
                                  <p:stCondLst>
                                    <p:cond delay="0"/>
                                  </p:stCondLst>
                                  <p:childTnLst>
                                    <p:set>
                                      <p:cBhvr>
                                        <p:cTn id="254" dur="1" fill="hold">
                                          <p:stCondLst>
                                            <p:cond delay="0"/>
                                          </p:stCondLst>
                                        </p:cTn>
                                        <p:tgtEl>
                                          <p:spTgt spid="265"/>
                                        </p:tgtEl>
                                        <p:attrNameLst>
                                          <p:attrName>style.visibility</p:attrName>
                                        </p:attrNameLst>
                                      </p:cBhvr>
                                      <p:to>
                                        <p:strVal val="visible"/>
                                      </p:to>
                                    </p:set>
                                    <p:animEffect transition="in" filter="box(in)">
                                      <p:cBhvr>
                                        <p:cTn id="255" dur="500"/>
                                        <p:tgtEl>
                                          <p:spTgt spid="265"/>
                                        </p:tgtEl>
                                      </p:cBhvr>
                                    </p:animEffect>
                                  </p:childTnLst>
                                </p:cTn>
                              </p:par>
                              <p:par>
                                <p:cTn id="256" presetID="4" presetClass="entr" presetSubtype="16" fill="hold" grpId="0" nodeType="withEffect">
                                  <p:stCondLst>
                                    <p:cond delay="0"/>
                                  </p:stCondLst>
                                  <p:childTnLst>
                                    <p:set>
                                      <p:cBhvr>
                                        <p:cTn id="257" dur="1" fill="hold">
                                          <p:stCondLst>
                                            <p:cond delay="0"/>
                                          </p:stCondLst>
                                        </p:cTn>
                                        <p:tgtEl>
                                          <p:spTgt spid="320"/>
                                        </p:tgtEl>
                                        <p:attrNameLst>
                                          <p:attrName>style.visibility</p:attrName>
                                        </p:attrNameLst>
                                      </p:cBhvr>
                                      <p:to>
                                        <p:strVal val="visible"/>
                                      </p:to>
                                    </p:set>
                                    <p:animEffect transition="in" filter="box(in)">
                                      <p:cBhvr>
                                        <p:cTn id="258" dur="500"/>
                                        <p:tgtEl>
                                          <p:spTgt spid="320"/>
                                        </p:tgtEl>
                                      </p:cBhvr>
                                    </p:animEffect>
                                  </p:childTnLst>
                                </p:cTn>
                              </p:par>
                              <p:par>
                                <p:cTn id="259" presetID="4" presetClass="entr" presetSubtype="16" fill="hold" grpId="0" nodeType="withEffect">
                                  <p:stCondLst>
                                    <p:cond delay="0"/>
                                  </p:stCondLst>
                                  <p:childTnLst>
                                    <p:set>
                                      <p:cBhvr>
                                        <p:cTn id="260" dur="1" fill="hold">
                                          <p:stCondLst>
                                            <p:cond delay="0"/>
                                          </p:stCondLst>
                                        </p:cTn>
                                        <p:tgtEl>
                                          <p:spTgt spid="291"/>
                                        </p:tgtEl>
                                        <p:attrNameLst>
                                          <p:attrName>style.visibility</p:attrName>
                                        </p:attrNameLst>
                                      </p:cBhvr>
                                      <p:to>
                                        <p:strVal val="visible"/>
                                      </p:to>
                                    </p:set>
                                    <p:animEffect transition="in" filter="box(in)">
                                      <p:cBhvr>
                                        <p:cTn id="261" dur="500"/>
                                        <p:tgtEl>
                                          <p:spTgt spid="291"/>
                                        </p:tgtEl>
                                      </p:cBhvr>
                                    </p:animEffect>
                                  </p:childTnLst>
                                </p:cTn>
                              </p:par>
                              <p:par>
                                <p:cTn id="262" presetID="4" presetClass="entr" presetSubtype="16" fill="hold" grpId="0" nodeType="withEffect">
                                  <p:stCondLst>
                                    <p:cond delay="0"/>
                                  </p:stCondLst>
                                  <p:childTnLst>
                                    <p:set>
                                      <p:cBhvr>
                                        <p:cTn id="263" dur="1" fill="hold">
                                          <p:stCondLst>
                                            <p:cond delay="0"/>
                                          </p:stCondLst>
                                        </p:cTn>
                                        <p:tgtEl>
                                          <p:spTgt spid="292"/>
                                        </p:tgtEl>
                                        <p:attrNameLst>
                                          <p:attrName>style.visibility</p:attrName>
                                        </p:attrNameLst>
                                      </p:cBhvr>
                                      <p:to>
                                        <p:strVal val="visible"/>
                                      </p:to>
                                    </p:set>
                                    <p:animEffect transition="in" filter="box(in)">
                                      <p:cBhvr>
                                        <p:cTn id="264" dur="500"/>
                                        <p:tgtEl>
                                          <p:spTgt spid="292"/>
                                        </p:tgtEl>
                                      </p:cBhvr>
                                    </p:animEffect>
                                  </p:childTnLst>
                                </p:cTn>
                              </p:par>
                              <p:par>
                                <p:cTn id="265" presetID="4" presetClass="entr" presetSubtype="16" fill="hold" grpId="0" nodeType="withEffect">
                                  <p:stCondLst>
                                    <p:cond delay="0"/>
                                  </p:stCondLst>
                                  <p:childTnLst>
                                    <p:set>
                                      <p:cBhvr>
                                        <p:cTn id="266" dur="1" fill="hold">
                                          <p:stCondLst>
                                            <p:cond delay="0"/>
                                          </p:stCondLst>
                                        </p:cTn>
                                        <p:tgtEl>
                                          <p:spTgt spid="293"/>
                                        </p:tgtEl>
                                        <p:attrNameLst>
                                          <p:attrName>style.visibility</p:attrName>
                                        </p:attrNameLst>
                                      </p:cBhvr>
                                      <p:to>
                                        <p:strVal val="visible"/>
                                      </p:to>
                                    </p:set>
                                    <p:animEffect transition="in" filter="box(in)">
                                      <p:cBhvr>
                                        <p:cTn id="267" dur="500"/>
                                        <p:tgtEl>
                                          <p:spTgt spid="293"/>
                                        </p:tgtEl>
                                      </p:cBhvr>
                                    </p:animEffect>
                                  </p:childTnLst>
                                </p:cTn>
                              </p:par>
                              <p:par>
                                <p:cTn id="268" presetID="4" presetClass="entr" presetSubtype="16" fill="hold" grpId="0" nodeType="withEffect">
                                  <p:stCondLst>
                                    <p:cond delay="0"/>
                                  </p:stCondLst>
                                  <p:childTnLst>
                                    <p:set>
                                      <p:cBhvr>
                                        <p:cTn id="269" dur="1" fill="hold">
                                          <p:stCondLst>
                                            <p:cond delay="0"/>
                                          </p:stCondLst>
                                        </p:cTn>
                                        <p:tgtEl>
                                          <p:spTgt spid="163"/>
                                        </p:tgtEl>
                                        <p:attrNameLst>
                                          <p:attrName>style.visibility</p:attrName>
                                        </p:attrNameLst>
                                      </p:cBhvr>
                                      <p:to>
                                        <p:strVal val="visible"/>
                                      </p:to>
                                    </p:set>
                                    <p:animEffect transition="in" filter="box(in)">
                                      <p:cBhvr>
                                        <p:cTn id="270" dur="2000"/>
                                        <p:tgtEl>
                                          <p:spTgt spid="163"/>
                                        </p:tgtEl>
                                      </p:cBhvr>
                                    </p:animEffect>
                                  </p:childTnLst>
                                </p:cTn>
                              </p:par>
                              <p:par>
                                <p:cTn id="271" presetID="4" presetClass="entr" presetSubtype="16" fill="hold" grpId="0" nodeType="withEffect">
                                  <p:stCondLst>
                                    <p:cond delay="0"/>
                                  </p:stCondLst>
                                  <p:childTnLst>
                                    <p:set>
                                      <p:cBhvr>
                                        <p:cTn id="272" dur="1" fill="hold">
                                          <p:stCondLst>
                                            <p:cond delay="0"/>
                                          </p:stCondLst>
                                        </p:cTn>
                                        <p:tgtEl>
                                          <p:spTgt spid="164"/>
                                        </p:tgtEl>
                                        <p:attrNameLst>
                                          <p:attrName>style.visibility</p:attrName>
                                        </p:attrNameLst>
                                      </p:cBhvr>
                                      <p:to>
                                        <p:strVal val="visible"/>
                                      </p:to>
                                    </p:set>
                                    <p:animEffect transition="in" filter="box(in)">
                                      <p:cBhvr>
                                        <p:cTn id="273" dur="500"/>
                                        <p:tgtEl>
                                          <p:spTgt spid="164"/>
                                        </p:tgtEl>
                                      </p:cBhvr>
                                    </p:animEffect>
                                  </p:childTnLst>
                                </p:cTn>
                              </p:par>
                              <p:par>
                                <p:cTn id="274" presetID="4" presetClass="entr" presetSubtype="16" fill="hold" grpId="0" nodeType="withEffect">
                                  <p:stCondLst>
                                    <p:cond delay="0"/>
                                  </p:stCondLst>
                                  <p:childTnLst>
                                    <p:set>
                                      <p:cBhvr>
                                        <p:cTn id="275" dur="1" fill="hold">
                                          <p:stCondLst>
                                            <p:cond delay="0"/>
                                          </p:stCondLst>
                                        </p:cTn>
                                        <p:tgtEl>
                                          <p:spTgt spid="165"/>
                                        </p:tgtEl>
                                        <p:attrNameLst>
                                          <p:attrName>style.visibility</p:attrName>
                                        </p:attrNameLst>
                                      </p:cBhvr>
                                      <p:to>
                                        <p:strVal val="visible"/>
                                      </p:to>
                                    </p:set>
                                    <p:animEffect transition="in" filter="box(in)">
                                      <p:cBhvr>
                                        <p:cTn id="276" dur="500"/>
                                        <p:tgtEl>
                                          <p:spTgt spid="165"/>
                                        </p:tgtEl>
                                      </p:cBhvr>
                                    </p:animEffect>
                                  </p:childTnLst>
                                </p:cTn>
                              </p:par>
                              <p:par>
                                <p:cTn id="277" presetID="4" presetClass="entr" presetSubtype="16" fill="hold" grpId="0" nodeType="withEffect">
                                  <p:stCondLst>
                                    <p:cond delay="0"/>
                                  </p:stCondLst>
                                  <p:childTnLst>
                                    <p:set>
                                      <p:cBhvr>
                                        <p:cTn id="278" dur="1" fill="hold">
                                          <p:stCondLst>
                                            <p:cond delay="0"/>
                                          </p:stCondLst>
                                        </p:cTn>
                                        <p:tgtEl>
                                          <p:spTgt spid="166"/>
                                        </p:tgtEl>
                                        <p:attrNameLst>
                                          <p:attrName>style.visibility</p:attrName>
                                        </p:attrNameLst>
                                      </p:cBhvr>
                                      <p:to>
                                        <p:strVal val="visible"/>
                                      </p:to>
                                    </p:set>
                                    <p:animEffect transition="in" filter="box(in)">
                                      <p:cBhvr>
                                        <p:cTn id="279" dur="500"/>
                                        <p:tgtEl>
                                          <p:spTgt spid="166"/>
                                        </p:tgtEl>
                                      </p:cBhvr>
                                    </p:animEffect>
                                  </p:childTnLst>
                                </p:cTn>
                              </p:par>
                              <p:par>
                                <p:cTn id="280" presetID="4" presetClass="entr" presetSubtype="16" fill="hold" grpId="0" nodeType="withEffect">
                                  <p:stCondLst>
                                    <p:cond delay="0"/>
                                  </p:stCondLst>
                                  <p:childTnLst>
                                    <p:set>
                                      <p:cBhvr>
                                        <p:cTn id="281" dur="1" fill="hold">
                                          <p:stCondLst>
                                            <p:cond delay="0"/>
                                          </p:stCondLst>
                                        </p:cTn>
                                        <p:tgtEl>
                                          <p:spTgt spid="167"/>
                                        </p:tgtEl>
                                        <p:attrNameLst>
                                          <p:attrName>style.visibility</p:attrName>
                                        </p:attrNameLst>
                                      </p:cBhvr>
                                      <p:to>
                                        <p:strVal val="visible"/>
                                      </p:to>
                                    </p:set>
                                    <p:animEffect transition="in" filter="box(in)">
                                      <p:cBhvr>
                                        <p:cTn id="282" dur="500"/>
                                        <p:tgtEl>
                                          <p:spTgt spid="167"/>
                                        </p:tgtEl>
                                      </p:cBhvr>
                                    </p:animEffect>
                                  </p:childTnLst>
                                </p:cTn>
                              </p:par>
                              <p:par>
                                <p:cTn id="283" presetID="4" presetClass="entr" presetSubtype="16" fill="hold" grpId="0" nodeType="withEffect">
                                  <p:stCondLst>
                                    <p:cond delay="0"/>
                                  </p:stCondLst>
                                  <p:childTnLst>
                                    <p:set>
                                      <p:cBhvr>
                                        <p:cTn id="284" dur="1" fill="hold">
                                          <p:stCondLst>
                                            <p:cond delay="0"/>
                                          </p:stCondLst>
                                        </p:cTn>
                                        <p:tgtEl>
                                          <p:spTgt spid="168"/>
                                        </p:tgtEl>
                                        <p:attrNameLst>
                                          <p:attrName>style.visibility</p:attrName>
                                        </p:attrNameLst>
                                      </p:cBhvr>
                                      <p:to>
                                        <p:strVal val="visible"/>
                                      </p:to>
                                    </p:set>
                                    <p:animEffect transition="in" filter="box(in)">
                                      <p:cBhvr>
                                        <p:cTn id="285" dur="2000"/>
                                        <p:tgtEl>
                                          <p:spTgt spid="168"/>
                                        </p:tgtEl>
                                      </p:cBhvr>
                                    </p:animEffect>
                                  </p:childTnLst>
                                </p:cTn>
                              </p:par>
                              <p:par>
                                <p:cTn id="286" presetID="4" presetClass="entr" presetSubtype="16" fill="hold" grpId="0" nodeType="withEffect">
                                  <p:stCondLst>
                                    <p:cond delay="0"/>
                                  </p:stCondLst>
                                  <p:childTnLst>
                                    <p:set>
                                      <p:cBhvr>
                                        <p:cTn id="287" dur="1" fill="hold">
                                          <p:stCondLst>
                                            <p:cond delay="0"/>
                                          </p:stCondLst>
                                        </p:cTn>
                                        <p:tgtEl>
                                          <p:spTgt spid="169"/>
                                        </p:tgtEl>
                                        <p:attrNameLst>
                                          <p:attrName>style.visibility</p:attrName>
                                        </p:attrNameLst>
                                      </p:cBhvr>
                                      <p:to>
                                        <p:strVal val="visible"/>
                                      </p:to>
                                    </p:set>
                                    <p:animEffect transition="in" filter="box(in)">
                                      <p:cBhvr>
                                        <p:cTn id="288" dur="2000"/>
                                        <p:tgtEl>
                                          <p:spTgt spid="169"/>
                                        </p:tgtEl>
                                      </p:cBhvr>
                                    </p:animEffect>
                                  </p:childTnLst>
                                </p:cTn>
                              </p:par>
                              <p:par>
                                <p:cTn id="289" presetID="4" presetClass="entr" presetSubtype="16" fill="hold" grpId="0" nodeType="withEffect">
                                  <p:stCondLst>
                                    <p:cond delay="0"/>
                                  </p:stCondLst>
                                  <p:childTnLst>
                                    <p:set>
                                      <p:cBhvr>
                                        <p:cTn id="290" dur="1" fill="hold">
                                          <p:stCondLst>
                                            <p:cond delay="0"/>
                                          </p:stCondLst>
                                        </p:cTn>
                                        <p:tgtEl>
                                          <p:spTgt spid="170"/>
                                        </p:tgtEl>
                                        <p:attrNameLst>
                                          <p:attrName>style.visibility</p:attrName>
                                        </p:attrNameLst>
                                      </p:cBhvr>
                                      <p:to>
                                        <p:strVal val="visible"/>
                                      </p:to>
                                    </p:set>
                                    <p:animEffect transition="in" filter="box(in)">
                                      <p:cBhvr>
                                        <p:cTn id="291" dur="500"/>
                                        <p:tgtEl>
                                          <p:spTgt spid="170"/>
                                        </p:tgtEl>
                                      </p:cBhvr>
                                    </p:animEffect>
                                  </p:childTnLst>
                                </p:cTn>
                              </p:par>
                            </p:childTnLst>
                          </p:cTn>
                        </p:par>
                      </p:childTnLst>
                    </p:cTn>
                  </p:par>
                  <p:par>
                    <p:cTn id="292" fill="hold">
                      <p:stCondLst>
                        <p:cond delay="indefinite"/>
                      </p:stCondLst>
                      <p:childTnLst>
                        <p:par>
                          <p:cTn id="293" fill="hold">
                            <p:stCondLst>
                              <p:cond delay="0"/>
                            </p:stCondLst>
                            <p:childTnLst>
                              <p:par>
                                <p:cTn id="294" presetID="4" presetClass="entr" presetSubtype="16" fill="hold" grpId="0" nodeType="clickEffect">
                                  <p:stCondLst>
                                    <p:cond delay="0"/>
                                  </p:stCondLst>
                                  <p:childTnLst>
                                    <p:set>
                                      <p:cBhvr>
                                        <p:cTn id="295" dur="1" fill="hold">
                                          <p:stCondLst>
                                            <p:cond delay="0"/>
                                          </p:stCondLst>
                                        </p:cTn>
                                        <p:tgtEl>
                                          <p:spTgt spid="171"/>
                                        </p:tgtEl>
                                        <p:attrNameLst>
                                          <p:attrName>style.visibility</p:attrName>
                                        </p:attrNameLst>
                                      </p:cBhvr>
                                      <p:to>
                                        <p:strVal val="visible"/>
                                      </p:to>
                                    </p:set>
                                    <p:animEffect transition="in" filter="box(in)">
                                      <p:cBhvr>
                                        <p:cTn id="296" dur="2000"/>
                                        <p:tgtEl>
                                          <p:spTgt spid="171"/>
                                        </p:tgtEl>
                                      </p:cBhvr>
                                    </p:animEffect>
                                  </p:childTnLst>
                                </p:cTn>
                              </p:par>
                              <p:par>
                                <p:cTn id="297" presetID="4" presetClass="entr" presetSubtype="16" fill="hold" grpId="0" nodeType="withEffect">
                                  <p:stCondLst>
                                    <p:cond delay="0"/>
                                  </p:stCondLst>
                                  <p:childTnLst>
                                    <p:set>
                                      <p:cBhvr>
                                        <p:cTn id="298" dur="1" fill="hold">
                                          <p:stCondLst>
                                            <p:cond delay="0"/>
                                          </p:stCondLst>
                                        </p:cTn>
                                        <p:tgtEl>
                                          <p:spTgt spid="172"/>
                                        </p:tgtEl>
                                        <p:attrNameLst>
                                          <p:attrName>style.visibility</p:attrName>
                                        </p:attrNameLst>
                                      </p:cBhvr>
                                      <p:to>
                                        <p:strVal val="visible"/>
                                      </p:to>
                                    </p:set>
                                    <p:animEffect transition="in" filter="box(in)">
                                      <p:cBhvr>
                                        <p:cTn id="299" dur="500"/>
                                        <p:tgtEl>
                                          <p:spTgt spid="172"/>
                                        </p:tgtEl>
                                      </p:cBhvr>
                                    </p:animEffect>
                                  </p:childTnLst>
                                </p:cTn>
                              </p:par>
                              <p:par>
                                <p:cTn id="300" presetID="4" presetClass="entr" presetSubtype="16" fill="hold" grpId="0" nodeType="withEffect">
                                  <p:stCondLst>
                                    <p:cond delay="0"/>
                                  </p:stCondLst>
                                  <p:childTnLst>
                                    <p:set>
                                      <p:cBhvr>
                                        <p:cTn id="301" dur="1" fill="hold">
                                          <p:stCondLst>
                                            <p:cond delay="0"/>
                                          </p:stCondLst>
                                        </p:cTn>
                                        <p:tgtEl>
                                          <p:spTgt spid="173"/>
                                        </p:tgtEl>
                                        <p:attrNameLst>
                                          <p:attrName>style.visibility</p:attrName>
                                        </p:attrNameLst>
                                      </p:cBhvr>
                                      <p:to>
                                        <p:strVal val="visible"/>
                                      </p:to>
                                    </p:set>
                                    <p:animEffect transition="in" filter="box(in)">
                                      <p:cBhvr>
                                        <p:cTn id="302" dur="2000"/>
                                        <p:tgtEl>
                                          <p:spTgt spid="173"/>
                                        </p:tgtEl>
                                      </p:cBhvr>
                                    </p:animEffect>
                                  </p:childTnLst>
                                </p:cTn>
                              </p:par>
                              <p:par>
                                <p:cTn id="303" presetID="4" presetClass="entr" presetSubtype="16" fill="hold" grpId="0" nodeType="withEffect">
                                  <p:stCondLst>
                                    <p:cond delay="0"/>
                                  </p:stCondLst>
                                  <p:childTnLst>
                                    <p:set>
                                      <p:cBhvr>
                                        <p:cTn id="304" dur="1" fill="hold">
                                          <p:stCondLst>
                                            <p:cond delay="0"/>
                                          </p:stCondLst>
                                        </p:cTn>
                                        <p:tgtEl>
                                          <p:spTgt spid="174"/>
                                        </p:tgtEl>
                                        <p:attrNameLst>
                                          <p:attrName>style.visibility</p:attrName>
                                        </p:attrNameLst>
                                      </p:cBhvr>
                                      <p:to>
                                        <p:strVal val="visible"/>
                                      </p:to>
                                    </p:set>
                                    <p:animEffect transition="in" filter="box(in)">
                                      <p:cBhvr>
                                        <p:cTn id="305" dur="500"/>
                                        <p:tgtEl>
                                          <p:spTgt spid="174"/>
                                        </p:tgtEl>
                                      </p:cBhvr>
                                    </p:animEffect>
                                  </p:childTnLst>
                                </p:cTn>
                              </p:par>
                              <p:par>
                                <p:cTn id="306" presetID="4" presetClass="entr" presetSubtype="16" fill="hold" grpId="0" nodeType="withEffect">
                                  <p:stCondLst>
                                    <p:cond delay="0"/>
                                  </p:stCondLst>
                                  <p:childTnLst>
                                    <p:set>
                                      <p:cBhvr>
                                        <p:cTn id="307" dur="1" fill="hold">
                                          <p:stCondLst>
                                            <p:cond delay="0"/>
                                          </p:stCondLst>
                                        </p:cTn>
                                        <p:tgtEl>
                                          <p:spTgt spid="175"/>
                                        </p:tgtEl>
                                        <p:attrNameLst>
                                          <p:attrName>style.visibility</p:attrName>
                                        </p:attrNameLst>
                                      </p:cBhvr>
                                      <p:to>
                                        <p:strVal val="visible"/>
                                      </p:to>
                                    </p:set>
                                    <p:animEffect transition="in" filter="box(in)">
                                      <p:cBhvr>
                                        <p:cTn id="308" dur="500"/>
                                        <p:tgtEl>
                                          <p:spTgt spid="175"/>
                                        </p:tgtEl>
                                      </p:cBhvr>
                                    </p:animEffect>
                                  </p:childTnLst>
                                </p:cTn>
                              </p:par>
                              <p:par>
                                <p:cTn id="309" presetID="4" presetClass="entr" presetSubtype="16" fill="hold" grpId="0" nodeType="withEffect">
                                  <p:stCondLst>
                                    <p:cond delay="0"/>
                                  </p:stCondLst>
                                  <p:childTnLst>
                                    <p:set>
                                      <p:cBhvr>
                                        <p:cTn id="310" dur="1" fill="hold">
                                          <p:stCondLst>
                                            <p:cond delay="0"/>
                                          </p:stCondLst>
                                        </p:cTn>
                                        <p:tgtEl>
                                          <p:spTgt spid="176"/>
                                        </p:tgtEl>
                                        <p:attrNameLst>
                                          <p:attrName>style.visibility</p:attrName>
                                        </p:attrNameLst>
                                      </p:cBhvr>
                                      <p:to>
                                        <p:strVal val="visible"/>
                                      </p:to>
                                    </p:set>
                                    <p:animEffect transition="in" filter="box(in)">
                                      <p:cBhvr>
                                        <p:cTn id="311" dur="500"/>
                                        <p:tgtEl>
                                          <p:spTgt spid="176"/>
                                        </p:tgtEl>
                                      </p:cBhvr>
                                    </p:animEffect>
                                  </p:childTnLst>
                                </p:cTn>
                              </p:par>
                              <p:par>
                                <p:cTn id="312" presetID="4" presetClass="entr" presetSubtype="16" fill="hold" grpId="0" nodeType="withEffect">
                                  <p:stCondLst>
                                    <p:cond delay="0"/>
                                  </p:stCondLst>
                                  <p:childTnLst>
                                    <p:set>
                                      <p:cBhvr>
                                        <p:cTn id="313" dur="1" fill="hold">
                                          <p:stCondLst>
                                            <p:cond delay="0"/>
                                          </p:stCondLst>
                                        </p:cTn>
                                        <p:tgtEl>
                                          <p:spTgt spid="177"/>
                                        </p:tgtEl>
                                        <p:attrNameLst>
                                          <p:attrName>style.visibility</p:attrName>
                                        </p:attrNameLst>
                                      </p:cBhvr>
                                      <p:to>
                                        <p:strVal val="visible"/>
                                      </p:to>
                                    </p:set>
                                    <p:animEffect transition="in" filter="box(in)">
                                      <p:cBhvr>
                                        <p:cTn id="314" dur="500"/>
                                        <p:tgtEl>
                                          <p:spTgt spid="177"/>
                                        </p:tgtEl>
                                      </p:cBhvr>
                                    </p:animEffect>
                                  </p:childTnLst>
                                </p:cTn>
                              </p:par>
                              <p:par>
                                <p:cTn id="315" presetID="4" presetClass="entr" presetSubtype="16" fill="hold" grpId="0" nodeType="withEffect">
                                  <p:stCondLst>
                                    <p:cond delay="0"/>
                                  </p:stCondLst>
                                  <p:childTnLst>
                                    <p:set>
                                      <p:cBhvr>
                                        <p:cTn id="316" dur="1" fill="hold">
                                          <p:stCondLst>
                                            <p:cond delay="0"/>
                                          </p:stCondLst>
                                        </p:cTn>
                                        <p:tgtEl>
                                          <p:spTgt spid="137"/>
                                        </p:tgtEl>
                                        <p:attrNameLst>
                                          <p:attrName>style.visibility</p:attrName>
                                        </p:attrNameLst>
                                      </p:cBhvr>
                                      <p:to>
                                        <p:strVal val="visible"/>
                                      </p:to>
                                    </p:set>
                                    <p:animEffect transition="in" filter="box(in)">
                                      <p:cBhvr>
                                        <p:cTn id="317" dur="500"/>
                                        <p:tgtEl>
                                          <p:spTgt spid="137"/>
                                        </p:tgtEl>
                                      </p:cBhvr>
                                    </p:animEffect>
                                  </p:childTnLst>
                                </p:cTn>
                              </p:par>
                              <p:par>
                                <p:cTn id="318" presetID="4" presetClass="entr" presetSubtype="16" fill="hold" grpId="0" nodeType="withEffect">
                                  <p:stCondLst>
                                    <p:cond delay="0"/>
                                  </p:stCondLst>
                                  <p:childTnLst>
                                    <p:set>
                                      <p:cBhvr>
                                        <p:cTn id="319" dur="1" fill="hold">
                                          <p:stCondLst>
                                            <p:cond delay="0"/>
                                          </p:stCondLst>
                                        </p:cTn>
                                        <p:tgtEl>
                                          <p:spTgt spid="138"/>
                                        </p:tgtEl>
                                        <p:attrNameLst>
                                          <p:attrName>style.visibility</p:attrName>
                                        </p:attrNameLst>
                                      </p:cBhvr>
                                      <p:to>
                                        <p:strVal val="visible"/>
                                      </p:to>
                                    </p:set>
                                    <p:animEffect transition="in" filter="box(in)">
                                      <p:cBhvr>
                                        <p:cTn id="320" dur="3000"/>
                                        <p:tgtEl>
                                          <p:spTgt spid="138"/>
                                        </p:tgtEl>
                                      </p:cBhvr>
                                    </p:animEffect>
                                  </p:childTnLst>
                                </p:cTn>
                              </p:par>
                              <p:par>
                                <p:cTn id="321" presetID="4" presetClass="entr" presetSubtype="16" fill="hold" grpId="0" nodeType="withEffect">
                                  <p:stCondLst>
                                    <p:cond delay="0"/>
                                  </p:stCondLst>
                                  <p:childTnLst>
                                    <p:set>
                                      <p:cBhvr>
                                        <p:cTn id="322" dur="1" fill="hold">
                                          <p:stCondLst>
                                            <p:cond delay="0"/>
                                          </p:stCondLst>
                                        </p:cTn>
                                        <p:tgtEl>
                                          <p:spTgt spid="139"/>
                                        </p:tgtEl>
                                        <p:attrNameLst>
                                          <p:attrName>style.visibility</p:attrName>
                                        </p:attrNameLst>
                                      </p:cBhvr>
                                      <p:to>
                                        <p:strVal val="visible"/>
                                      </p:to>
                                    </p:set>
                                    <p:animEffect transition="in" filter="box(in)">
                                      <p:cBhvr>
                                        <p:cTn id="323" dur="500"/>
                                        <p:tgtEl>
                                          <p:spTgt spid="139"/>
                                        </p:tgtEl>
                                      </p:cBhvr>
                                    </p:animEffect>
                                  </p:childTnLst>
                                </p:cTn>
                              </p:par>
                              <p:par>
                                <p:cTn id="324" presetID="4" presetClass="entr" presetSubtype="16" fill="hold" grpId="0" nodeType="withEffect">
                                  <p:stCondLst>
                                    <p:cond delay="0"/>
                                  </p:stCondLst>
                                  <p:childTnLst>
                                    <p:set>
                                      <p:cBhvr>
                                        <p:cTn id="325" dur="1" fill="hold">
                                          <p:stCondLst>
                                            <p:cond delay="0"/>
                                          </p:stCondLst>
                                        </p:cTn>
                                        <p:tgtEl>
                                          <p:spTgt spid="216"/>
                                        </p:tgtEl>
                                        <p:attrNameLst>
                                          <p:attrName>style.visibility</p:attrName>
                                        </p:attrNameLst>
                                      </p:cBhvr>
                                      <p:to>
                                        <p:strVal val="visible"/>
                                      </p:to>
                                    </p:set>
                                    <p:animEffect transition="in" filter="box(in)">
                                      <p:cBhvr>
                                        <p:cTn id="326" dur="500"/>
                                        <p:tgtEl>
                                          <p:spTgt spid="216"/>
                                        </p:tgtEl>
                                      </p:cBhvr>
                                    </p:animEffect>
                                  </p:childTnLst>
                                </p:cTn>
                              </p:par>
                              <p:par>
                                <p:cTn id="327" presetID="4" presetClass="entr" presetSubtype="16" fill="hold" grpId="0" nodeType="withEffect">
                                  <p:stCondLst>
                                    <p:cond delay="0"/>
                                  </p:stCondLst>
                                  <p:childTnLst>
                                    <p:set>
                                      <p:cBhvr>
                                        <p:cTn id="328" dur="1" fill="hold">
                                          <p:stCondLst>
                                            <p:cond delay="0"/>
                                          </p:stCondLst>
                                        </p:cTn>
                                        <p:tgtEl>
                                          <p:spTgt spid="186"/>
                                        </p:tgtEl>
                                        <p:attrNameLst>
                                          <p:attrName>style.visibility</p:attrName>
                                        </p:attrNameLst>
                                      </p:cBhvr>
                                      <p:to>
                                        <p:strVal val="visible"/>
                                      </p:to>
                                    </p:set>
                                    <p:animEffect transition="in" filter="box(in)">
                                      <p:cBhvr>
                                        <p:cTn id="329" dur="2000"/>
                                        <p:tgtEl>
                                          <p:spTgt spid="186"/>
                                        </p:tgtEl>
                                      </p:cBhvr>
                                    </p:animEffect>
                                  </p:childTnLst>
                                </p:cTn>
                              </p:par>
                              <p:par>
                                <p:cTn id="330" presetID="4" presetClass="entr" presetSubtype="16" fill="hold" grpId="0" nodeType="withEffect">
                                  <p:stCondLst>
                                    <p:cond delay="0"/>
                                  </p:stCondLst>
                                  <p:childTnLst>
                                    <p:set>
                                      <p:cBhvr>
                                        <p:cTn id="331" dur="1" fill="hold">
                                          <p:stCondLst>
                                            <p:cond delay="0"/>
                                          </p:stCondLst>
                                        </p:cTn>
                                        <p:tgtEl>
                                          <p:spTgt spid="187"/>
                                        </p:tgtEl>
                                        <p:attrNameLst>
                                          <p:attrName>style.visibility</p:attrName>
                                        </p:attrNameLst>
                                      </p:cBhvr>
                                      <p:to>
                                        <p:strVal val="visible"/>
                                      </p:to>
                                    </p:set>
                                    <p:animEffect transition="in" filter="box(in)">
                                      <p:cBhvr>
                                        <p:cTn id="332" dur="500"/>
                                        <p:tgtEl>
                                          <p:spTgt spid="187"/>
                                        </p:tgtEl>
                                      </p:cBhvr>
                                    </p:animEffect>
                                  </p:childTnLst>
                                </p:cTn>
                              </p:par>
                              <p:par>
                                <p:cTn id="333" presetID="4" presetClass="entr" presetSubtype="16" fill="hold" grpId="0" nodeType="withEffect">
                                  <p:stCondLst>
                                    <p:cond delay="0"/>
                                  </p:stCondLst>
                                  <p:childTnLst>
                                    <p:set>
                                      <p:cBhvr>
                                        <p:cTn id="334" dur="1" fill="hold">
                                          <p:stCondLst>
                                            <p:cond delay="0"/>
                                          </p:stCondLst>
                                        </p:cTn>
                                        <p:tgtEl>
                                          <p:spTgt spid="199"/>
                                        </p:tgtEl>
                                        <p:attrNameLst>
                                          <p:attrName>style.visibility</p:attrName>
                                        </p:attrNameLst>
                                      </p:cBhvr>
                                      <p:to>
                                        <p:strVal val="visible"/>
                                      </p:to>
                                    </p:set>
                                    <p:animEffect transition="in" filter="box(in)">
                                      <p:cBhvr>
                                        <p:cTn id="335" dur="500"/>
                                        <p:tgtEl>
                                          <p:spTgt spid="199"/>
                                        </p:tgtEl>
                                      </p:cBhvr>
                                    </p:animEffect>
                                  </p:childTnLst>
                                </p:cTn>
                              </p:par>
                              <p:par>
                                <p:cTn id="336" presetID="4" presetClass="entr" presetSubtype="16" fill="hold" grpId="0" nodeType="withEffect">
                                  <p:stCondLst>
                                    <p:cond delay="0"/>
                                  </p:stCondLst>
                                  <p:childTnLst>
                                    <p:set>
                                      <p:cBhvr>
                                        <p:cTn id="337" dur="1" fill="hold">
                                          <p:stCondLst>
                                            <p:cond delay="0"/>
                                          </p:stCondLst>
                                        </p:cTn>
                                        <p:tgtEl>
                                          <p:spTgt spid="200"/>
                                        </p:tgtEl>
                                        <p:attrNameLst>
                                          <p:attrName>style.visibility</p:attrName>
                                        </p:attrNameLst>
                                      </p:cBhvr>
                                      <p:to>
                                        <p:strVal val="visible"/>
                                      </p:to>
                                    </p:set>
                                    <p:animEffect transition="in" filter="box(in)">
                                      <p:cBhvr>
                                        <p:cTn id="338" dur="3000"/>
                                        <p:tgtEl>
                                          <p:spTgt spid="200"/>
                                        </p:tgtEl>
                                      </p:cBhvr>
                                    </p:animEffect>
                                  </p:childTnLst>
                                </p:cTn>
                              </p:par>
                              <p:par>
                                <p:cTn id="339" presetID="4" presetClass="entr" presetSubtype="16" fill="hold" grpId="0" nodeType="withEffect">
                                  <p:stCondLst>
                                    <p:cond delay="0"/>
                                  </p:stCondLst>
                                  <p:childTnLst>
                                    <p:set>
                                      <p:cBhvr>
                                        <p:cTn id="340" dur="1" fill="hold">
                                          <p:stCondLst>
                                            <p:cond delay="0"/>
                                          </p:stCondLst>
                                        </p:cTn>
                                        <p:tgtEl>
                                          <p:spTgt spid="201"/>
                                        </p:tgtEl>
                                        <p:attrNameLst>
                                          <p:attrName>style.visibility</p:attrName>
                                        </p:attrNameLst>
                                      </p:cBhvr>
                                      <p:to>
                                        <p:strVal val="visible"/>
                                      </p:to>
                                    </p:set>
                                    <p:animEffect transition="in" filter="box(in)">
                                      <p:cBhvr>
                                        <p:cTn id="341" dur="2000"/>
                                        <p:tgtEl>
                                          <p:spTgt spid="201"/>
                                        </p:tgtEl>
                                      </p:cBhvr>
                                    </p:animEffect>
                                  </p:childTnLst>
                                </p:cTn>
                              </p:par>
                              <p:par>
                                <p:cTn id="342" presetID="4" presetClass="entr" presetSubtype="16" fill="hold" grpId="0" nodeType="withEffect">
                                  <p:stCondLst>
                                    <p:cond delay="0"/>
                                  </p:stCondLst>
                                  <p:childTnLst>
                                    <p:set>
                                      <p:cBhvr>
                                        <p:cTn id="343" dur="1" fill="hold">
                                          <p:stCondLst>
                                            <p:cond delay="0"/>
                                          </p:stCondLst>
                                        </p:cTn>
                                        <p:tgtEl>
                                          <p:spTgt spid="202"/>
                                        </p:tgtEl>
                                        <p:attrNameLst>
                                          <p:attrName>style.visibility</p:attrName>
                                        </p:attrNameLst>
                                      </p:cBhvr>
                                      <p:to>
                                        <p:strVal val="visible"/>
                                      </p:to>
                                    </p:set>
                                    <p:animEffect transition="in" filter="box(in)">
                                      <p:cBhvr>
                                        <p:cTn id="344" dur="3000"/>
                                        <p:tgtEl>
                                          <p:spTgt spid="202"/>
                                        </p:tgtEl>
                                      </p:cBhvr>
                                    </p:animEffect>
                                  </p:childTnLst>
                                </p:cTn>
                              </p:par>
                              <p:par>
                                <p:cTn id="345" presetID="4" presetClass="entr" presetSubtype="16" fill="hold" grpId="0" nodeType="withEffect">
                                  <p:stCondLst>
                                    <p:cond delay="0"/>
                                  </p:stCondLst>
                                  <p:childTnLst>
                                    <p:set>
                                      <p:cBhvr>
                                        <p:cTn id="346" dur="1" fill="hold">
                                          <p:stCondLst>
                                            <p:cond delay="0"/>
                                          </p:stCondLst>
                                        </p:cTn>
                                        <p:tgtEl>
                                          <p:spTgt spid="203"/>
                                        </p:tgtEl>
                                        <p:attrNameLst>
                                          <p:attrName>style.visibility</p:attrName>
                                        </p:attrNameLst>
                                      </p:cBhvr>
                                      <p:to>
                                        <p:strVal val="visible"/>
                                      </p:to>
                                    </p:set>
                                    <p:animEffect transition="in" filter="box(in)">
                                      <p:cBhvr>
                                        <p:cTn id="347" dur="500"/>
                                        <p:tgtEl>
                                          <p:spTgt spid="203"/>
                                        </p:tgtEl>
                                      </p:cBhvr>
                                    </p:animEffect>
                                  </p:childTnLst>
                                </p:cTn>
                              </p:par>
                              <p:par>
                                <p:cTn id="348" presetID="4" presetClass="entr" presetSubtype="16" fill="hold" grpId="0" nodeType="withEffect">
                                  <p:stCondLst>
                                    <p:cond delay="0"/>
                                  </p:stCondLst>
                                  <p:childTnLst>
                                    <p:set>
                                      <p:cBhvr>
                                        <p:cTn id="349" dur="1" fill="hold">
                                          <p:stCondLst>
                                            <p:cond delay="0"/>
                                          </p:stCondLst>
                                        </p:cTn>
                                        <p:tgtEl>
                                          <p:spTgt spid="204"/>
                                        </p:tgtEl>
                                        <p:attrNameLst>
                                          <p:attrName>style.visibility</p:attrName>
                                        </p:attrNameLst>
                                      </p:cBhvr>
                                      <p:to>
                                        <p:strVal val="visible"/>
                                      </p:to>
                                    </p:set>
                                    <p:animEffect transition="in" filter="box(in)">
                                      <p:cBhvr>
                                        <p:cTn id="350" dur="3000"/>
                                        <p:tgtEl>
                                          <p:spTgt spid="204"/>
                                        </p:tgtEl>
                                      </p:cBhvr>
                                    </p:animEffect>
                                  </p:childTnLst>
                                </p:cTn>
                              </p:par>
                              <p:par>
                                <p:cTn id="351" presetID="4" presetClass="entr" presetSubtype="16" fill="hold" grpId="0" nodeType="withEffect">
                                  <p:stCondLst>
                                    <p:cond delay="0"/>
                                  </p:stCondLst>
                                  <p:childTnLst>
                                    <p:set>
                                      <p:cBhvr>
                                        <p:cTn id="352" dur="1" fill="hold">
                                          <p:stCondLst>
                                            <p:cond delay="0"/>
                                          </p:stCondLst>
                                        </p:cTn>
                                        <p:tgtEl>
                                          <p:spTgt spid="247"/>
                                        </p:tgtEl>
                                        <p:attrNameLst>
                                          <p:attrName>style.visibility</p:attrName>
                                        </p:attrNameLst>
                                      </p:cBhvr>
                                      <p:to>
                                        <p:strVal val="visible"/>
                                      </p:to>
                                    </p:set>
                                    <p:animEffect transition="in" filter="box(in)">
                                      <p:cBhvr>
                                        <p:cTn id="353" dur="3000"/>
                                        <p:tgtEl>
                                          <p:spTgt spid="247"/>
                                        </p:tgtEl>
                                      </p:cBhvr>
                                    </p:animEffect>
                                  </p:childTnLst>
                                </p:cTn>
                              </p:par>
                              <p:par>
                                <p:cTn id="354" presetID="4" presetClass="entr" presetSubtype="16" fill="hold" grpId="0" nodeType="withEffect">
                                  <p:stCondLst>
                                    <p:cond delay="0"/>
                                  </p:stCondLst>
                                  <p:childTnLst>
                                    <p:set>
                                      <p:cBhvr>
                                        <p:cTn id="355" dur="1" fill="hold">
                                          <p:stCondLst>
                                            <p:cond delay="0"/>
                                          </p:stCondLst>
                                        </p:cTn>
                                        <p:tgtEl>
                                          <p:spTgt spid="249"/>
                                        </p:tgtEl>
                                        <p:attrNameLst>
                                          <p:attrName>style.visibility</p:attrName>
                                        </p:attrNameLst>
                                      </p:cBhvr>
                                      <p:to>
                                        <p:strVal val="visible"/>
                                      </p:to>
                                    </p:set>
                                    <p:animEffect transition="in" filter="box(in)">
                                      <p:cBhvr>
                                        <p:cTn id="356" dur="500"/>
                                        <p:tgtEl>
                                          <p:spTgt spid="249"/>
                                        </p:tgtEl>
                                      </p:cBhvr>
                                    </p:animEffect>
                                  </p:childTnLst>
                                </p:cTn>
                              </p:par>
                              <p:par>
                                <p:cTn id="357" presetID="4" presetClass="entr" presetSubtype="16" fill="hold" grpId="0" nodeType="withEffect">
                                  <p:stCondLst>
                                    <p:cond delay="0"/>
                                  </p:stCondLst>
                                  <p:childTnLst>
                                    <p:set>
                                      <p:cBhvr>
                                        <p:cTn id="358" dur="1" fill="hold">
                                          <p:stCondLst>
                                            <p:cond delay="0"/>
                                          </p:stCondLst>
                                        </p:cTn>
                                        <p:tgtEl>
                                          <p:spTgt spid="253"/>
                                        </p:tgtEl>
                                        <p:attrNameLst>
                                          <p:attrName>style.visibility</p:attrName>
                                        </p:attrNameLst>
                                      </p:cBhvr>
                                      <p:to>
                                        <p:strVal val="visible"/>
                                      </p:to>
                                    </p:set>
                                    <p:animEffect transition="in" filter="box(in)">
                                      <p:cBhvr>
                                        <p:cTn id="359" dur="500"/>
                                        <p:tgtEl>
                                          <p:spTgt spid="253"/>
                                        </p:tgtEl>
                                      </p:cBhvr>
                                    </p:animEffect>
                                  </p:childTnLst>
                                </p:cTn>
                              </p:par>
                              <p:par>
                                <p:cTn id="360" presetID="4" presetClass="entr" presetSubtype="16" fill="hold" grpId="0" nodeType="withEffect">
                                  <p:stCondLst>
                                    <p:cond delay="0"/>
                                  </p:stCondLst>
                                  <p:childTnLst>
                                    <p:set>
                                      <p:cBhvr>
                                        <p:cTn id="361" dur="1" fill="hold">
                                          <p:stCondLst>
                                            <p:cond delay="0"/>
                                          </p:stCondLst>
                                        </p:cTn>
                                        <p:tgtEl>
                                          <p:spTgt spid="233"/>
                                        </p:tgtEl>
                                        <p:attrNameLst>
                                          <p:attrName>style.visibility</p:attrName>
                                        </p:attrNameLst>
                                      </p:cBhvr>
                                      <p:to>
                                        <p:strVal val="visible"/>
                                      </p:to>
                                    </p:set>
                                    <p:animEffect transition="in" filter="box(in)">
                                      <p:cBhvr>
                                        <p:cTn id="362" dur="500"/>
                                        <p:tgtEl>
                                          <p:spTgt spid="233"/>
                                        </p:tgtEl>
                                      </p:cBhvr>
                                    </p:animEffect>
                                  </p:childTnLst>
                                </p:cTn>
                              </p:par>
                              <p:par>
                                <p:cTn id="363" presetID="4" presetClass="entr" presetSubtype="16" fill="hold" grpId="0" nodeType="withEffect">
                                  <p:stCondLst>
                                    <p:cond delay="0"/>
                                  </p:stCondLst>
                                  <p:childTnLst>
                                    <p:set>
                                      <p:cBhvr>
                                        <p:cTn id="364" dur="1" fill="hold">
                                          <p:stCondLst>
                                            <p:cond delay="0"/>
                                          </p:stCondLst>
                                        </p:cTn>
                                        <p:tgtEl>
                                          <p:spTgt spid="234"/>
                                        </p:tgtEl>
                                        <p:attrNameLst>
                                          <p:attrName>style.visibility</p:attrName>
                                        </p:attrNameLst>
                                      </p:cBhvr>
                                      <p:to>
                                        <p:strVal val="visible"/>
                                      </p:to>
                                    </p:set>
                                    <p:animEffect transition="in" filter="box(in)">
                                      <p:cBhvr>
                                        <p:cTn id="365" dur="500"/>
                                        <p:tgtEl>
                                          <p:spTgt spid="234"/>
                                        </p:tgtEl>
                                      </p:cBhvr>
                                    </p:animEffect>
                                  </p:childTnLst>
                                </p:cTn>
                              </p:par>
                              <p:par>
                                <p:cTn id="366" presetID="4" presetClass="entr" presetSubtype="16" fill="hold" grpId="0" nodeType="withEffect">
                                  <p:stCondLst>
                                    <p:cond delay="0"/>
                                  </p:stCondLst>
                                  <p:childTnLst>
                                    <p:set>
                                      <p:cBhvr>
                                        <p:cTn id="367" dur="1" fill="hold">
                                          <p:stCondLst>
                                            <p:cond delay="0"/>
                                          </p:stCondLst>
                                        </p:cTn>
                                        <p:tgtEl>
                                          <p:spTgt spid="235"/>
                                        </p:tgtEl>
                                        <p:attrNameLst>
                                          <p:attrName>style.visibility</p:attrName>
                                        </p:attrNameLst>
                                      </p:cBhvr>
                                      <p:to>
                                        <p:strVal val="visible"/>
                                      </p:to>
                                    </p:set>
                                    <p:animEffect transition="in" filter="box(in)">
                                      <p:cBhvr>
                                        <p:cTn id="368" dur="3000"/>
                                        <p:tgtEl>
                                          <p:spTgt spid="235"/>
                                        </p:tgtEl>
                                      </p:cBhvr>
                                    </p:animEffect>
                                  </p:childTnLst>
                                </p:cTn>
                              </p:par>
                              <p:par>
                                <p:cTn id="369" presetID="4" presetClass="entr" presetSubtype="16" fill="hold" grpId="0" nodeType="withEffect">
                                  <p:stCondLst>
                                    <p:cond delay="0"/>
                                  </p:stCondLst>
                                  <p:childTnLst>
                                    <p:set>
                                      <p:cBhvr>
                                        <p:cTn id="370" dur="1" fill="hold">
                                          <p:stCondLst>
                                            <p:cond delay="0"/>
                                          </p:stCondLst>
                                        </p:cTn>
                                        <p:tgtEl>
                                          <p:spTgt spid="236"/>
                                        </p:tgtEl>
                                        <p:attrNameLst>
                                          <p:attrName>style.visibility</p:attrName>
                                        </p:attrNameLst>
                                      </p:cBhvr>
                                      <p:to>
                                        <p:strVal val="visible"/>
                                      </p:to>
                                    </p:set>
                                    <p:animEffect transition="in" filter="box(in)">
                                      <p:cBhvr>
                                        <p:cTn id="371" dur="500"/>
                                        <p:tgtEl>
                                          <p:spTgt spid="236"/>
                                        </p:tgtEl>
                                      </p:cBhvr>
                                    </p:animEffect>
                                  </p:childTnLst>
                                </p:cTn>
                              </p:par>
                              <p:par>
                                <p:cTn id="372" presetID="4" presetClass="entr" presetSubtype="16" fill="hold" grpId="0" nodeType="withEffect">
                                  <p:stCondLst>
                                    <p:cond delay="0"/>
                                  </p:stCondLst>
                                  <p:childTnLst>
                                    <p:set>
                                      <p:cBhvr>
                                        <p:cTn id="373" dur="1" fill="hold">
                                          <p:stCondLst>
                                            <p:cond delay="0"/>
                                          </p:stCondLst>
                                        </p:cTn>
                                        <p:tgtEl>
                                          <p:spTgt spid="237"/>
                                        </p:tgtEl>
                                        <p:attrNameLst>
                                          <p:attrName>style.visibility</p:attrName>
                                        </p:attrNameLst>
                                      </p:cBhvr>
                                      <p:to>
                                        <p:strVal val="visible"/>
                                      </p:to>
                                    </p:set>
                                    <p:animEffect transition="in" filter="box(in)">
                                      <p:cBhvr>
                                        <p:cTn id="374" dur="500"/>
                                        <p:tgtEl>
                                          <p:spTgt spid="237"/>
                                        </p:tgtEl>
                                      </p:cBhvr>
                                    </p:animEffect>
                                  </p:childTnLst>
                                </p:cTn>
                              </p:par>
                              <p:par>
                                <p:cTn id="375" presetID="4" presetClass="entr" presetSubtype="16" fill="hold" grpId="0" nodeType="withEffect">
                                  <p:stCondLst>
                                    <p:cond delay="0"/>
                                  </p:stCondLst>
                                  <p:childTnLst>
                                    <p:set>
                                      <p:cBhvr>
                                        <p:cTn id="376" dur="1" fill="hold">
                                          <p:stCondLst>
                                            <p:cond delay="0"/>
                                          </p:stCondLst>
                                        </p:cTn>
                                        <p:tgtEl>
                                          <p:spTgt spid="238"/>
                                        </p:tgtEl>
                                        <p:attrNameLst>
                                          <p:attrName>style.visibility</p:attrName>
                                        </p:attrNameLst>
                                      </p:cBhvr>
                                      <p:to>
                                        <p:strVal val="visible"/>
                                      </p:to>
                                    </p:set>
                                    <p:animEffect transition="in" filter="box(in)">
                                      <p:cBhvr>
                                        <p:cTn id="377" dur="500"/>
                                        <p:tgtEl>
                                          <p:spTgt spid="238"/>
                                        </p:tgtEl>
                                      </p:cBhvr>
                                    </p:animEffect>
                                  </p:childTnLst>
                                </p:cTn>
                              </p:par>
                              <p:par>
                                <p:cTn id="378" presetID="4" presetClass="entr" presetSubtype="16" fill="hold" grpId="0" nodeType="withEffect">
                                  <p:stCondLst>
                                    <p:cond delay="0"/>
                                  </p:stCondLst>
                                  <p:childTnLst>
                                    <p:set>
                                      <p:cBhvr>
                                        <p:cTn id="379" dur="1" fill="hold">
                                          <p:stCondLst>
                                            <p:cond delay="0"/>
                                          </p:stCondLst>
                                        </p:cTn>
                                        <p:tgtEl>
                                          <p:spTgt spid="239"/>
                                        </p:tgtEl>
                                        <p:attrNameLst>
                                          <p:attrName>style.visibility</p:attrName>
                                        </p:attrNameLst>
                                      </p:cBhvr>
                                      <p:to>
                                        <p:strVal val="visible"/>
                                      </p:to>
                                    </p:set>
                                    <p:animEffect transition="in" filter="box(in)">
                                      <p:cBhvr>
                                        <p:cTn id="380" dur="500"/>
                                        <p:tgtEl>
                                          <p:spTgt spid="239"/>
                                        </p:tgtEl>
                                      </p:cBhvr>
                                    </p:animEffect>
                                  </p:childTnLst>
                                </p:cTn>
                              </p:par>
                              <p:par>
                                <p:cTn id="381" presetID="4" presetClass="entr" presetSubtype="16" fill="hold" grpId="0" nodeType="withEffect">
                                  <p:stCondLst>
                                    <p:cond delay="0"/>
                                  </p:stCondLst>
                                  <p:childTnLst>
                                    <p:set>
                                      <p:cBhvr>
                                        <p:cTn id="382" dur="1" fill="hold">
                                          <p:stCondLst>
                                            <p:cond delay="0"/>
                                          </p:stCondLst>
                                        </p:cTn>
                                        <p:tgtEl>
                                          <p:spTgt spid="240"/>
                                        </p:tgtEl>
                                        <p:attrNameLst>
                                          <p:attrName>style.visibility</p:attrName>
                                        </p:attrNameLst>
                                      </p:cBhvr>
                                      <p:to>
                                        <p:strVal val="visible"/>
                                      </p:to>
                                    </p:set>
                                    <p:animEffect transition="in" filter="box(in)">
                                      <p:cBhvr>
                                        <p:cTn id="383" dur="3000"/>
                                        <p:tgtEl>
                                          <p:spTgt spid="240"/>
                                        </p:tgtEl>
                                      </p:cBhvr>
                                    </p:animEffect>
                                  </p:childTnLst>
                                </p:cTn>
                              </p:par>
                              <p:par>
                                <p:cTn id="384" presetID="4" presetClass="entr" presetSubtype="16" fill="hold" grpId="0" nodeType="withEffect">
                                  <p:stCondLst>
                                    <p:cond delay="0"/>
                                  </p:stCondLst>
                                  <p:childTnLst>
                                    <p:set>
                                      <p:cBhvr>
                                        <p:cTn id="385" dur="1" fill="hold">
                                          <p:stCondLst>
                                            <p:cond delay="0"/>
                                          </p:stCondLst>
                                        </p:cTn>
                                        <p:tgtEl>
                                          <p:spTgt spid="241"/>
                                        </p:tgtEl>
                                        <p:attrNameLst>
                                          <p:attrName>style.visibility</p:attrName>
                                        </p:attrNameLst>
                                      </p:cBhvr>
                                      <p:to>
                                        <p:strVal val="visible"/>
                                      </p:to>
                                    </p:set>
                                    <p:animEffect transition="in" filter="box(in)">
                                      <p:cBhvr>
                                        <p:cTn id="386" dur="500"/>
                                        <p:tgtEl>
                                          <p:spTgt spid="241"/>
                                        </p:tgtEl>
                                      </p:cBhvr>
                                    </p:animEffect>
                                  </p:childTnLst>
                                </p:cTn>
                              </p:par>
                              <p:par>
                                <p:cTn id="387" presetID="4" presetClass="entr" presetSubtype="16" fill="hold" grpId="0" nodeType="withEffect">
                                  <p:stCondLst>
                                    <p:cond delay="0"/>
                                  </p:stCondLst>
                                  <p:childTnLst>
                                    <p:set>
                                      <p:cBhvr>
                                        <p:cTn id="388" dur="1" fill="hold">
                                          <p:stCondLst>
                                            <p:cond delay="0"/>
                                          </p:stCondLst>
                                        </p:cTn>
                                        <p:tgtEl>
                                          <p:spTgt spid="272"/>
                                        </p:tgtEl>
                                        <p:attrNameLst>
                                          <p:attrName>style.visibility</p:attrName>
                                        </p:attrNameLst>
                                      </p:cBhvr>
                                      <p:to>
                                        <p:strVal val="visible"/>
                                      </p:to>
                                    </p:set>
                                    <p:animEffect transition="in" filter="box(in)">
                                      <p:cBhvr>
                                        <p:cTn id="389" dur="500"/>
                                        <p:tgtEl>
                                          <p:spTgt spid="272"/>
                                        </p:tgtEl>
                                      </p:cBhvr>
                                    </p:animEffect>
                                  </p:childTnLst>
                                </p:cTn>
                              </p:par>
                              <p:par>
                                <p:cTn id="390" presetID="4" presetClass="entr" presetSubtype="16" fill="hold" grpId="0" nodeType="withEffect">
                                  <p:stCondLst>
                                    <p:cond delay="0"/>
                                  </p:stCondLst>
                                  <p:childTnLst>
                                    <p:set>
                                      <p:cBhvr>
                                        <p:cTn id="391" dur="1" fill="hold">
                                          <p:stCondLst>
                                            <p:cond delay="0"/>
                                          </p:stCondLst>
                                        </p:cTn>
                                        <p:tgtEl>
                                          <p:spTgt spid="254"/>
                                        </p:tgtEl>
                                        <p:attrNameLst>
                                          <p:attrName>style.visibility</p:attrName>
                                        </p:attrNameLst>
                                      </p:cBhvr>
                                      <p:to>
                                        <p:strVal val="visible"/>
                                      </p:to>
                                    </p:set>
                                    <p:animEffect transition="in" filter="box(in)">
                                      <p:cBhvr>
                                        <p:cTn id="392" dur="500"/>
                                        <p:tgtEl>
                                          <p:spTgt spid="254"/>
                                        </p:tgtEl>
                                      </p:cBhvr>
                                    </p:animEffect>
                                  </p:childTnLst>
                                </p:cTn>
                              </p:par>
                              <p:par>
                                <p:cTn id="393" presetID="4" presetClass="entr" presetSubtype="16" fill="hold" grpId="0" nodeType="withEffect">
                                  <p:stCondLst>
                                    <p:cond delay="0"/>
                                  </p:stCondLst>
                                  <p:childTnLst>
                                    <p:set>
                                      <p:cBhvr>
                                        <p:cTn id="394" dur="1" fill="hold">
                                          <p:stCondLst>
                                            <p:cond delay="0"/>
                                          </p:stCondLst>
                                        </p:cTn>
                                        <p:tgtEl>
                                          <p:spTgt spid="255"/>
                                        </p:tgtEl>
                                        <p:attrNameLst>
                                          <p:attrName>style.visibility</p:attrName>
                                        </p:attrNameLst>
                                      </p:cBhvr>
                                      <p:to>
                                        <p:strVal val="visible"/>
                                      </p:to>
                                    </p:set>
                                    <p:animEffect transition="in" filter="box(in)">
                                      <p:cBhvr>
                                        <p:cTn id="395" dur="3000"/>
                                        <p:tgtEl>
                                          <p:spTgt spid="255"/>
                                        </p:tgtEl>
                                      </p:cBhvr>
                                    </p:animEffect>
                                  </p:childTnLst>
                                </p:cTn>
                              </p:par>
                              <p:par>
                                <p:cTn id="396" presetID="4" presetClass="entr" presetSubtype="16" fill="hold" grpId="0" nodeType="withEffect">
                                  <p:stCondLst>
                                    <p:cond delay="0"/>
                                  </p:stCondLst>
                                  <p:childTnLst>
                                    <p:set>
                                      <p:cBhvr>
                                        <p:cTn id="397" dur="1" fill="hold">
                                          <p:stCondLst>
                                            <p:cond delay="0"/>
                                          </p:stCondLst>
                                        </p:cTn>
                                        <p:tgtEl>
                                          <p:spTgt spid="256"/>
                                        </p:tgtEl>
                                        <p:attrNameLst>
                                          <p:attrName>style.visibility</p:attrName>
                                        </p:attrNameLst>
                                      </p:cBhvr>
                                      <p:to>
                                        <p:strVal val="visible"/>
                                      </p:to>
                                    </p:set>
                                    <p:animEffect transition="in" filter="box(in)">
                                      <p:cBhvr>
                                        <p:cTn id="398" dur="500"/>
                                        <p:tgtEl>
                                          <p:spTgt spid="256"/>
                                        </p:tgtEl>
                                      </p:cBhvr>
                                    </p:animEffect>
                                  </p:childTnLst>
                                </p:cTn>
                              </p:par>
                              <p:par>
                                <p:cTn id="399" presetID="4" presetClass="entr" presetSubtype="16" fill="hold" grpId="0" nodeType="withEffect">
                                  <p:stCondLst>
                                    <p:cond delay="0"/>
                                  </p:stCondLst>
                                  <p:childTnLst>
                                    <p:set>
                                      <p:cBhvr>
                                        <p:cTn id="400" dur="1" fill="hold">
                                          <p:stCondLst>
                                            <p:cond delay="0"/>
                                          </p:stCondLst>
                                        </p:cTn>
                                        <p:tgtEl>
                                          <p:spTgt spid="321"/>
                                        </p:tgtEl>
                                        <p:attrNameLst>
                                          <p:attrName>style.visibility</p:attrName>
                                        </p:attrNameLst>
                                      </p:cBhvr>
                                      <p:to>
                                        <p:strVal val="visible"/>
                                      </p:to>
                                    </p:set>
                                    <p:animEffect transition="in" filter="box(in)">
                                      <p:cBhvr>
                                        <p:cTn id="401" dur="500"/>
                                        <p:tgtEl>
                                          <p:spTgt spid="321"/>
                                        </p:tgtEl>
                                      </p:cBhvr>
                                    </p:animEffect>
                                  </p:childTnLst>
                                </p:cTn>
                              </p:par>
                              <p:par>
                                <p:cTn id="402" presetID="4" presetClass="entr" presetSubtype="16" fill="hold" grpId="0" nodeType="withEffect">
                                  <p:stCondLst>
                                    <p:cond delay="0"/>
                                  </p:stCondLst>
                                  <p:childTnLst>
                                    <p:set>
                                      <p:cBhvr>
                                        <p:cTn id="403" dur="1" fill="hold">
                                          <p:stCondLst>
                                            <p:cond delay="0"/>
                                          </p:stCondLst>
                                        </p:cTn>
                                        <p:tgtEl>
                                          <p:spTgt spid="322"/>
                                        </p:tgtEl>
                                        <p:attrNameLst>
                                          <p:attrName>style.visibility</p:attrName>
                                        </p:attrNameLst>
                                      </p:cBhvr>
                                      <p:to>
                                        <p:strVal val="visible"/>
                                      </p:to>
                                    </p:set>
                                    <p:animEffect transition="in" filter="box(in)">
                                      <p:cBhvr>
                                        <p:cTn id="404" dur="500"/>
                                        <p:tgtEl>
                                          <p:spTgt spid="322"/>
                                        </p:tgtEl>
                                      </p:cBhvr>
                                    </p:animEffect>
                                  </p:childTnLst>
                                </p:cTn>
                              </p:par>
                              <p:par>
                                <p:cTn id="405" presetID="4" presetClass="entr" presetSubtype="16" fill="hold" grpId="0" nodeType="withEffect">
                                  <p:stCondLst>
                                    <p:cond delay="0"/>
                                  </p:stCondLst>
                                  <p:childTnLst>
                                    <p:set>
                                      <p:cBhvr>
                                        <p:cTn id="406" dur="1" fill="hold">
                                          <p:stCondLst>
                                            <p:cond delay="0"/>
                                          </p:stCondLst>
                                        </p:cTn>
                                        <p:tgtEl>
                                          <p:spTgt spid="323"/>
                                        </p:tgtEl>
                                        <p:attrNameLst>
                                          <p:attrName>style.visibility</p:attrName>
                                        </p:attrNameLst>
                                      </p:cBhvr>
                                      <p:to>
                                        <p:strVal val="visible"/>
                                      </p:to>
                                    </p:set>
                                    <p:animEffect transition="in" filter="box(in)">
                                      <p:cBhvr>
                                        <p:cTn id="407" dur="500"/>
                                        <p:tgtEl>
                                          <p:spTgt spid="323"/>
                                        </p:tgtEl>
                                      </p:cBhvr>
                                    </p:animEffect>
                                  </p:childTnLst>
                                </p:cTn>
                              </p:par>
                              <p:par>
                                <p:cTn id="408" presetID="4" presetClass="entr" presetSubtype="16" fill="hold" grpId="0" nodeType="withEffect">
                                  <p:stCondLst>
                                    <p:cond delay="0"/>
                                  </p:stCondLst>
                                  <p:childTnLst>
                                    <p:set>
                                      <p:cBhvr>
                                        <p:cTn id="409" dur="1" fill="hold">
                                          <p:stCondLst>
                                            <p:cond delay="0"/>
                                          </p:stCondLst>
                                        </p:cTn>
                                        <p:tgtEl>
                                          <p:spTgt spid="309"/>
                                        </p:tgtEl>
                                        <p:attrNameLst>
                                          <p:attrName>style.visibility</p:attrName>
                                        </p:attrNameLst>
                                      </p:cBhvr>
                                      <p:to>
                                        <p:strVal val="visible"/>
                                      </p:to>
                                    </p:set>
                                    <p:animEffect transition="in" filter="box(in)">
                                      <p:cBhvr>
                                        <p:cTn id="410" dur="500"/>
                                        <p:tgtEl>
                                          <p:spTgt spid="309"/>
                                        </p:tgtEl>
                                      </p:cBhvr>
                                    </p:animEffect>
                                  </p:childTnLst>
                                </p:cTn>
                              </p:par>
                              <p:par>
                                <p:cTn id="411" presetID="4" presetClass="entr" presetSubtype="16" fill="hold" grpId="0" nodeType="withEffect">
                                  <p:stCondLst>
                                    <p:cond delay="0"/>
                                  </p:stCondLst>
                                  <p:childTnLst>
                                    <p:set>
                                      <p:cBhvr>
                                        <p:cTn id="412" dur="1" fill="hold">
                                          <p:stCondLst>
                                            <p:cond delay="0"/>
                                          </p:stCondLst>
                                        </p:cTn>
                                        <p:tgtEl>
                                          <p:spTgt spid="268"/>
                                        </p:tgtEl>
                                        <p:attrNameLst>
                                          <p:attrName>style.visibility</p:attrName>
                                        </p:attrNameLst>
                                      </p:cBhvr>
                                      <p:to>
                                        <p:strVal val="visible"/>
                                      </p:to>
                                    </p:set>
                                    <p:animEffect transition="in" filter="box(in)">
                                      <p:cBhvr>
                                        <p:cTn id="413" dur="500"/>
                                        <p:tgtEl>
                                          <p:spTgt spid="268"/>
                                        </p:tgtEl>
                                      </p:cBhvr>
                                    </p:animEffect>
                                  </p:childTnLst>
                                </p:cTn>
                              </p:par>
                              <p:par>
                                <p:cTn id="414" presetID="4" presetClass="entr" presetSubtype="16" fill="hold" grpId="0" nodeType="withEffect">
                                  <p:stCondLst>
                                    <p:cond delay="0"/>
                                  </p:stCondLst>
                                  <p:childTnLst>
                                    <p:set>
                                      <p:cBhvr>
                                        <p:cTn id="415" dur="1" fill="hold">
                                          <p:stCondLst>
                                            <p:cond delay="0"/>
                                          </p:stCondLst>
                                        </p:cTn>
                                        <p:tgtEl>
                                          <p:spTgt spid="269"/>
                                        </p:tgtEl>
                                        <p:attrNameLst>
                                          <p:attrName>style.visibility</p:attrName>
                                        </p:attrNameLst>
                                      </p:cBhvr>
                                      <p:to>
                                        <p:strVal val="visible"/>
                                      </p:to>
                                    </p:set>
                                    <p:animEffect transition="in" filter="box(in)">
                                      <p:cBhvr>
                                        <p:cTn id="416" dur="500"/>
                                        <p:tgtEl>
                                          <p:spTgt spid="269"/>
                                        </p:tgtEl>
                                      </p:cBhvr>
                                    </p:animEffect>
                                  </p:childTnLst>
                                </p:cTn>
                              </p:par>
                              <p:par>
                                <p:cTn id="417" presetID="4" presetClass="entr" presetSubtype="16" fill="hold" grpId="0" nodeType="withEffect">
                                  <p:stCondLst>
                                    <p:cond delay="0"/>
                                  </p:stCondLst>
                                  <p:childTnLst>
                                    <p:set>
                                      <p:cBhvr>
                                        <p:cTn id="418" dur="1" fill="hold">
                                          <p:stCondLst>
                                            <p:cond delay="0"/>
                                          </p:stCondLst>
                                        </p:cTn>
                                        <p:tgtEl>
                                          <p:spTgt spid="303"/>
                                        </p:tgtEl>
                                        <p:attrNameLst>
                                          <p:attrName>style.visibility</p:attrName>
                                        </p:attrNameLst>
                                      </p:cBhvr>
                                      <p:to>
                                        <p:strVal val="visible"/>
                                      </p:to>
                                    </p:set>
                                    <p:animEffect transition="in" filter="box(in)">
                                      <p:cBhvr>
                                        <p:cTn id="419" dur="500"/>
                                        <p:tgtEl>
                                          <p:spTgt spid="303"/>
                                        </p:tgtEl>
                                      </p:cBhvr>
                                    </p:animEffect>
                                  </p:childTnLst>
                                </p:cTn>
                              </p:par>
                              <p:par>
                                <p:cTn id="420" presetID="4" presetClass="entr" presetSubtype="16" fill="hold" grpId="0" nodeType="withEffect">
                                  <p:stCondLst>
                                    <p:cond delay="0"/>
                                  </p:stCondLst>
                                  <p:childTnLst>
                                    <p:set>
                                      <p:cBhvr>
                                        <p:cTn id="421" dur="1" fill="hold">
                                          <p:stCondLst>
                                            <p:cond delay="0"/>
                                          </p:stCondLst>
                                        </p:cTn>
                                        <p:tgtEl>
                                          <p:spTgt spid="304"/>
                                        </p:tgtEl>
                                        <p:attrNameLst>
                                          <p:attrName>style.visibility</p:attrName>
                                        </p:attrNameLst>
                                      </p:cBhvr>
                                      <p:to>
                                        <p:strVal val="visible"/>
                                      </p:to>
                                    </p:set>
                                    <p:animEffect transition="in" filter="box(in)">
                                      <p:cBhvr>
                                        <p:cTn id="422" dur="3000"/>
                                        <p:tgtEl>
                                          <p:spTgt spid="304"/>
                                        </p:tgtEl>
                                      </p:cBhvr>
                                    </p:animEffect>
                                  </p:childTnLst>
                                </p:cTn>
                              </p:par>
                              <p:par>
                                <p:cTn id="423" presetID="4" presetClass="entr" presetSubtype="16" fill="hold" grpId="0" nodeType="withEffect">
                                  <p:stCondLst>
                                    <p:cond delay="0"/>
                                  </p:stCondLst>
                                  <p:childTnLst>
                                    <p:set>
                                      <p:cBhvr>
                                        <p:cTn id="424" dur="1" fill="hold">
                                          <p:stCondLst>
                                            <p:cond delay="0"/>
                                          </p:stCondLst>
                                        </p:cTn>
                                        <p:tgtEl>
                                          <p:spTgt spid="305"/>
                                        </p:tgtEl>
                                        <p:attrNameLst>
                                          <p:attrName>style.visibility</p:attrName>
                                        </p:attrNameLst>
                                      </p:cBhvr>
                                      <p:to>
                                        <p:strVal val="visible"/>
                                      </p:to>
                                    </p:set>
                                    <p:animEffect transition="in" filter="box(in)">
                                      <p:cBhvr>
                                        <p:cTn id="425" dur="500"/>
                                        <p:tgtEl>
                                          <p:spTgt spid="305"/>
                                        </p:tgtEl>
                                      </p:cBhvr>
                                    </p:animEffect>
                                  </p:childTnLst>
                                </p:cTn>
                              </p:par>
                              <p:par>
                                <p:cTn id="426" presetID="4" presetClass="entr" presetSubtype="16" fill="hold" grpId="0" nodeType="withEffect">
                                  <p:stCondLst>
                                    <p:cond delay="0"/>
                                  </p:stCondLst>
                                  <p:childTnLst>
                                    <p:set>
                                      <p:cBhvr>
                                        <p:cTn id="427" dur="1" fill="hold">
                                          <p:stCondLst>
                                            <p:cond delay="0"/>
                                          </p:stCondLst>
                                        </p:cTn>
                                        <p:tgtEl>
                                          <p:spTgt spid="306"/>
                                        </p:tgtEl>
                                        <p:attrNameLst>
                                          <p:attrName>style.visibility</p:attrName>
                                        </p:attrNameLst>
                                      </p:cBhvr>
                                      <p:to>
                                        <p:strVal val="visible"/>
                                      </p:to>
                                    </p:set>
                                    <p:animEffect transition="in" filter="box(in)">
                                      <p:cBhvr>
                                        <p:cTn id="428" dur="500"/>
                                        <p:tgtEl>
                                          <p:spTgt spid="306"/>
                                        </p:tgtEl>
                                      </p:cBhvr>
                                    </p:animEffect>
                                  </p:childTnLst>
                                </p:cTn>
                              </p:par>
                              <p:par>
                                <p:cTn id="429" presetID="4" presetClass="entr" presetSubtype="16" fill="hold" grpId="0" nodeType="withEffect">
                                  <p:stCondLst>
                                    <p:cond delay="0"/>
                                  </p:stCondLst>
                                  <p:childTnLst>
                                    <p:set>
                                      <p:cBhvr>
                                        <p:cTn id="430" dur="1" fill="hold">
                                          <p:stCondLst>
                                            <p:cond delay="0"/>
                                          </p:stCondLst>
                                        </p:cTn>
                                        <p:tgtEl>
                                          <p:spTgt spid="307"/>
                                        </p:tgtEl>
                                        <p:attrNameLst>
                                          <p:attrName>style.visibility</p:attrName>
                                        </p:attrNameLst>
                                      </p:cBhvr>
                                      <p:to>
                                        <p:strVal val="visible"/>
                                      </p:to>
                                    </p:set>
                                    <p:animEffect transition="in" filter="box(in)">
                                      <p:cBhvr>
                                        <p:cTn id="431" dur="500"/>
                                        <p:tgtEl>
                                          <p:spTgt spid="307"/>
                                        </p:tgtEl>
                                      </p:cBhvr>
                                    </p:animEffect>
                                  </p:childTnLst>
                                </p:cTn>
                              </p:par>
                              <p:par>
                                <p:cTn id="432" presetID="4" presetClass="entr" presetSubtype="16" fill="hold" grpId="0" nodeType="withEffect">
                                  <p:stCondLst>
                                    <p:cond delay="0"/>
                                  </p:stCondLst>
                                  <p:childTnLst>
                                    <p:set>
                                      <p:cBhvr>
                                        <p:cTn id="433" dur="1" fill="hold">
                                          <p:stCondLst>
                                            <p:cond delay="0"/>
                                          </p:stCondLst>
                                        </p:cTn>
                                        <p:tgtEl>
                                          <p:spTgt spid="308"/>
                                        </p:tgtEl>
                                        <p:attrNameLst>
                                          <p:attrName>style.visibility</p:attrName>
                                        </p:attrNameLst>
                                      </p:cBhvr>
                                      <p:to>
                                        <p:strVal val="visible"/>
                                      </p:to>
                                    </p:set>
                                    <p:animEffect transition="in" filter="box(in)">
                                      <p:cBhvr>
                                        <p:cTn id="434" dur="500"/>
                                        <p:tgtEl>
                                          <p:spTgt spid="308"/>
                                        </p:tgtEl>
                                      </p:cBhvr>
                                    </p:animEffect>
                                  </p:childTnLst>
                                </p:cTn>
                              </p:par>
                              <p:par>
                                <p:cTn id="435" presetID="4" presetClass="entr" presetSubtype="16" fill="hold" grpId="0" nodeType="withEffect">
                                  <p:stCondLst>
                                    <p:cond delay="0"/>
                                  </p:stCondLst>
                                  <p:childTnLst>
                                    <p:set>
                                      <p:cBhvr>
                                        <p:cTn id="436" dur="1" fill="hold">
                                          <p:stCondLst>
                                            <p:cond delay="0"/>
                                          </p:stCondLst>
                                        </p:cTn>
                                        <p:tgtEl>
                                          <p:spTgt spid="298"/>
                                        </p:tgtEl>
                                        <p:attrNameLst>
                                          <p:attrName>style.visibility</p:attrName>
                                        </p:attrNameLst>
                                      </p:cBhvr>
                                      <p:to>
                                        <p:strVal val="visible"/>
                                      </p:to>
                                    </p:set>
                                    <p:animEffect transition="in" filter="box(in)">
                                      <p:cBhvr>
                                        <p:cTn id="437" dur="500"/>
                                        <p:tgtEl>
                                          <p:spTgt spid="298"/>
                                        </p:tgtEl>
                                      </p:cBhvr>
                                    </p:animEffect>
                                  </p:childTnLst>
                                </p:cTn>
                              </p:par>
                              <p:par>
                                <p:cTn id="438" presetID="4" presetClass="entr" presetSubtype="16" fill="hold" grpId="0" nodeType="withEffect">
                                  <p:stCondLst>
                                    <p:cond delay="0"/>
                                  </p:stCondLst>
                                  <p:childTnLst>
                                    <p:set>
                                      <p:cBhvr>
                                        <p:cTn id="439" dur="1" fill="hold">
                                          <p:stCondLst>
                                            <p:cond delay="0"/>
                                          </p:stCondLst>
                                        </p:cTn>
                                        <p:tgtEl>
                                          <p:spTgt spid="314"/>
                                        </p:tgtEl>
                                        <p:attrNameLst>
                                          <p:attrName>style.visibility</p:attrName>
                                        </p:attrNameLst>
                                      </p:cBhvr>
                                      <p:to>
                                        <p:strVal val="visible"/>
                                      </p:to>
                                    </p:set>
                                    <p:animEffect transition="in" filter="box(in)">
                                      <p:cBhvr>
                                        <p:cTn id="440" dur="500"/>
                                        <p:tgtEl>
                                          <p:spTgt spid="314"/>
                                        </p:tgtEl>
                                      </p:cBhvr>
                                    </p:animEffect>
                                  </p:childTnLst>
                                </p:cTn>
                              </p:par>
                              <p:par>
                                <p:cTn id="441" presetID="4" presetClass="entr" presetSubtype="16" fill="hold" grpId="0" nodeType="withEffect">
                                  <p:stCondLst>
                                    <p:cond delay="0"/>
                                  </p:stCondLst>
                                  <p:childTnLst>
                                    <p:set>
                                      <p:cBhvr>
                                        <p:cTn id="442" dur="1" fill="hold">
                                          <p:stCondLst>
                                            <p:cond delay="0"/>
                                          </p:stCondLst>
                                        </p:cTn>
                                        <p:tgtEl>
                                          <p:spTgt spid="315"/>
                                        </p:tgtEl>
                                        <p:attrNameLst>
                                          <p:attrName>style.visibility</p:attrName>
                                        </p:attrNameLst>
                                      </p:cBhvr>
                                      <p:to>
                                        <p:strVal val="visible"/>
                                      </p:to>
                                    </p:set>
                                    <p:animEffect transition="in" filter="box(in)">
                                      <p:cBhvr>
                                        <p:cTn id="443" dur="500"/>
                                        <p:tgtEl>
                                          <p:spTgt spid="315"/>
                                        </p:tgtEl>
                                      </p:cBhvr>
                                    </p:animEffect>
                                  </p:childTnLst>
                                </p:cTn>
                              </p:par>
                              <p:par>
                                <p:cTn id="444" presetID="4" presetClass="entr" presetSubtype="16" fill="hold" grpId="0" nodeType="withEffect">
                                  <p:stCondLst>
                                    <p:cond delay="0"/>
                                  </p:stCondLst>
                                  <p:childTnLst>
                                    <p:set>
                                      <p:cBhvr>
                                        <p:cTn id="445" dur="1" fill="hold">
                                          <p:stCondLst>
                                            <p:cond delay="0"/>
                                          </p:stCondLst>
                                        </p:cTn>
                                        <p:tgtEl>
                                          <p:spTgt spid="316"/>
                                        </p:tgtEl>
                                        <p:attrNameLst>
                                          <p:attrName>style.visibility</p:attrName>
                                        </p:attrNameLst>
                                      </p:cBhvr>
                                      <p:to>
                                        <p:strVal val="visible"/>
                                      </p:to>
                                    </p:set>
                                    <p:animEffect transition="in" filter="box(in)">
                                      <p:cBhvr>
                                        <p:cTn id="446" dur="500"/>
                                        <p:tgtEl>
                                          <p:spTgt spid="316"/>
                                        </p:tgtEl>
                                      </p:cBhvr>
                                    </p:animEffect>
                                  </p:childTnLst>
                                </p:cTn>
                              </p:par>
                              <p:par>
                                <p:cTn id="447" presetID="4" presetClass="entr" presetSubtype="16" fill="hold" grpId="0" nodeType="withEffect">
                                  <p:stCondLst>
                                    <p:cond delay="0"/>
                                  </p:stCondLst>
                                  <p:childTnLst>
                                    <p:set>
                                      <p:cBhvr>
                                        <p:cTn id="448" dur="1" fill="hold">
                                          <p:stCondLst>
                                            <p:cond delay="0"/>
                                          </p:stCondLst>
                                        </p:cTn>
                                        <p:tgtEl>
                                          <p:spTgt spid="317"/>
                                        </p:tgtEl>
                                        <p:attrNameLst>
                                          <p:attrName>style.visibility</p:attrName>
                                        </p:attrNameLst>
                                      </p:cBhvr>
                                      <p:to>
                                        <p:strVal val="visible"/>
                                      </p:to>
                                    </p:set>
                                    <p:animEffect transition="in" filter="box(in)">
                                      <p:cBhvr>
                                        <p:cTn id="449" dur="500"/>
                                        <p:tgtEl>
                                          <p:spTgt spid="317"/>
                                        </p:tgtEl>
                                      </p:cBhvr>
                                    </p:animEffect>
                                  </p:childTnLst>
                                </p:cTn>
                              </p:par>
                              <p:par>
                                <p:cTn id="450" presetID="4" presetClass="entr" presetSubtype="16" fill="hold" grpId="0" nodeType="withEffect">
                                  <p:stCondLst>
                                    <p:cond delay="0"/>
                                  </p:stCondLst>
                                  <p:childTnLst>
                                    <p:set>
                                      <p:cBhvr>
                                        <p:cTn id="451" dur="1" fill="hold">
                                          <p:stCondLst>
                                            <p:cond delay="0"/>
                                          </p:stCondLst>
                                        </p:cTn>
                                        <p:tgtEl>
                                          <p:spTgt spid="318"/>
                                        </p:tgtEl>
                                        <p:attrNameLst>
                                          <p:attrName>style.visibility</p:attrName>
                                        </p:attrNameLst>
                                      </p:cBhvr>
                                      <p:to>
                                        <p:strVal val="visible"/>
                                      </p:to>
                                    </p:set>
                                    <p:animEffect transition="in" filter="box(in)">
                                      <p:cBhvr>
                                        <p:cTn id="452" dur="500"/>
                                        <p:tgtEl>
                                          <p:spTgt spid="318"/>
                                        </p:tgtEl>
                                      </p:cBhvr>
                                    </p:animEffect>
                                  </p:childTnLst>
                                </p:cTn>
                              </p:par>
                              <p:par>
                                <p:cTn id="453" presetID="4" presetClass="entr" presetSubtype="16" fill="hold" grpId="0" nodeType="withEffect">
                                  <p:stCondLst>
                                    <p:cond delay="0"/>
                                  </p:stCondLst>
                                  <p:childTnLst>
                                    <p:set>
                                      <p:cBhvr>
                                        <p:cTn id="454" dur="1" fill="hold">
                                          <p:stCondLst>
                                            <p:cond delay="0"/>
                                          </p:stCondLst>
                                        </p:cTn>
                                        <p:tgtEl>
                                          <p:spTgt spid="319"/>
                                        </p:tgtEl>
                                        <p:attrNameLst>
                                          <p:attrName>style.visibility</p:attrName>
                                        </p:attrNameLst>
                                      </p:cBhvr>
                                      <p:to>
                                        <p:strVal val="visible"/>
                                      </p:to>
                                    </p:set>
                                    <p:animEffect transition="in" filter="box(in)">
                                      <p:cBhvr>
                                        <p:cTn id="455" dur="3000"/>
                                        <p:tgtEl>
                                          <p:spTgt spid="319"/>
                                        </p:tgtEl>
                                      </p:cBhvr>
                                    </p:animEffect>
                                  </p:childTnLst>
                                </p:cTn>
                              </p:par>
                              <p:par>
                                <p:cTn id="456" presetID="4" presetClass="entr" presetSubtype="16" fill="hold" grpId="0" nodeType="withEffect">
                                  <p:stCondLst>
                                    <p:cond delay="0"/>
                                  </p:stCondLst>
                                  <p:childTnLst>
                                    <p:set>
                                      <p:cBhvr>
                                        <p:cTn id="457" dur="1" fill="hold">
                                          <p:stCondLst>
                                            <p:cond delay="0"/>
                                          </p:stCondLst>
                                        </p:cTn>
                                        <p:tgtEl>
                                          <p:spTgt spid="289"/>
                                        </p:tgtEl>
                                        <p:attrNameLst>
                                          <p:attrName>style.visibility</p:attrName>
                                        </p:attrNameLst>
                                      </p:cBhvr>
                                      <p:to>
                                        <p:strVal val="visible"/>
                                      </p:to>
                                    </p:set>
                                    <p:animEffect transition="in" filter="box(in)">
                                      <p:cBhvr>
                                        <p:cTn id="458" dur="500"/>
                                        <p:tgtEl>
                                          <p:spTgt spid="289"/>
                                        </p:tgtEl>
                                      </p:cBhvr>
                                    </p:animEffect>
                                  </p:childTnLst>
                                </p:cTn>
                              </p:par>
                              <p:par>
                                <p:cTn id="459" presetID="4" presetClass="entr" presetSubtype="16" fill="hold" grpId="0" nodeType="withEffect">
                                  <p:stCondLst>
                                    <p:cond delay="0"/>
                                  </p:stCondLst>
                                  <p:childTnLst>
                                    <p:set>
                                      <p:cBhvr>
                                        <p:cTn id="460" dur="1" fill="hold">
                                          <p:stCondLst>
                                            <p:cond delay="0"/>
                                          </p:stCondLst>
                                        </p:cTn>
                                        <p:tgtEl>
                                          <p:spTgt spid="290"/>
                                        </p:tgtEl>
                                        <p:attrNameLst>
                                          <p:attrName>style.visibility</p:attrName>
                                        </p:attrNameLst>
                                      </p:cBhvr>
                                      <p:to>
                                        <p:strVal val="visible"/>
                                      </p:to>
                                    </p:set>
                                    <p:animEffect transition="in" filter="box(in)">
                                      <p:cBhvr>
                                        <p:cTn id="461" dur="500"/>
                                        <p:tgtEl>
                                          <p:spTgt spid="290"/>
                                        </p:tgtEl>
                                      </p:cBhvr>
                                    </p:animEffect>
                                  </p:childTnLst>
                                </p:cTn>
                              </p:par>
                              <p:par>
                                <p:cTn id="462" presetID="4" presetClass="entr" presetSubtype="16" fill="hold" grpId="0" nodeType="withEffect">
                                  <p:stCondLst>
                                    <p:cond delay="0"/>
                                  </p:stCondLst>
                                  <p:childTnLst>
                                    <p:set>
                                      <p:cBhvr>
                                        <p:cTn id="463" dur="1" fill="hold">
                                          <p:stCondLst>
                                            <p:cond delay="0"/>
                                          </p:stCondLst>
                                        </p:cTn>
                                        <p:tgtEl>
                                          <p:spTgt spid="257"/>
                                        </p:tgtEl>
                                        <p:attrNameLst>
                                          <p:attrName>style.visibility</p:attrName>
                                        </p:attrNameLst>
                                      </p:cBhvr>
                                      <p:to>
                                        <p:strVal val="visible"/>
                                      </p:to>
                                    </p:set>
                                    <p:animEffect transition="in" filter="box(in)">
                                      <p:cBhvr>
                                        <p:cTn id="464" dur="500"/>
                                        <p:tgtEl>
                                          <p:spTgt spid="257"/>
                                        </p:tgtEl>
                                      </p:cBhvr>
                                    </p:animEffect>
                                  </p:childTnLst>
                                </p:cTn>
                              </p:par>
                              <p:par>
                                <p:cTn id="465" presetID="4" presetClass="entr" presetSubtype="16" fill="hold" grpId="0" nodeType="withEffect">
                                  <p:stCondLst>
                                    <p:cond delay="0"/>
                                  </p:stCondLst>
                                  <p:childTnLst>
                                    <p:set>
                                      <p:cBhvr>
                                        <p:cTn id="466" dur="1" fill="hold">
                                          <p:stCondLst>
                                            <p:cond delay="0"/>
                                          </p:stCondLst>
                                        </p:cTn>
                                        <p:tgtEl>
                                          <p:spTgt spid="258"/>
                                        </p:tgtEl>
                                        <p:attrNameLst>
                                          <p:attrName>style.visibility</p:attrName>
                                        </p:attrNameLst>
                                      </p:cBhvr>
                                      <p:to>
                                        <p:strVal val="visible"/>
                                      </p:to>
                                    </p:set>
                                    <p:animEffect transition="in" filter="box(in)">
                                      <p:cBhvr>
                                        <p:cTn id="467" dur="3000"/>
                                        <p:tgtEl>
                                          <p:spTgt spid="258"/>
                                        </p:tgtEl>
                                      </p:cBhvr>
                                    </p:animEffect>
                                  </p:childTnLst>
                                </p:cTn>
                              </p:par>
                              <p:par>
                                <p:cTn id="468" presetID="4" presetClass="entr" presetSubtype="16" fill="hold" grpId="0" nodeType="withEffect">
                                  <p:stCondLst>
                                    <p:cond delay="0"/>
                                  </p:stCondLst>
                                  <p:childTnLst>
                                    <p:set>
                                      <p:cBhvr>
                                        <p:cTn id="469" dur="1" fill="hold">
                                          <p:stCondLst>
                                            <p:cond delay="0"/>
                                          </p:stCondLst>
                                        </p:cTn>
                                        <p:tgtEl>
                                          <p:spTgt spid="259"/>
                                        </p:tgtEl>
                                        <p:attrNameLst>
                                          <p:attrName>style.visibility</p:attrName>
                                        </p:attrNameLst>
                                      </p:cBhvr>
                                      <p:to>
                                        <p:strVal val="visible"/>
                                      </p:to>
                                    </p:set>
                                    <p:animEffect transition="in" filter="box(in)">
                                      <p:cBhvr>
                                        <p:cTn id="470" dur="500"/>
                                        <p:tgtEl>
                                          <p:spTgt spid="259"/>
                                        </p:tgtEl>
                                      </p:cBhvr>
                                    </p:animEffect>
                                  </p:childTnLst>
                                </p:cTn>
                              </p:par>
                              <p:par>
                                <p:cTn id="471" presetID="4" presetClass="entr" presetSubtype="16" fill="hold" grpId="0" nodeType="withEffect">
                                  <p:stCondLst>
                                    <p:cond delay="0"/>
                                  </p:stCondLst>
                                  <p:childTnLst>
                                    <p:set>
                                      <p:cBhvr>
                                        <p:cTn id="472" dur="1" fill="hold">
                                          <p:stCondLst>
                                            <p:cond delay="0"/>
                                          </p:stCondLst>
                                        </p:cTn>
                                        <p:tgtEl>
                                          <p:spTgt spid="260"/>
                                        </p:tgtEl>
                                        <p:attrNameLst>
                                          <p:attrName>style.visibility</p:attrName>
                                        </p:attrNameLst>
                                      </p:cBhvr>
                                      <p:to>
                                        <p:strVal val="visible"/>
                                      </p:to>
                                    </p:set>
                                    <p:animEffect transition="in" filter="box(in)">
                                      <p:cBhvr>
                                        <p:cTn id="473" dur="500"/>
                                        <p:tgtEl>
                                          <p:spTgt spid="260"/>
                                        </p:tgtEl>
                                      </p:cBhvr>
                                    </p:animEffect>
                                  </p:childTnLst>
                                </p:cTn>
                              </p:par>
                              <p:par>
                                <p:cTn id="474" presetID="4" presetClass="entr" presetSubtype="16" fill="hold" grpId="0" nodeType="withEffect">
                                  <p:stCondLst>
                                    <p:cond delay="0"/>
                                  </p:stCondLst>
                                  <p:childTnLst>
                                    <p:set>
                                      <p:cBhvr>
                                        <p:cTn id="475" dur="1" fill="hold">
                                          <p:stCondLst>
                                            <p:cond delay="0"/>
                                          </p:stCondLst>
                                        </p:cTn>
                                        <p:tgtEl>
                                          <p:spTgt spid="242"/>
                                        </p:tgtEl>
                                        <p:attrNameLst>
                                          <p:attrName>style.visibility</p:attrName>
                                        </p:attrNameLst>
                                      </p:cBhvr>
                                      <p:to>
                                        <p:strVal val="visible"/>
                                      </p:to>
                                    </p:set>
                                    <p:animEffect transition="in" filter="box(in)">
                                      <p:cBhvr>
                                        <p:cTn id="476" dur="500"/>
                                        <p:tgtEl>
                                          <p:spTgt spid="242"/>
                                        </p:tgtEl>
                                      </p:cBhvr>
                                    </p:animEffect>
                                  </p:childTnLst>
                                </p:cTn>
                              </p:par>
                              <p:par>
                                <p:cTn id="477" presetID="4" presetClass="entr" presetSubtype="16" fill="hold" grpId="0" nodeType="withEffect">
                                  <p:stCondLst>
                                    <p:cond delay="0"/>
                                  </p:stCondLst>
                                  <p:childTnLst>
                                    <p:set>
                                      <p:cBhvr>
                                        <p:cTn id="478" dur="1" fill="hold">
                                          <p:stCondLst>
                                            <p:cond delay="0"/>
                                          </p:stCondLst>
                                        </p:cTn>
                                        <p:tgtEl>
                                          <p:spTgt spid="270"/>
                                        </p:tgtEl>
                                        <p:attrNameLst>
                                          <p:attrName>style.visibility</p:attrName>
                                        </p:attrNameLst>
                                      </p:cBhvr>
                                      <p:to>
                                        <p:strVal val="visible"/>
                                      </p:to>
                                    </p:set>
                                    <p:animEffect transition="in" filter="box(in)">
                                      <p:cBhvr>
                                        <p:cTn id="479" dur="500"/>
                                        <p:tgtEl>
                                          <p:spTgt spid="270"/>
                                        </p:tgtEl>
                                      </p:cBhvr>
                                    </p:animEffect>
                                  </p:childTnLst>
                                </p:cTn>
                              </p:par>
                              <p:par>
                                <p:cTn id="480" presetID="4" presetClass="entr" presetSubtype="16" fill="hold" grpId="0" nodeType="withEffect">
                                  <p:stCondLst>
                                    <p:cond delay="0"/>
                                  </p:stCondLst>
                                  <p:childTnLst>
                                    <p:set>
                                      <p:cBhvr>
                                        <p:cTn id="481" dur="1" fill="hold">
                                          <p:stCondLst>
                                            <p:cond delay="0"/>
                                          </p:stCondLst>
                                        </p:cTn>
                                        <p:tgtEl>
                                          <p:spTgt spid="205"/>
                                        </p:tgtEl>
                                        <p:attrNameLst>
                                          <p:attrName>style.visibility</p:attrName>
                                        </p:attrNameLst>
                                      </p:cBhvr>
                                      <p:to>
                                        <p:strVal val="visible"/>
                                      </p:to>
                                    </p:set>
                                    <p:animEffect transition="in" filter="box(in)">
                                      <p:cBhvr>
                                        <p:cTn id="482" dur="2000"/>
                                        <p:tgtEl>
                                          <p:spTgt spid="205"/>
                                        </p:tgtEl>
                                      </p:cBhvr>
                                    </p:animEffect>
                                  </p:childTnLst>
                                </p:cTn>
                              </p:par>
                              <p:par>
                                <p:cTn id="483" presetID="4" presetClass="entr" presetSubtype="16" fill="hold" grpId="0" nodeType="withEffect">
                                  <p:stCondLst>
                                    <p:cond delay="0"/>
                                  </p:stCondLst>
                                  <p:childTnLst>
                                    <p:set>
                                      <p:cBhvr>
                                        <p:cTn id="484" dur="1" fill="hold">
                                          <p:stCondLst>
                                            <p:cond delay="0"/>
                                          </p:stCondLst>
                                        </p:cTn>
                                        <p:tgtEl>
                                          <p:spTgt spid="206"/>
                                        </p:tgtEl>
                                        <p:attrNameLst>
                                          <p:attrName>style.visibility</p:attrName>
                                        </p:attrNameLst>
                                      </p:cBhvr>
                                      <p:to>
                                        <p:strVal val="visible"/>
                                      </p:to>
                                    </p:set>
                                    <p:animEffect transition="in" filter="box(in)">
                                      <p:cBhvr>
                                        <p:cTn id="485" dur="500"/>
                                        <p:tgtEl>
                                          <p:spTgt spid="206"/>
                                        </p:tgtEl>
                                      </p:cBhvr>
                                    </p:animEffect>
                                  </p:childTnLst>
                                </p:cTn>
                              </p:par>
                              <p:par>
                                <p:cTn id="486" presetID="4" presetClass="entr" presetSubtype="16" fill="hold" grpId="0" nodeType="withEffect">
                                  <p:stCondLst>
                                    <p:cond delay="0"/>
                                  </p:stCondLst>
                                  <p:childTnLst>
                                    <p:set>
                                      <p:cBhvr>
                                        <p:cTn id="487" dur="1" fill="hold">
                                          <p:stCondLst>
                                            <p:cond delay="0"/>
                                          </p:stCondLst>
                                        </p:cTn>
                                        <p:tgtEl>
                                          <p:spTgt spid="207"/>
                                        </p:tgtEl>
                                        <p:attrNameLst>
                                          <p:attrName>style.visibility</p:attrName>
                                        </p:attrNameLst>
                                      </p:cBhvr>
                                      <p:to>
                                        <p:strVal val="visible"/>
                                      </p:to>
                                    </p:set>
                                    <p:animEffect transition="in" filter="box(in)">
                                      <p:cBhvr>
                                        <p:cTn id="488" dur="3000"/>
                                        <p:tgtEl>
                                          <p:spTgt spid="207"/>
                                        </p:tgtEl>
                                      </p:cBhvr>
                                    </p:animEffect>
                                  </p:childTnLst>
                                </p:cTn>
                              </p:par>
                              <p:par>
                                <p:cTn id="489" presetID="4" presetClass="entr" presetSubtype="16" fill="hold" grpId="0" nodeType="withEffect">
                                  <p:stCondLst>
                                    <p:cond delay="0"/>
                                  </p:stCondLst>
                                  <p:childTnLst>
                                    <p:set>
                                      <p:cBhvr>
                                        <p:cTn id="490" dur="1" fill="hold">
                                          <p:stCondLst>
                                            <p:cond delay="0"/>
                                          </p:stCondLst>
                                        </p:cTn>
                                        <p:tgtEl>
                                          <p:spTgt spid="208"/>
                                        </p:tgtEl>
                                        <p:attrNameLst>
                                          <p:attrName>style.visibility</p:attrName>
                                        </p:attrNameLst>
                                      </p:cBhvr>
                                      <p:to>
                                        <p:strVal val="visible"/>
                                      </p:to>
                                    </p:set>
                                    <p:animEffect transition="in" filter="box(in)">
                                      <p:cBhvr>
                                        <p:cTn id="491" dur="500"/>
                                        <p:tgtEl>
                                          <p:spTgt spid="208"/>
                                        </p:tgtEl>
                                      </p:cBhvr>
                                    </p:animEffect>
                                  </p:childTnLst>
                                </p:cTn>
                              </p:par>
                              <p:par>
                                <p:cTn id="492" presetID="4" presetClass="entr" presetSubtype="16" fill="hold" grpId="0" nodeType="withEffect">
                                  <p:stCondLst>
                                    <p:cond delay="0"/>
                                  </p:stCondLst>
                                  <p:childTnLst>
                                    <p:set>
                                      <p:cBhvr>
                                        <p:cTn id="493" dur="1" fill="hold">
                                          <p:stCondLst>
                                            <p:cond delay="0"/>
                                          </p:stCondLst>
                                        </p:cTn>
                                        <p:tgtEl>
                                          <p:spTgt spid="209"/>
                                        </p:tgtEl>
                                        <p:attrNameLst>
                                          <p:attrName>style.visibility</p:attrName>
                                        </p:attrNameLst>
                                      </p:cBhvr>
                                      <p:to>
                                        <p:strVal val="visible"/>
                                      </p:to>
                                    </p:set>
                                    <p:animEffect transition="in" filter="box(in)">
                                      <p:cBhvr>
                                        <p:cTn id="494" dur="500"/>
                                        <p:tgtEl>
                                          <p:spTgt spid="209"/>
                                        </p:tgtEl>
                                      </p:cBhvr>
                                    </p:animEffect>
                                  </p:childTnLst>
                                </p:cTn>
                              </p:par>
                              <p:par>
                                <p:cTn id="495" presetID="4" presetClass="entr" presetSubtype="16" fill="hold" grpId="0" nodeType="withEffect">
                                  <p:stCondLst>
                                    <p:cond delay="0"/>
                                  </p:stCondLst>
                                  <p:childTnLst>
                                    <p:set>
                                      <p:cBhvr>
                                        <p:cTn id="496" dur="1" fill="hold">
                                          <p:stCondLst>
                                            <p:cond delay="0"/>
                                          </p:stCondLst>
                                        </p:cTn>
                                        <p:tgtEl>
                                          <p:spTgt spid="210"/>
                                        </p:tgtEl>
                                        <p:attrNameLst>
                                          <p:attrName>style.visibility</p:attrName>
                                        </p:attrNameLst>
                                      </p:cBhvr>
                                      <p:to>
                                        <p:strVal val="visible"/>
                                      </p:to>
                                    </p:set>
                                    <p:animEffect transition="in" filter="box(in)">
                                      <p:cBhvr>
                                        <p:cTn id="497" dur="3000"/>
                                        <p:tgtEl>
                                          <p:spTgt spid="210"/>
                                        </p:tgtEl>
                                      </p:cBhvr>
                                    </p:animEffect>
                                  </p:childTnLst>
                                </p:cTn>
                              </p:par>
                            </p:childTnLst>
                          </p:cTn>
                        </p:par>
                      </p:childTnLst>
                    </p:cTn>
                  </p:par>
                  <p:par>
                    <p:cTn id="498" fill="hold">
                      <p:stCondLst>
                        <p:cond delay="indefinite"/>
                      </p:stCondLst>
                      <p:childTnLst>
                        <p:par>
                          <p:cTn id="499" fill="hold">
                            <p:stCondLst>
                              <p:cond delay="0"/>
                            </p:stCondLst>
                            <p:childTnLst>
                              <p:par>
                                <p:cTn id="500" presetID="4" presetClass="entr" presetSubtype="16" fill="hold" grpId="0" nodeType="clickEffect">
                                  <p:stCondLst>
                                    <p:cond delay="0"/>
                                  </p:stCondLst>
                                  <p:childTnLst>
                                    <p:set>
                                      <p:cBhvr>
                                        <p:cTn id="501" dur="1" fill="hold">
                                          <p:stCondLst>
                                            <p:cond delay="0"/>
                                          </p:stCondLst>
                                        </p:cTn>
                                        <p:tgtEl>
                                          <p:spTgt spid="211"/>
                                        </p:tgtEl>
                                        <p:attrNameLst>
                                          <p:attrName>style.visibility</p:attrName>
                                        </p:attrNameLst>
                                      </p:cBhvr>
                                      <p:to>
                                        <p:strVal val="visible"/>
                                      </p:to>
                                    </p:set>
                                    <p:animEffect transition="in" filter="box(in)">
                                      <p:cBhvr>
                                        <p:cTn id="502" dur="500"/>
                                        <p:tgtEl>
                                          <p:spTgt spid="211"/>
                                        </p:tgtEl>
                                      </p:cBhvr>
                                    </p:animEffect>
                                  </p:childTnLst>
                                </p:cTn>
                              </p:par>
                              <p:par>
                                <p:cTn id="503" presetID="4" presetClass="entr" presetSubtype="16" fill="hold" grpId="0" nodeType="withEffect">
                                  <p:stCondLst>
                                    <p:cond delay="0"/>
                                  </p:stCondLst>
                                  <p:childTnLst>
                                    <p:set>
                                      <p:cBhvr>
                                        <p:cTn id="504" dur="1" fill="hold">
                                          <p:stCondLst>
                                            <p:cond delay="0"/>
                                          </p:stCondLst>
                                        </p:cTn>
                                        <p:tgtEl>
                                          <p:spTgt spid="212"/>
                                        </p:tgtEl>
                                        <p:attrNameLst>
                                          <p:attrName>style.visibility</p:attrName>
                                        </p:attrNameLst>
                                      </p:cBhvr>
                                      <p:to>
                                        <p:strVal val="visible"/>
                                      </p:to>
                                    </p:set>
                                    <p:animEffect transition="in" filter="box(in)">
                                      <p:cBhvr>
                                        <p:cTn id="505" dur="500"/>
                                        <p:tgtEl>
                                          <p:spTgt spid="212"/>
                                        </p:tgtEl>
                                      </p:cBhvr>
                                    </p:animEffect>
                                  </p:childTnLst>
                                </p:cTn>
                              </p:par>
                              <p:par>
                                <p:cTn id="506" presetID="4" presetClass="entr" presetSubtype="16" fill="hold" grpId="0" nodeType="withEffect">
                                  <p:stCondLst>
                                    <p:cond delay="0"/>
                                  </p:stCondLst>
                                  <p:childTnLst>
                                    <p:set>
                                      <p:cBhvr>
                                        <p:cTn id="507" dur="1" fill="hold">
                                          <p:stCondLst>
                                            <p:cond delay="0"/>
                                          </p:stCondLst>
                                        </p:cTn>
                                        <p:tgtEl>
                                          <p:spTgt spid="213"/>
                                        </p:tgtEl>
                                        <p:attrNameLst>
                                          <p:attrName>style.visibility</p:attrName>
                                        </p:attrNameLst>
                                      </p:cBhvr>
                                      <p:to>
                                        <p:strVal val="visible"/>
                                      </p:to>
                                    </p:set>
                                    <p:animEffect transition="in" filter="box(in)">
                                      <p:cBhvr>
                                        <p:cTn id="508" dur="500"/>
                                        <p:tgtEl>
                                          <p:spTgt spid="213"/>
                                        </p:tgtEl>
                                      </p:cBhvr>
                                    </p:animEffect>
                                  </p:childTnLst>
                                </p:cTn>
                              </p:par>
                              <p:par>
                                <p:cTn id="509" presetID="4" presetClass="entr" presetSubtype="16" fill="hold" grpId="0" nodeType="withEffect">
                                  <p:stCondLst>
                                    <p:cond delay="0"/>
                                  </p:stCondLst>
                                  <p:childTnLst>
                                    <p:set>
                                      <p:cBhvr>
                                        <p:cTn id="510" dur="1" fill="hold">
                                          <p:stCondLst>
                                            <p:cond delay="0"/>
                                          </p:stCondLst>
                                        </p:cTn>
                                        <p:tgtEl>
                                          <p:spTgt spid="214"/>
                                        </p:tgtEl>
                                        <p:attrNameLst>
                                          <p:attrName>style.visibility</p:attrName>
                                        </p:attrNameLst>
                                      </p:cBhvr>
                                      <p:to>
                                        <p:strVal val="visible"/>
                                      </p:to>
                                    </p:set>
                                    <p:animEffect transition="in" filter="box(in)">
                                      <p:cBhvr>
                                        <p:cTn id="511" dur="500"/>
                                        <p:tgtEl>
                                          <p:spTgt spid="214"/>
                                        </p:tgtEl>
                                      </p:cBhvr>
                                    </p:animEffect>
                                  </p:childTnLst>
                                </p:cTn>
                              </p:par>
                              <p:par>
                                <p:cTn id="512" presetID="4" presetClass="entr" presetSubtype="16" fill="hold" grpId="0" nodeType="withEffect">
                                  <p:stCondLst>
                                    <p:cond delay="0"/>
                                  </p:stCondLst>
                                  <p:childTnLst>
                                    <p:set>
                                      <p:cBhvr>
                                        <p:cTn id="513" dur="1" fill="hold">
                                          <p:stCondLst>
                                            <p:cond delay="0"/>
                                          </p:stCondLst>
                                        </p:cTn>
                                        <p:tgtEl>
                                          <p:spTgt spid="215"/>
                                        </p:tgtEl>
                                        <p:attrNameLst>
                                          <p:attrName>style.visibility</p:attrName>
                                        </p:attrNameLst>
                                      </p:cBhvr>
                                      <p:to>
                                        <p:strVal val="visible"/>
                                      </p:to>
                                    </p:set>
                                    <p:animEffect transition="in" filter="box(in)">
                                      <p:cBhvr>
                                        <p:cTn id="514" dur="3000"/>
                                        <p:tgtEl>
                                          <p:spTgt spid="215"/>
                                        </p:tgtEl>
                                      </p:cBhvr>
                                    </p:animEffect>
                                  </p:childTnLst>
                                </p:cTn>
                              </p:par>
                              <p:par>
                                <p:cTn id="515" presetID="4" presetClass="entr" presetSubtype="16" fill="hold" grpId="0" nodeType="withEffect">
                                  <p:stCondLst>
                                    <p:cond delay="0"/>
                                  </p:stCondLst>
                                  <p:childTnLst>
                                    <p:set>
                                      <p:cBhvr>
                                        <p:cTn id="516" dur="1" fill="hold">
                                          <p:stCondLst>
                                            <p:cond delay="0"/>
                                          </p:stCondLst>
                                        </p:cTn>
                                        <p:tgtEl>
                                          <p:spTgt spid="273"/>
                                        </p:tgtEl>
                                        <p:attrNameLst>
                                          <p:attrName>style.visibility</p:attrName>
                                        </p:attrNameLst>
                                      </p:cBhvr>
                                      <p:to>
                                        <p:strVal val="visible"/>
                                      </p:to>
                                    </p:set>
                                    <p:animEffect transition="in" filter="box(in)">
                                      <p:cBhvr>
                                        <p:cTn id="517" dur="500"/>
                                        <p:tgtEl>
                                          <p:spTgt spid="273"/>
                                        </p:tgtEl>
                                      </p:cBhvr>
                                    </p:animEffect>
                                  </p:childTnLst>
                                </p:cTn>
                              </p:par>
                              <p:par>
                                <p:cTn id="518" presetID="4" presetClass="entr" presetSubtype="16" fill="hold" grpId="0" nodeType="withEffect">
                                  <p:stCondLst>
                                    <p:cond delay="0"/>
                                  </p:stCondLst>
                                  <p:childTnLst>
                                    <p:set>
                                      <p:cBhvr>
                                        <p:cTn id="519" dur="1" fill="hold">
                                          <p:stCondLst>
                                            <p:cond delay="0"/>
                                          </p:stCondLst>
                                        </p:cTn>
                                        <p:tgtEl>
                                          <p:spTgt spid="274"/>
                                        </p:tgtEl>
                                        <p:attrNameLst>
                                          <p:attrName>style.visibility</p:attrName>
                                        </p:attrNameLst>
                                      </p:cBhvr>
                                      <p:to>
                                        <p:strVal val="visible"/>
                                      </p:to>
                                    </p:set>
                                    <p:animEffect transition="in" filter="box(in)">
                                      <p:cBhvr>
                                        <p:cTn id="520" dur="500"/>
                                        <p:tgtEl>
                                          <p:spTgt spid="274"/>
                                        </p:tgtEl>
                                      </p:cBhvr>
                                    </p:animEffect>
                                  </p:childTnLst>
                                </p:cTn>
                              </p:par>
                              <p:par>
                                <p:cTn id="521" presetID="4" presetClass="entr" presetSubtype="16" fill="hold" grpId="0" nodeType="withEffect">
                                  <p:stCondLst>
                                    <p:cond delay="0"/>
                                  </p:stCondLst>
                                  <p:childTnLst>
                                    <p:set>
                                      <p:cBhvr>
                                        <p:cTn id="522" dur="1" fill="hold">
                                          <p:stCondLst>
                                            <p:cond delay="0"/>
                                          </p:stCondLst>
                                        </p:cTn>
                                        <p:tgtEl>
                                          <p:spTgt spid="275"/>
                                        </p:tgtEl>
                                        <p:attrNameLst>
                                          <p:attrName>style.visibility</p:attrName>
                                        </p:attrNameLst>
                                      </p:cBhvr>
                                      <p:to>
                                        <p:strVal val="visible"/>
                                      </p:to>
                                    </p:set>
                                    <p:animEffect transition="in" filter="box(in)">
                                      <p:cBhvr>
                                        <p:cTn id="523" dur="500"/>
                                        <p:tgtEl>
                                          <p:spTgt spid="275"/>
                                        </p:tgtEl>
                                      </p:cBhvr>
                                    </p:animEffect>
                                  </p:childTnLst>
                                </p:cTn>
                              </p:par>
                              <p:par>
                                <p:cTn id="524" presetID="4" presetClass="entr" presetSubtype="16" fill="hold" grpId="0" nodeType="withEffect">
                                  <p:stCondLst>
                                    <p:cond delay="0"/>
                                  </p:stCondLst>
                                  <p:childTnLst>
                                    <p:set>
                                      <p:cBhvr>
                                        <p:cTn id="525" dur="1" fill="hold">
                                          <p:stCondLst>
                                            <p:cond delay="0"/>
                                          </p:stCondLst>
                                        </p:cTn>
                                        <p:tgtEl>
                                          <p:spTgt spid="276"/>
                                        </p:tgtEl>
                                        <p:attrNameLst>
                                          <p:attrName>style.visibility</p:attrName>
                                        </p:attrNameLst>
                                      </p:cBhvr>
                                      <p:to>
                                        <p:strVal val="visible"/>
                                      </p:to>
                                    </p:set>
                                    <p:animEffect transition="in" filter="box(in)">
                                      <p:cBhvr>
                                        <p:cTn id="526" dur="500"/>
                                        <p:tgtEl>
                                          <p:spTgt spid="276"/>
                                        </p:tgtEl>
                                      </p:cBhvr>
                                    </p:animEffect>
                                  </p:childTnLst>
                                </p:cTn>
                              </p:par>
                              <p:par>
                                <p:cTn id="527" presetID="4" presetClass="entr" presetSubtype="16" fill="hold" grpId="0" nodeType="withEffect">
                                  <p:stCondLst>
                                    <p:cond delay="0"/>
                                  </p:stCondLst>
                                  <p:childTnLst>
                                    <p:set>
                                      <p:cBhvr>
                                        <p:cTn id="528" dur="1" fill="hold">
                                          <p:stCondLst>
                                            <p:cond delay="0"/>
                                          </p:stCondLst>
                                        </p:cTn>
                                        <p:tgtEl>
                                          <p:spTgt spid="277"/>
                                        </p:tgtEl>
                                        <p:attrNameLst>
                                          <p:attrName>style.visibility</p:attrName>
                                        </p:attrNameLst>
                                      </p:cBhvr>
                                      <p:to>
                                        <p:strVal val="visible"/>
                                      </p:to>
                                    </p:set>
                                    <p:animEffect transition="in" filter="box(in)">
                                      <p:cBhvr>
                                        <p:cTn id="529" dur="500"/>
                                        <p:tgtEl>
                                          <p:spTgt spid="277"/>
                                        </p:tgtEl>
                                      </p:cBhvr>
                                    </p:animEffect>
                                  </p:childTnLst>
                                </p:cTn>
                              </p:par>
                              <p:par>
                                <p:cTn id="530" presetID="4" presetClass="entr" presetSubtype="16" fill="hold" grpId="0" nodeType="withEffect">
                                  <p:stCondLst>
                                    <p:cond delay="0"/>
                                  </p:stCondLst>
                                  <p:childTnLst>
                                    <p:set>
                                      <p:cBhvr>
                                        <p:cTn id="531" dur="1" fill="hold">
                                          <p:stCondLst>
                                            <p:cond delay="0"/>
                                          </p:stCondLst>
                                        </p:cTn>
                                        <p:tgtEl>
                                          <p:spTgt spid="278"/>
                                        </p:tgtEl>
                                        <p:attrNameLst>
                                          <p:attrName>style.visibility</p:attrName>
                                        </p:attrNameLst>
                                      </p:cBhvr>
                                      <p:to>
                                        <p:strVal val="visible"/>
                                      </p:to>
                                    </p:set>
                                    <p:animEffect transition="in" filter="box(in)">
                                      <p:cBhvr>
                                        <p:cTn id="532" dur="500"/>
                                        <p:tgtEl>
                                          <p:spTgt spid="278"/>
                                        </p:tgtEl>
                                      </p:cBhvr>
                                    </p:animEffect>
                                  </p:childTnLst>
                                </p:cTn>
                              </p:par>
                              <p:par>
                                <p:cTn id="533" presetID="4" presetClass="entr" presetSubtype="16" fill="hold" grpId="0" nodeType="withEffect">
                                  <p:stCondLst>
                                    <p:cond delay="0"/>
                                  </p:stCondLst>
                                  <p:childTnLst>
                                    <p:set>
                                      <p:cBhvr>
                                        <p:cTn id="534" dur="1" fill="hold">
                                          <p:stCondLst>
                                            <p:cond delay="0"/>
                                          </p:stCondLst>
                                        </p:cTn>
                                        <p:tgtEl>
                                          <p:spTgt spid="140"/>
                                        </p:tgtEl>
                                        <p:attrNameLst>
                                          <p:attrName>style.visibility</p:attrName>
                                        </p:attrNameLst>
                                      </p:cBhvr>
                                      <p:to>
                                        <p:strVal val="visible"/>
                                      </p:to>
                                    </p:set>
                                    <p:animEffect transition="in" filter="box(in)">
                                      <p:cBhvr>
                                        <p:cTn id="535" dur="1000"/>
                                        <p:tgtEl>
                                          <p:spTgt spid="140"/>
                                        </p:tgtEl>
                                      </p:cBhvr>
                                    </p:animEffect>
                                  </p:childTnLst>
                                </p:cTn>
                              </p:par>
                              <p:par>
                                <p:cTn id="536" presetID="4" presetClass="entr" presetSubtype="16" fill="hold" grpId="0" nodeType="withEffect">
                                  <p:stCondLst>
                                    <p:cond delay="0"/>
                                  </p:stCondLst>
                                  <p:childTnLst>
                                    <p:set>
                                      <p:cBhvr>
                                        <p:cTn id="537" dur="1" fill="hold">
                                          <p:stCondLst>
                                            <p:cond delay="0"/>
                                          </p:stCondLst>
                                        </p:cTn>
                                        <p:tgtEl>
                                          <p:spTgt spid="92"/>
                                        </p:tgtEl>
                                        <p:attrNameLst>
                                          <p:attrName>style.visibility</p:attrName>
                                        </p:attrNameLst>
                                      </p:cBhvr>
                                      <p:to>
                                        <p:strVal val="visible"/>
                                      </p:to>
                                    </p:set>
                                    <p:animEffect transition="in" filter="box(in)">
                                      <p:cBhvr>
                                        <p:cTn id="538" dur="1000"/>
                                        <p:tgtEl>
                                          <p:spTgt spid="92"/>
                                        </p:tgtEl>
                                      </p:cBhvr>
                                    </p:animEffect>
                                  </p:childTnLst>
                                </p:cTn>
                              </p:par>
                              <p:par>
                                <p:cTn id="539" presetID="4" presetClass="entr" presetSubtype="16" fill="hold" grpId="0" nodeType="withEffect">
                                  <p:stCondLst>
                                    <p:cond delay="0"/>
                                  </p:stCondLst>
                                  <p:childTnLst>
                                    <p:set>
                                      <p:cBhvr>
                                        <p:cTn id="540" dur="1" fill="hold">
                                          <p:stCondLst>
                                            <p:cond delay="0"/>
                                          </p:stCondLst>
                                        </p:cTn>
                                        <p:tgtEl>
                                          <p:spTgt spid="93"/>
                                        </p:tgtEl>
                                        <p:attrNameLst>
                                          <p:attrName>style.visibility</p:attrName>
                                        </p:attrNameLst>
                                      </p:cBhvr>
                                      <p:to>
                                        <p:strVal val="visible"/>
                                      </p:to>
                                    </p:set>
                                    <p:animEffect transition="in" filter="box(in)">
                                      <p:cBhvr>
                                        <p:cTn id="541" dur="5000"/>
                                        <p:tgtEl>
                                          <p:spTgt spid="93"/>
                                        </p:tgtEl>
                                      </p:cBhvr>
                                    </p:animEffect>
                                  </p:childTnLst>
                                </p:cTn>
                              </p:par>
                              <p:par>
                                <p:cTn id="542" presetID="4" presetClass="entr" presetSubtype="16" fill="hold" grpId="0" nodeType="withEffect">
                                  <p:stCondLst>
                                    <p:cond delay="0"/>
                                  </p:stCondLst>
                                  <p:childTnLst>
                                    <p:set>
                                      <p:cBhvr>
                                        <p:cTn id="543" dur="1" fill="hold">
                                          <p:stCondLst>
                                            <p:cond delay="0"/>
                                          </p:stCondLst>
                                        </p:cTn>
                                        <p:tgtEl>
                                          <p:spTgt spid="123"/>
                                        </p:tgtEl>
                                        <p:attrNameLst>
                                          <p:attrName>style.visibility</p:attrName>
                                        </p:attrNameLst>
                                      </p:cBhvr>
                                      <p:to>
                                        <p:strVal val="visible"/>
                                      </p:to>
                                    </p:set>
                                    <p:animEffect transition="in" filter="box(in)">
                                      <p:cBhvr>
                                        <p:cTn id="544" dur="5000"/>
                                        <p:tgtEl>
                                          <p:spTgt spid="123"/>
                                        </p:tgtEl>
                                      </p:cBhvr>
                                    </p:animEffect>
                                  </p:childTnLst>
                                </p:cTn>
                              </p:par>
                              <p:par>
                                <p:cTn id="545" presetID="4" presetClass="entr" presetSubtype="16" fill="hold" grpId="0" nodeType="withEffect">
                                  <p:stCondLst>
                                    <p:cond delay="0"/>
                                  </p:stCondLst>
                                  <p:childTnLst>
                                    <p:set>
                                      <p:cBhvr>
                                        <p:cTn id="546" dur="1" fill="hold">
                                          <p:stCondLst>
                                            <p:cond delay="0"/>
                                          </p:stCondLst>
                                        </p:cTn>
                                        <p:tgtEl>
                                          <p:spTgt spid="124"/>
                                        </p:tgtEl>
                                        <p:attrNameLst>
                                          <p:attrName>style.visibility</p:attrName>
                                        </p:attrNameLst>
                                      </p:cBhvr>
                                      <p:to>
                                        <p:strVal val="visible"/>
                                      </p:to>
                                    </p:set>
                                    <p:animEffect transition="in" filter="box(in)">
                                      <p:cBhvr>
                                        <p:cTn id="547" dur="500"/>
                                        <p:tgtEl>
                                          <p:spTgt spid="124"/>
                                        </p:tgtEl>
                                      </p:cBhvr>
                                    </p:animEffect>
                                  </p:childTnLst>
                                </p:cTn>
                              </p:par>
                              <p:par>
                                <p:cTn id="548" presetID="4" presetClass="entr" presetSubtype="16" fill="hold" grpId="0" nodeType="withEffect">
                                  <p:stCondLst>
                                    <p:cond delay="0"/>
                                  </p:stCondLst>
                                  <p:childTnLst>
                                    <p:set>
                                      <p:cBhvr>
                                        <p:cTn id="549" dur="1" fill="hold">
                                          <p:stCondLst>
                                            <p:cond delay="0"/>
                                          </p:stCondLst>
                                        </p:cTn>
                                        <p:tgtEl>
                                          <p:spTgt spid="125"/>
                                        </p:tgtEl>
                                        <p:attrNameLst>
                                          <p:attrName>style.visibility</p:attrName>
                                        </p:attrNameLst>
                                      </p:cBhvr>
                                      <p:to>
                                        <p:strVal val="visible"/>
                                      </p:to>
                                    </p:set>
                                    <p:animEffect transition="in" filter="box(in)">
                                      <p:cBhvr>
                                        <p:cTn id="550" dur="1000"/>
                                        <p:tgtEl>
                                          <p:spTgt spid="125"/>
                                        </p:tgtEl>
                                      </p:cBhvr>
                                    </p:animEffect>
                                  </p:childTnLst>
                                </p:cTn>
                              </p:par>
                              <p:par>
                                <p:cTn id="551" presetID="4" presetClass="entr" presetSubtype="16" fill="hold" grpId="0" nodeType="withEffect">
                                  <p:stCondLst>
                                    <p:cond delay="0"/>
                                  </p:stCondLst>
                                  <p:childTnLst>
                                    <p:set>
                                      <p:cBhvr>
                                        <p:cTn id="552" dur="1" fill="hold">
                                          <p:stCondLst>
                                            <p:cond delay="0"/>
                                          </p:stCondLst>
                                        </p:cTn>
                                        <p:tgtEl>
                                          <p:spTgt spid="126"/>
                                        </p:tgtEl>
                                        <p:attrNameLst>
                                          <p:attrName>style.visibility</p:attrName>
                                        </p:attrNameLst>
                                      </p:cBhvr>
                                      <p:to>
                                        <p:strVal val="visible"/>
                                      </p:to>
                                    </p:set>
                                    <p:animEffect transition="in" filter="box(in)">
                                      <p:cBhvr>
                                        <p:cTn id="553" dur="500"/>
                                        <p:tgtEl>
                                          <p:spTgt spid="126"/>
                                        </p:tgtEl>
                                      </p:cBhvr>
                                    </p:animEffect>
                                  </p:childTnLst>
                                </p:cTn>
                              </p:par>
                              <p:par>
                                <p:cTn id="554" presetID="4" presetClass="entr" presetSubtype="16" fill="hold" grpId="0" nodeType="withEffect">
                                  <p:stCondLst>
                                    <p:cond delay="0"/>
                                  </p:stCondLst>
                                  <p:childTnLst>
                                    <p:set>
                                      <p:cBhvr>
                                        <p:cTn id="555" dur="1" fill="hold">
                                          <p:stCondLst>
                                            <p:cond delay="0"/>
                                          </p:stCondLst>
                                        </p:cTn>
                                        <p:tgtEl>
                                          <p:spTgt spid="127"/>
                                        </p:tgtEl>
                                        <p:attrNameLst>
                                          <p:attrName>style.visibility</p:attrName>
                                        </p:attrNameLst>
                                      </p:cBhvr>
                                      <p:to>
                                        <p:strVal val="visible"/>
                                      </p:to>
                                    </p:set>
                                    <p:animEffect transition="in" filter="box(in)">
                                      <p:cBhvr>
                                        <p:cTn id="556" dur="500"/>
                                        <p:tgtEl>
                                          <p:spTgt spid="127"/>
                                        </p:tgtEl>
                                      </p:cBhvr>
                                    </p:animEffect>
                                  </p:childTnLst>
                                </p:cTn>
                              </p:par>
                              <p:par>
                                <p:cTn id="557" presetID="4" presetClass="entr" presetSubtype="16" fill="hold" grpId="0" nodeType="withEffect">
                                  <p:stCondLst>
                                    <p:cond delay="0"/>
                                  </p:stCondLst>
                                  <p:childTnLst>
                                    <p:set>
                                      <p:cBhvr>
                                        <p:cTn id="558" dur="1" fill="hold">
                                          <p:stCondLst>
                                            <p:cond delay="0"/>
                                          </p:stCondLst>
                                        </p:cTn>
                                        <p:tgtEl>
                                          <p:spTgt spid="129"/>
                                        </p:tgtEl>
                                        <p:attrNameLst>
                                          <p:attrName>style.visibility</p:attrName>
                                        </p:attrNameLst>
                                      </p:cBhvr>
                                      <p:to>
                                        <p:strVal val="visible"/>
                                      </p:to>
                                    </p:set>
                                    <p:animEffect transition="in" filter="box(in)">
                                      <p:cBhvr>
                                        <p:cTn id="559" dur="1000"/>
                                        <p:tgtEl>
                                          <p:spTgt spid="129"/>
                                        </p:tgtEl>
                                      </p:cBhvr>
                                    </p:animEffect>
                                  </p:childTnLst>
                                </p:cTn>
                              </p:par>
                              <p:par>
                                <p:cTn id="560" presetID="4" presetClass="entr" presetSubtype="16" fill="hold" grpId="0" nodeType="withEffect">
                                  <p:stCondLst>
                                    <p:cond delay="0"/>
                                  </p:stCondLst>
                                  <p:childTnLst>
                                    <p:set>
                                      <p:cBhvr>
                                        <p:cTn id="561" dur="1" fill="hold">
                                          <p:stCondLst>
                                            <p:cond delay="0"/>
                                          </p:stCondLst>
                                        </p:cTn>
                                        <p:tgtEl>
                                          <p:spTgt spid="130"/>
                                        </p:tgtEl>
                                        <p:attrNameLst>
                                          <p:attrName>style.visibility</p:attrName>
                                        </p:attrNameLst>
                                      </p:cBhvr>
                                      <p:to>
                                        <p:strVal val="visible"/>
                                      </p:to>
                                    </p:set>
                                    <p:animEffect transition="in" filter="box(in)">
                                      <p:cBhvr>
                                        <p:cTn id="562" dur="2000"/>
                                        <p:tgtEl>
                                          <p:spTgt spid="130"/>
                                        </p:tgtEl>
                                      </p:cBhvr>
                                    </p:animEffect>
                                  </p:childTnLst>
                                </p:cTn>
                              </p:par>
                              <p:par>
                                <p:cTn id="563" presetID="4" presetClass="entr" presetSubtype="16" fill="hold" grpId="0" nodeType="withEffect">
                                  <p:stCondLst>
                                    <p:cond delay="0"/>
                                  </p:stCondLst>
                                  <p:childTnLst>
                                    <p:set>
                                      <p:cBhvr>
                                        <p:cTn id="564" dur="1" fill="hold">
                                          <p:stCondLst>
                                            <p:cond delay="0"/>
                                          </p:stCondLst>
                                        </p:cTn>
                                        <p:tgtEl>
                                          <p:spTgt spid="131"/>
                                        </p:tgtEl>
                                        <p:attrNameLst>
                                          <p:attrName>style.visibility</p:attrName>
                                        </p:attrNameLst>
                                      </p:cBhvr>
                                      <p:to>
                                        <p:strVal val="visible"/>
                                      </p:to>
                                    </p:set>
                                    <p:animEffect transition="in" filter="box(in)">
                                      <p:cBhvr>
                                        <p:cTn id="565" dur="5000"/>
                                        <p:tgtEl>
                                          <p:spTgt spid="131"/>
                                        </p:tgtEl>
                                      </p:cBhvr>
                                    </p:animEffect>
                                  </p:childTnLst>
                                </p:cTn>
                              </p:par>
                              <p:par>
                                <p:cTn id="566" presetID="4" presetClass="entr" presetSubtype="16" fill="hold" grpId="0" nodeType="withEffect">
                                  <p:stCondLst>
                                    <p:cond delay="0"/>
                                  </p:stCondLst>
                                  <p:childTnLst>
                                    <p:set>
                                      <p:cBhvr>
                                        <p:cTn id="567" dur="1" fill="hold">
                                          <p:stCondLst>
                                            <p:cond delay="0"/>
                                          </p:stCondLst>
                                        </p:cTn>
                                        <p:tgtEl>
                                          <p:spTgt spid="132"/>
                                        </p:tgtEl>
                                        <p:attrNameLst>
                                          <p:attrName>style.visibility</p:attrName>
                                        </p:attrNameLst>
                                      </p:cBhvr>
                                      <p:to>
                                        <p:strVal val="visible"/>
                                      </p:to>
                                    </p:set>
                                    <p:animEffect transition="in" filter="box(in)">
                                      <p:cBhvr>
                                        <p:cTn id="568" dur="500"/>
                                        <p:tgtEl>
                                          <p:spTgt spid="132"/>
                                        </p:tgtEl>
                                      </p:cBhvr>
                                    </p:animEffect>
                                  </p:childTnLst>
                                </p:cTn>
                              </p:par>
                              <p:par>
                                <p:cTn id="569" presetID="4" presetClass="entr" presetSubtype="16" fill="hold" grpId="0" nodeType="withEffect">
                                  <p:stCondLst>
                                    <p:cond delay="0"/>
                                  </p:stCondLst>
                                  <p:childTnLst>
                                    <p:set>
                                      <p:cBhvr>
                                        <p:cTn id="570" dur="1" fill="hold">
                                          <p:stCondLst>
                                            <p:cond delay="0"/>
                                          </p:stCondLst>
                                        </p:cTn>
                                        <p:tgtEl>
                                          <p:spTgt spid="133"/>
                                        </p:tgtEl>
                                        <p:attrNameLst>
                                          <p:attrName>style.visibility</p:attrName>
                                        </p:attrNameLst>
                                      </p:cBhvr>
                                      <p:to>
                                        <p:strVal val="visible"/>
                                      </p:to>
                                    </p:set>
                                    <p:animEffect transition="in" filter="box(in)">
                                      <p:cBhvr>
                                        <p:cTn id="571" dur="1000"/>
                                        <p:tgtEl>
                                          <p:spTgt spid="133"/>
                                        </p:tgtEl>
                                      </p:cBhvr>
                                    </p:animEffect>
                                  </p:childTnLst>
                                </p:cTn>
                              </p:par>
                              <p:par>
                                <p:cTn id="572" presetID="4" presetClass="entr" presetSubtype="16" fill="hold" grpId="0" nodeType="withEffect">
                                  <p:stCondLst>
                                    <p:cond delay="0"/>
                                  </p:stCondLst>
                                  <p:childTnLst>
                                    <p:set>
                                      <p:cBhvr>
                                        <p:cTn id="573" dur="1" fill="hold">
                                          <p:stCondLst>
                                            <p:cond delay="0"/>
                                          </p:stCondLst>
                                        </p:cTn>
                                        <p:tgtEl>
                                          <p:spTgt spid="134"/>
                                        </p:tgtEl>
                                        <p:attrNameLst>
                                          <p:attrName>style.visibility</p:attrName>
                                        </p:attrNameLst>
                                      </p:cBhvr>
                                      <p:to>
                                        <p:strVal val="visible"/>
                                      </p:to>
                                    </p:set>
                                    <p:animEffect transition="in" filter="box(in)">
                                      <p:cBhvr>
                                        <p:cTn id="574" dur="500"/>
                                        <p:tgtEl>
                                          <p:spTgt spid="134"/>
                                        </p:tgtEl>
                                      </p:cBhvr>
                                    </p:animEffect>
                                  </p:childTnLst>
                                </p:cTn>
                              </p:par>
                              <p:par>
                                <p:cTn id="575" presetID="4" presetClass="entr" presetSubtype="16" fill="hold" grpId="0" nodeType="withEffect">
                                  <p:stCondLst>
                                    <p:cond delay="0"/>
                                  </p:stCondLst>
                                  <p:childTnLst>
                                    <p:set>
                                      <p:cBhvr>
                                        <p:cTn id="576" dur="1" fill="hold">
                                          <p:stCondLst>
                                            <p:cond delay="0"/>
                                          </p:stCondLst>
                                        </p:cTn>
                                        <p:tgtEl>
                                          <p:spTgt spid="135"/>
                                        </p:tgtEl>
                                        <p:attrNameLst>
                                          <p:attrName>style.visibility</p:attrName>
                                        </p:attrNameLst>
                                      </p:cBhvr>
                                      <p:to>
                                        <p:strVal val="visible"/>
                                      </p:to>
                                    </p:set>
                                    <p:animEffect transition="in" filter="box(in)">
                                      <p:cBhvr>
                                        <p:cTn id="577" dur="500"/>
                                        <p:tgtEl>
                                          <p:spTgt spid="135"/>
                                        </p:tgtEl>
                                      </p:cBhvr>
                                    </p:animEffect>
                                  </p:childTnLst>
                                </p:cTn>
                              </p:par>
                              <p:par>
                                <p:cTn id="578" presetID="4" presetClass="entr" presetSubtype="16" fill="hold" grpId="0" nodeType="withEffect">
                                  <p:stCondLst>
                                    <p:cond delay="0"/>
                                  </p:stCondLst>
                                  <p:childTnLst>
                                    <p:set>
                                      <p:cBhvr>
                                        <p:cTn id="579" dur="1" fill="hold">
                                          <p:stCondLst>
                                            <p:cond delay="0"/>
                                          </p:stCondLst>
                                        </p:cTn>
                                        <p:tgtEl>
                                          <p:spTgt spid="136"/>
                                        </p:tgtEl>
                                        <p:attrNameLst>
                                          <p:attrName>style.visibility</p:attrName>
                                        </p:attrNameLst>
                                      </p:cBhvr>
                                      <p:to>
                                        <p:strVal val="visible"/>
                                      </p:to>
                                    </p:set>
                                    <p:animEffect transition="in" filter="box(in)">
                                      <p:cBhvr>
                                        <p:cTn id="580" dur="500"/>
                                        <p:tgtEl>
                                          <p:spTgt spid="136"/>
                                        </p:tgtEl>
                                      </p:cBhvr>
                                    </p:animEffect>
                                  </p:childTnLst>
                                </p:cTn>
                              </p:par>
                              <p:par>
                                <p:cTn id="581" presetID="4" presetClass="entr" presetSubtype="16" fill="hold" grpId="0" nodeType="withEffect">
                                  <p:stCondLst>
                                    <p:cond delay="0"/>
                                  </p:stCondLst>
                                  <p:childTnLst>
                                    <p:set>
                                      <p:cBhvr>
                                        <p:cTn id="582" dur="1" fill="hold">
                                          <p:stCondLst>
                                            <p:cond delay="0"/>
                                          </p:stCondLst>
                                        </p:cTn>
                                        <p:tgtEl>
                                          <p:spTgt spid="146"/>
                                        </p:tgtEl>
                                        <p:attrNameLst>
                                          <p:attrName>style.visibility</p:attrName>
                                        </p:attrNameLst>
                                      </p:cBhvr>
                                      <p:to>
                                        <p:strVal val="visible"/>
                                      </p:to>
                                    </p:set>
                                    <p:animEffect transition="in" filter="box(in)">
                                      <p:cBhvr>
                                        <p:cTn id="583" dur="500"/>
                                        <p:tgtEl>
                                          <p:spTgt spid="146"/>
                                        </p:tgtEl>
                                      </p:cBhvr>
                                    </p:animEffect>
                                  </p:childTnLst>
                                </p:cTn>
                              </p:par>
                              <p:par>
                                <p:cTn id="584" presetID="4" presetClass="entr" presetSubtype="16" fill="hold" grpId="0" nodeType="withEffect">
                                  <p:stCondLst>
                                    <p:cond delay="0"/>
                                  </p:stCondLst>
                                  <p:childTnLst>
                                    <p:set>
                                      <p:cBhvr>
                                        <p:cTn id="585" dur="1" fill="hold">
                                          <p:stCondLst>
                                            <p:cond delay="0"/>
                                          </p:stCondLst>
                                        </p:cTn>
                                        <p:tgtEl>
                                          <p:spTgt spid="141"/>
                                        </p:tgtEl>
                                        <p:attrNameLst>
                                          <p:attrName>style.visibility</p:attrName>
                                        </p:attrNameLst>
                                      </p:cBhvr>
                                      <p:to>
                                        <p:strVal val="visible"/>
                                      </p:to>
                                    </p:set>
                                    <p:animEffect transition="in" filter="box(in)">
                                      <p:cBhvr>
                                        <p:cTn id="586" dur="3000"/>
                                        <p:tgtEl>
                                          <p:spTgt spid="141"/>
                                        </p:tgtEl>
                                      </p:cBhvr>
                                    </p:animEffect>
                                  </p:childTnLst>
                                </p:cTn>
                              </p:par>
                              <p:par>
                                <p:cTn id="587" presetID="4" presetClass="entr" presetSubtype="16" fill="hold" grpId="0" nodeType="withEffect">
                                  <p:stCondLst>
                                    <p:cond delay="0"/>
                                  </p:stCondLst>
                                  <p:childTnLst>
                                    <p:set>
                                      <p:cBhvr>
                                        <p:cTn id="588" dur="1" fill="hold">
                                          <p:stCondLst>
                                            <p:cond delay="0"/>
                                          </p:stCondLst>
                                        </p:cTn>
                                        <p:tgtEl>
                                          <p:spTgt spid="142"/>
                                        </p:tgtEl>
                                        <p:attrNameLst>
                                          <p:attrName>style.visibility</p:attrName>
                                        </p:attrNameLst>
                                      </p:cBhvr>
                                      <p:to>
                                        <p:strVal val="visible"/>
                                      </p:to>
                                    </p:set>
                                    <p:animEffect transition="in" filter="box(in)">
                                      <p:cBhvr>
                                        <p:cTn id="589" dur="500"/>
                                        <p:tgtEl>
                                          <p:spTgt spid="142"/>
                                        </p:tgtEl>
                                      </p:cBhvr>
                                    </p:animEffect>
                                  </p:childTnLst>
                                </p:cTn>
                              </p:par>
                              <p:par>
                                <p:cTn id="590" presetID="4" presetClass="entr" presetSubtype="16" fill="hold" grpId="0" nodeType="withEffect">
                                  <p:stCondLst>
                                    <p:cond delay="0"/>
                                  </p:stCondLst>
                                  <p:childTnLst>
                                    <p:set>
                                      <p:cBhvr>
                                        <p:cTn id="591" dur="1" fill="hold">
                                          <p:stCondLst>
                                            <p:cond delay="0"/>
                                          </p:stCondLst>
                                        </p:cTn>
                                        <p:tgtEl>
                                          <p:spTgt spid="143"/>
                                        </p:tgtEl>
                                        <p:attrNameLst>
                                          <p:attrName>style.visibility</p:attrName>
                                        </p:attrNameLst>
                                      </p:cBhvr>
                                      <p:to>
                                        <p:strVal val="visible"/>
                                      </p:to>
                                    </p:set>
                                    <p:animEffect transition="in" filter="box(in)">
                                      <p:cBhvr>
                                        <p:cTn id="592" dur="500"/>
                                        <p:tgtEl>
                                          <p:spTgt spid="143"/>
                                        </p:tgtEl>
                                      </p:cBhvr>
                                    </p:animEffect>
                                  </p:childTnLst>
                                </p:cTn>
                              </p:par>
                              <p:par>
                                <p:cTn id="593" presetID="4" presetClass="entr" presetSubtype="16" fill="hold" grpId="0" nodeType="withEffect">
                                  <p:stCondLst>
                                    <p:cond delay="0"/>
                                  </p:stCondLst>
                                  <p:childTnLst>
                                    <p:set>
                                      <p:cBhvr>
                                        <p:cTn id="594" dur="1" fill="hold">
                                          <p:stCondLst>
                                            <p:cond delay="0"/>
                                          </p:stCondLst>
                                        </p:cTn>
                                        <p:tgtEl>
                                          <p:spTgt spid="144"/>
                                        </p:tgtEl>
                                        <p:attrNameLst>
                                          <p:attrName>style.visibility</p:attrName>
                                        </p:attrNameLst>
                                      </p:cBhvr>
                                      <p:to>
                                        <p:strVal val="visible"/>
                                      </p:to>
                                    </p:set>
                                    <p:animEffect transition="in" filter="box(in)">
                                      <p:cBhvr>
                                        <p:cTn id="595" dur="500"/>
                                        <p:tgtEl>
                                          <p:spTgt spid="144"/>
                                        </p:tgtEl>
                                      </p:cBhvr>
                                    </p:animEffect>
                                  </p:childTnLst>
                                </p:cTn>
                              </p:par>
                              <p:par>
                                <p:cTn id="596" presetID="4" presetClass="entr" presetSubtype="16" fill="hold" grpId="0" nodeType="withEffect">
                                  <p:stCondLst>
                                    <p:cond delay="0"/>
                                  </p:stCondLst>
                                  <p:childTnLst>
                                    <p:set>
                                      <p:cBhvr>
                                        <p:cTn id="597" dur="1" fill="hold">
                                          <p:stCondLst>
                                            <p:cond delay="0"/>
                                          </p:stCondLst>
                                        </p:cTn>
                                        <p:tgtEl>
                                          <p:spTgt spid="145"/>
                                        </p:tgtEl>
                                        <p:attrNameLst>
                                          <p:attrName>style.visibility</p:attrName>
                                        </p:attrNameLst>
                                      </p:cBhvr>
                                      <p:to>
                                        <p:strVal val="visible"/>
                                      </p:to>
                                    </p:set>
                                    <p:animEffect transition="in" filter="box(in)">
                                      <p:cBhvr>
                                        <p:cTn id="598" dur="2000"/>
                                        <p:tgtEl>
                                          <p:spTgt spid="145"/>
                                        </p:tgtEl>
                                      </p:cBhvr>
                                    </p:animEffect>
                                  </p:childTnLst>
                                </p:cTn>
                              </p:par>
                              <p:par>
                                <p:cTn id="599" presetID="4" presetClass="entr" presetSubtype="16" fill="hold" grpId="0" nodeType="withEffect">
                                  <p:stCondLst>
                                    <p:cond delay="0"/>
                                  </p:stCondLst>
                                  <p:childTnLst>
                                    <p:set>
                                      <p:cBhvr>
                                        <p:cTn id="600" dur="1" fill="hold">
                                          <p:stCondLst>
                                            <p:cond delay="0"/>
                                          </p:stCondLst>
                                        </p:cTn>
                                        <p:tgtEl>
                                          <p:spTgt spid="178"/>
                                        </p:tgtEl>
                                        <p:attrNameLst>
                                          <p:attrName>style.visibility</p:attrName>
                                        </p:attrNameLst>
                                      </p:cBhvr>
                                      <p:to>
                                        <p:strVal val="visible"/>
                                      </p:to>
                                    </p:set>
                                    <p:animEffect transition="in" filter="box(in)">
                                      <p:cBhvr>
                                        <p:cTn id="601" dur="2000"/>
                                        <p:tgtEl>
                                          <p:spTgt spid="178"/>
                                        </p:tgtEl>
                                      </p:cBhvr>
                                    </p:animEffect>
                                  </p:childTnLst>
                                </p:cTn>
                              </p:par>
                              <p:par>
                                <p:cTn id="602" presetID="4" presetClass="entr" presetSubtype="16" fill="hold" grpId="0" nodeType="withEffect">
                                  <p:stCondLst>
                                    <p:cond delay="0"/>
                                  </p:stCondLst>
                                  <p:childTnLst>
                                    <p:set>
                                      <p:cBhvr>
                                        <p:cTn id="603" dur="1" fill="hold">
                                          <p:stCondLst>
                                            <p:cond delay="0"/>
                                          </p:stCondLst>
                                        </p:cTn>
                                        <p:tgtEl>
                                          <p:spTgt spid="179"/>
                                        </p:tgtEl>
                                        <p:attrNameLst>
                                          <p:attrName>style.visibility</p:attrName>
                                        </p:attrNameLst>
                                      </p:cBhvr>
                                      <p:to>
                                        <p:strVal val="visible"/>
                                      </p:to>
                                    </p:set>
                                    <p:animEffect transition="in" filter="box(in)">
                                      <p:cBhvr>
                                        <p:cTn id="604" dur="500"/>
                                        <p:tgtEl>
                                          <p:spTgt spid="179"/>
                                        </p:tgtEl>
                                      </p:cBhvr>
                                    </p:animEffect>
                                  </p:childTnLst>
                                </p:cTn>
                              </p:par>
                              <p:par>
                                <p:cTn id="605" presetID="4" presetClass="entr" presetSubtype="16" fill="hold" grpId="0" nodeType="withEffect">
                                  <p:stCondLst>
                                    <p:cond delay="0"/>
                                  </p:stCondLst>
                                  <p:childTnLst>
                                    <p:set>
                                      <p:cBhvr>
                                        <p:cTn id="606" dur="1" fill="hold">
                                          <p:stCondLst>
                                            <p:cond delay="0"/>
                                          </p:stCondLst>
                                        </p:cTn>
                                        <p:tgtEl>
                                          <p:spTgt spid="180"/>
                                        </p:tgtEl>
                                        <p:attrNameLst>
                                          <p:attrName>style.visibility</p:attrName>
                                        </p:attrNameLst>
                                      </p:cBhvr>
                                      <p:to>
                                        <p:strVal val="visible"/>
                                      </p:to>
                                    </p:set>
                                    <p:animEffect transition="in" filter="box(in)">
                                      <p:cBhvr>
                                        <p:cTn id="607" dur="500"/>
                                        <p:tgtEl>
                                          <p:spTgt spid="180"/>
                                        </p:tgtEl>
                                      </p:cBhvr>
                                    </p:animEffect>
                                  </p:childTnLst>
                                </p:cTn>
                              </p:par>
                              <p:par>
                                <p:cTn id="608" presetID="4" presetClass="entr" presetSubtype="16" fill="hold" grpId="0" nodeType="withEffect">
                                  <p:stCondLst>
                                    <p:cond delay="0"/>
                                  </p:stCondLst>
                                  <p:childTnLst>
                                    <p:set>
                                      <p:cBhvr>
                                        <p:cTn id="609" dur="1" fill="hold">
                                          <p:stCondLst>
                                            <p:cond delay="0"/>
                                          </p:stCondLst>
                                        </p:cTn>
                                        <p:tgtEl>
                                          <p:spTgt spid="181"/>
                                        </p:tgtEl>
                                        <p:attrNameLst>
                                          <p:attrName>style.visibility</p:attrName>
                                        </p:attrNameLst>
                                      </p:cBhvr>
                                      <p:to>
                                        <p:strVal val="visible"/>
                                      </p:to>
                                    </p:set>
                                    <p:animEffect transition="in" filter="box(in)">
                                      <p:cBhvr>
                                        <p:cTn id="610" dur="500"/>
                                        <p:tgtEl>
                                          <p:spTgt spid="181"/>
                                        </p:tgtEl>
                                      </p:cBhvr>
                                    </p:animEffect>
                                  </p:childTnLst>
                                </p:cTn>
                              </p:par>
                              <p:par>
                                <p:cTn id="611" presetID="4" presetClass="entr" presetSubtype="16" fill="hold" grpId="0" nodeType="withEffect">
                                  <p:stCondLst>
                                    <p:cond delay="0"/>
                                  </p:stCondLst>
                                  <p:childTnLst>
                                    <p:set>
                                      <p:cBhvr>
                                        <p:cTn id="612" dur="1" fill="hold">
                                          <p:stCondLst>
                                            <p:cond delay="0"/>
                                          </p:stCondLst>
                                        </p:cTn>
                                        <p:tgtEl>
                                          <p:spTgt spid="182"/>
                                        </p:tgtEl>
                                        <p:attrNameLst>
                                          <p:attrName>style.visibility</p:attrName>
                                        </p:attrNameLst>
                                      </p:cBhvr>
                                      <p:to>
                                        <p:strVal val="visible"/>
                                      </p:to>
                                    </p:set>
                                    <p:animEffect transition="in" filter="box(in)">
                                      <p:cBhvr>
                                        <p:cTn id="613" dur="2000"/>
                                        <p:tgtEl>
                                          <p:spTgt spid="182"/>
                                        </p:tgtEl>
                                      </p:cBhvr>
                                    </p:animEffect>
                                  </p:childTnLst>
                                </p:cTn>
                              </p:par>
                              <p:par>
                                <p:cTn id="614" presetID="4" presetClass="entr" presetSubtype="16" fill="hold" grpId="0" nodeType="withEffect">
                                  <p:stCondLst>
                                    <p:cond delay="0"/>
                                  </p:stCondLst>
                                  <p:childTnLst>
                                    <p:set>
                                      <p:cBhvr>
                                        <p:cTn id="615" dur="1" fill="hold">
                                          <p:stCondLst>
                                            <p:cond delay="0"/>
                                          </p:stCondLst>
                                        </p:cTn>
                                        <p:tgtEl>
                                          <p:spTgt spid="183"/>
                                        </p:tgtEl>
                                        <p:attrNameLst>
                                          <p:attrName>style.visibility</p:attrName>
                                        </p:attrNameLst>
                                      </p:cBhvr>
                                      <p:to>
                                        <p:strVal val="visible"/>
                                      </p:to>
                                    </p:set>
                                    <p:animEffect transition="in" filter="box(in)">
                                      <p:cBhvr>
                                        <p:cTn id="616" dur="500"/>
                                        <p:tgtEl>
                                          <p:spTgt spid="183"/>
                                        </p:tgtEl>
                                      </p:cBhvr>
                                    </p:animEffect>
                                  </p:childTnLst>
                                </p:cTn>
                              </p:par>
                              <p:par>
                                <p:cTn id="617" presetID="4" presetClass="entr" presetSubtype="16" fill="hold" grpId="0" nodeType="withEffect">
                                  <p:stCondLst>
                                    <p:cond delay="0"/>
                                  </p:stCondLst>
                                  <p:childTnLst>
                                    <p:set>
                                      <p:cBhvr>
                                        <p:cTn id="618" dur="1" fill="hold">
                                          <p:stCondLst>
                                            <p:cond delay="0"/>
                                          </p:stCondLst>
                                        </p:cTn>
                                        <p:tgtEl>
                                          <p:spTgt spid="184"/>
                                        </p:tgtEl>
                                        <p:attrNameLst>
                                          <p:attrName>style.visibility</p:attrName>
                                        </p:attrNameLst>
                                      </p:cBhvr>
                                      <p:to>
                                        <p:strVal val="visible"/>
                                      </p:to>
                                    </p:set>
                                    <p:animEffect transition="in" filter="box(in)">
                                      <p:cBhvr>
                                        <p:cTn id="619" dur="500"/>
                                        <p:tgtEl>
                                          <p:spTgt spid="184"/>
                                        </p:tgtEl>
                                      </p:cBhvr>
                                    </p:animEffect>
                                  </p:childTnLst>
                                </p:cTn>
                              </p:par>
                              <p:par>
                                <p:cTn id="620" presetID="4" presetClass="entr" presetSubtype="16" fill="hold" grpId="0" nodeType="withEffect">
                                  <p:stCondLst>
                                    <p:cond delay="0"/>
                                  </p:stCondLst>
                                  <p:childTnLst>
                                    <p:set>
                                      <p:cBhvr>
                                        <p:cTn id="621" dur="1" fill="hold">
                                          <p:stCondLst>
                                            <p:cond delay="0"/>
                                          </p:stCondLst>
                                        </p:cTn>
                                        <p:tgtEl>
                                          <p:spTgt spid="185"/>
                                        </p:tgtEl>
                                        <p:attrNameLst>
                                          <p:attrName>style.visibility</p:attrName>
                                        </p:attrNameLst>
                                      </p:cBhvr>
                                      <p:to>
                                        <p:strVal val="visible"/>
                                      </p:to>
                                    </p:set>
                                    <p:animEffect transition="in" filter="box(in)">
                                      <p:cBhvr>
                                        <p:cTn id="622" dur="500"/>
                                        <p:tgtEl>
                                          <p:spTgt spid="185"/>
                                        </p:tgtEl>
                                      </p:cBhvr>
                                    </p:animEffect>
                                  </p:childTnLst>
                                </p:cTn>
                              </p:par>
                              <p:par>
                                <p:cTn id="623" presetID="4" presetClass="entr" presetSubtype="16" fill="hold" grpId="0" nodeType="withEffect">
                                  <p:stCondLst>
                                    <p:cond delay="0"/>
                                  </p:stCondLst>
                                  <p:childTnLst>
                                    <p:set>
                                      <p:cBhvr>
                                        <p:cTn id="624" dur="1" fill="hold">
                                          <p:stCondLst>
                                            <p:cond delay="0"/>
                                          </p:stCondLst>
                                        </p:cTn>
                                        <p:tgtEl>
                                          <p:spTgt spid="279"/>
                                        </p:tgtEl>
                                        <p:attrNameLst>
                                          <p:attrName>style.visibility</p:attrName>
                                        </p:attrNameLst>
                                      </p:cBhvr>
                                      <p:to>
                                        <p:strVal val="visible"/>
                                      </p:to>
                                    </p:set>
                                    <p:animEffect transition="in" filter="box(in)">
                                      <p:cBhvr>
                                        <p:cTn id="625" dur="500"/>
                                        <p:tgtEl>
                                          <p:spTgt spid="279"/>
                                        </p:tgtEl>
                                      </p:cBhvr>
                                    </p:animEffect>
                                  </p:childTnLst>
                                </p:cTn>
                              </p:par>
                              <p:par>
                                <p:cTn id="626" presetID="4" presetClass="entr" presetSubtype="16" fill="hold" grpId="0" nodeType="withEffect">
                                  <p:stCondLst>
                                    <p:cond delay="0"/>
                                  </p:stCondLst>
                                  <p:childTnLst>
                                    <p:set>
                                      <p:cBhvr>
                                        <p:cTn id="627" dur="1" fill="hold">
                                          <p:stCondLst>
                                            <p:cond delay="0"/>
                                          </p:stCondLst>
                                        </p:cTn>
                                        <p:tgtEl>
                                          <p:spTgt spid="280"/>
                                        </p:tgtEl>
                                        <p:attrNameLst>
                                          <p:attrName>style.visibility</p:attrName>
                                        </p:attrNameLst>
                                      </p:cBhvr>
                                      <p:to>
                                        <p:strVal val="visible"/>
                                      </p:to>
                                    </p:set>
                                    <p:animEffect transition="in" filter="box(in)">
                                      <p:cBhvr>
                                        <p:cTn id="628" dur="500"/>
                                        <p:tgtEl>
                                          <p:spTgt spid="280"/>
                                        </p:tgtEl>
                                      </p:cBhvr>
                                    </p:animEffect>
                                  </p:childTnLst>
                                </p:cTn>
                              </p:par>
                              <p:par>
                                <p:cTn id="629" presetID="4" presetClass="entr" presetSubtype="16" fill="hold" grpId="0" nodeType="withEffect">
                                  <p:stCondLst>
                                    <p:cond delay="0"/>
                                  </p:stCondLst>
                                  <p:childTnLst>
                                    <p:set>
                                      <p:cBhvr>
                                        <p:cTn id="630" dur="1" fill="hold">
                                          <p:stCondLst>
                                            <p:cond delay="0"/>
                                          </p:stCondLst>
                                        </p:cTn>
                                        <p:tgtEl>
                                          <p:spTgt spid="299"/>
                                        </p:tgtEl>
                                        <p:attrNameLst>
                                          <p:attrName>style.visibility</p:attrName>
                                        </p:attrNameLst>
                                      </p:cBhvr>
                                      <p:to>
                                        <p:strVal val="visible"/>
                                      </p:to>
                                    </p:set>
                                    <p:animEffect transition="in" filter="box(in)">
                                      <p:cBhvr>
                                        <p:cTn id="631" dur="500"/>
                                        <p:tgtEl>
                                          <p:spTgt spid="299"/>
                                        </p:tgtEl>
                                      </p:cBhvr>
                                    </p:animEffect>
                                  </p:childTnLst>
                                </p:cTn>
                              </p:par>
                              <p:par>
                                <p:cTn id="632" presetID="4" presetClass="entr" presetSubtype="16" fill="hold" grpId="0" nodeType="withEffect">
                                  <p:stCondLst>
                                    <p:cond delay="0"/>
                                  </p:stCondLst>
                                  <p:childTnLst>
                                    <p:set>
                                      <p:cBhvr>
                                        <p:cTn id="633" dur="1" fill="hold">
                                          <p:stCondLst>
                                            <p:cond delay="0"/>
                                          </p:stCondLst>
                                        </p:cTn>
                                        <p:tgtEl>
                                          <p:spTgt spid="300"/>
                                        </p:tgtEl>
                                        <p:attrNameLst>
                                          <p:attrName>style.visibility</p:attrName>
                                        </p:attrNameLst>
                                      </p:cBhvr>
                                      <p:to>
                                        <p:strVal val="visible"/>
                                      </p:to>
                                    </p:set>
                                    <p:animEffect transition="in" filter="box(in)">
                                      <p:cBhvr>
                                        <p:cTn id="634" dur="3000"/>
                                        <p:tgtEl>
                                          <p:spTgt spid="300"/>
                                        </p:tgtEl>
                                      </p:cBhvr>
                                    </p:animEffect>
                                  </p:childTnLst>
                                </p:cTn>
                              </p:par>
                              <p:par>
                                <p:cTn id="635" presetID="4" presetClass="entr" presetSubtype="16" fill="hold" grpId="0" nodeType="withEffect">
                                  <p:stCondLst>
                                    <p:cond delay="0"/>
                                  </p:stCondLst>
                                  <p:childTnLst>
                                    <p:set>
                                      <p:cBhvr>
                                        <p:cTn id="636" dur="1" fill="hold">
                                          <p:stCondLst>
                                            <p:cond delay="0"/>
                                          </p:stCondLst>
                                        </p:cTn>
                                        <p:tgtEl>
                                          <p:spTgt spid="301"/>
                                        </p:tgtEl>
                                        <p:attrNameLst>
                                          <p:attrName>style.visibility</p:attrName>
                                        </p:attrNameLst>
                                      </p:cBhvr>
                                      <p:to>
                                        <p:strVal val="visible"/>
                                      </p:to>
                                    </p:set>
                                    <p:animEffect transition="in" filter="box(in)">
                                      <p:cBhvr>
                                        <p:cTn id="637" dur="3000"/>
                                        <p:tgtEl>
                                          <p:spTgt spid="301"/>
                                        </p:tgtEl>
                                      </p:cBhvr>
                                    </p:animEffect>
                                  </p:childTnLst>
                                </p:cTn>
                              </p:par>
                              <p:par>
                                <p:cTn id="638" presetID="4" presetClass="entr" presetSubtype="16" fill="hold" grpId="0" nodeType="withEffect">
                                  <p:stCondLst>
                                    <p:cond delay="0"/>
                                  </p:stCondLst>
                                  <p:childTnLst>
                                    <p:set>
                                      <p:cBhvr>
                                        <p:cTn id="639" dur="1" fill="hold">
                                          <p:stCondLst>
                                            <p:cond delay="0"/>
                                          </p:stCondLst>
                                        </p:cTn>
                                        <p:tgtEl>
                                          <p:spTgt spid="302"/>
                                        </p:tgtEl>
                                        <p:attrNameLst>
                                          <p:attrName>style.visibility</p:attrName>
                                        </p:attrNameLst>
                                      </p:cBhvr>
                                      <p:to>
                                        <p:strVal val="visible"/>
                                      </p:to>
                                    </p:set>
                                    <p:animEffect transition="in" filter="box(in)">
                                      <p:cBhvr>
                                        <p:cTn id="640" dur="500"/>
                                        <p:tgtEl>
                                          <p:spTgt spid="302"/>
                                        </p:tgtEl>
                                      </p:cBhvr>
                                    </p:animEffect>
                                  </p:childTnLst>
                                </p:cTn>
                              </p:par>
                              <p:par>
                                <p:cTn id="641" presetID="4" presetClass="entr" presetSubtype="16" fill="hold" grpId="0" nodeType="withEffect">
                                  <p:stCondLst>
                                    <p:cond delay="0"/>
                                  </p:stCondLst>
                                  <p:childTnLst>
                                    <p:set>
                                      <p:cBhvr>
                                        <p:cTn id="642" dur="1" fill="hold">
                                          <p:stCondLst>
                                            <p:cond delay="0"/>
                                          </p:stCondLst>
                                        </p:cTn>
                                        <p:tgtEl>
                                          <p:spTgt spid="243"/>
                                        </p:tgtEl>
                                        <p:attrNameLst>
                                          <p:attrName>style.visibility</p:attrName>
                                        </p:attrNameLst>
                                      </p:cBhvr>
                                      <p:to>
                                        <p:strVal val="visible"/>
                                      </p:to>
                                    </p:set>
                                    <p:animEffect transition="in" filter="box(in)">
                                      <p:cBhvr>
                                        <p:cTn id="643" dur="500"/>
                                        <p:tgtEl>
                                          <p:spTgt spid="243"/>
                                        </p:tgtEl>
                                      </p:cBhvr>
                                    </p:animEffect>
                                  </p:childTnLst>
                                </p:cTn>
                              </p:par>
                              <p:par>
                                <p:cTn id="644" presetID="4" presetClass="entr" presetSubtype="16" fill="hold" grpId="0" nodeType="withEffect">
                                  <p:stCondLst>
                                    <p:cond delay="0"/>
                                  </p:stCondLst>
                                  <p:childTnLst>
                                    <p:set>
                                      <p:cBhvr>
                                        <p:cTn id="645" dur="1" fill="hold">
                                          <p:stCondLst>
                                            <p:cond delay="0"/>
                                          </p:stCondLst>
                                        </p:cTn>
                                        <p:tgtEl>
                                          <p:spTgt spid="244"/>
                                        </p:tgtEl>
                                        <p:attrNameLst>
                                          <p:attrName>style.visibility</p:attrName>
                                        </p:attrNameLst>
                                      </p:cBhvr>
                                      <p:to>
                                        <p:strVal val="visible"/>
                                      </p:to>
                                    </p:set>
                                    <p:animEffect transition="in" filter="box(in)">
                                      <p:cBhvr>
                                        <p:cTn id="646" dur="500"/>
                                        <p:tgtEl>
                                          <p:spTgt spid="244"/>
                                        </p:tgtEl>
                                      </p:cBhvr>
                                    </p:animEffect>
                                  </p:childTnLst>
                                </p:cTn>
                              </p:par>
                              <p:par>
                                <p:cTn id="647" presetID="4" presetClass="entr" presetSubtype="16" fill="hold" grpId="0" nodeType="withEffect">
                                  <p:stCondLst>
                                    <p:cond delay="0"/>
                                  </p:stCondLst>
                                  <p:childTnLst>
                                    <p:set>
                                      <p:cBhvr>
                                        <p:cTn id="648" dur="1" fill="hold">
                                          <p:stCondLst>
                                            <p:cond delay="0"/>
                                          </p:stCondLst>
                                        </p:cTn>
                                        <p:tgtEl>
                                          <p:spTgt spid="245"/>
                                        </p:tgtEl>
                                        <p:attrNameLst>
                                          <p:attrName>style.visibility</p:attrName>
                                        </p:attrNameLst>
                                      </p:cBhvr>
                                      <p:to>
                                        <p:strVal val="visible"/>
                                      </p:to>
                                    </p:set>
                                    <p:animEffect transition="in" filter="box(in)">
                                      <p:cBhvr>
                                        <p:cTn id="649" dur="500"/>
                                        <p:tgtEl>
                                          <p:spTgt spid="245"/>
                                        </p:tgtEl>
                                      </p:cBhvr>
                                    </p:animEffect>
                                  </p:childTnLst>
                                </p:cTn>
                              </p:par>
                              <p:par>
                                <p:cTn id="650" presetID="4" presetClass="entr" presetSubtype="16" fill="hold" grpId="0" nodeType="withEffect">
                                  <p:stCondLst>
                                    <p:cond delay="0"/>
                                  </p:stCondLst>
                                  <p:childTnLst>
                                    <p:set>
                                      <p:cBhvr>
                                        <p:cTn id="651" dur="1" fill="hold">
                                          <p:stCondLst>
                                            <p:cond delay="0"/>
                                          </p:stCondLst>
                                        </p:cTn>
                                        <p:tgtEl>
                                          <p:spTgt spid="271"/>
                                        </p:tgtEl>
                                        <p:attrNameLst>
                                          <p:attrName>style.visibility</p:attrName>
                                        </p:attrNameLst>
                                      </p:cBhvr>
                                      <p:to>
                                        <p:strVal val="visible"/>
                                      </p:to>
                                    </p:set>
                                    <p:animEffect transition="in" filter="box(in)">
                                      <p:cBhvr>
                                        <p:cTn id="652" dur="500"/>
                                        <p:tgtEl>
                                          <p:spTgt spid="271"/>
                                        </p:tgtEl>
                                      </p:cBhvr>
                                    </p:animEffect>
                                  </p:childTnLst>
                                </p:cTn>
                              </p:par>
                              <p:par>
                                <p:cTn id="653" presetID="4" presetClass="entr" presetSubtype="16" fill="hold" grpId="0" nodeType="withEffect">
                                  <p:stCondLst>
                                    <p:cond delay="0"/>
                                  </p:stCondLst>
                                  <p:childTnLst>
                                    <p:set>
                                      <p:cBhvr>
                                        <p:cTn id="654" dur="1" fill="hold">
                                          <p:stCondLst>
                                            <p:cond delay="0"/>
                                          </p:stCondLst>
                                        </p:cTn>
                                        <p:tgtEl>
                                          <p:spTgt spid="261"/>
                                        </p:tgtEl>
                                        <p:attrNameLst>
                                          <p:attrName>style.visibility</p:attrName>
                                        </p:attrNameLst>
                                      </p:cBhvr>
                                      <p:to>
                                        <p:strVal val="visible"/>
                                      </p:to>
                                    </p:set>
                                    <p:animEffect transition="in" filter="box(in)">
                                      <p:cBhvr>
                                        <p:cTn id="655" dur="500"/>
                                        <p:tgtEl>
                                          <p:spTgt spid="261"/>
                                        </p:tgtEl>
                                      </p:cBhvr>
                                    </p:animEffect>
                                  </p:childTnLst>
                                </p:cTn>
                              </p:par>
                              <p:par>
                                <p:cTn id="656" presetID="4" presetClass="entr" presetSubtype="16" fill="hold" grpId="0" nodeType="withEffect">
                                  <p:stCondLst>
                                    <p:cond delay="0"/>
                                  </p:stCondLst>
                                  <p:childTnLst>
                                    <p:set>
                                      <p:cBhvr>
                                        <p:cTn id="657" dur="1" fill="hold">
                                          <p:stCondLst>
                                            <p:cond delay="0"/>
                                          </p:stCondLst>
                                        </p:cTn>
                                        <p:tgtEl>
                                          <p:spTgt spid="262"/>
                                        </p:tgtEl>
                                        <p:attrNameLst>
                                          <p:attrName>style.visibility</p:attrName>
                                        </p:attrNameLst>
                                      </p:cBhvr>
                                      <p:to>
                                        <p:strVal val="visible"/>
                                      </p:to>
                                    </p:set>
                                    <p:animEffect transition="in" filter="box(in)">
                                      <p:cBhvr>
                                        <p:cTn id="658" dur="3000"/>
                                        <p:tgtEl>
                                          <p:spTgt spid="262"/>
                                        </p:tgtEl>
                                      </p:cBhvr>
                                    </p:animEffect>
                                  </p:childTnLst>
                                </p:cTn>
                              </p:par>
                              <p:par>
                                <p:cTn id="659" presetID="4" presetClass="entr" presetSubtype="16" fill="hold" grpId="0" nodeType="withEffect">
                                  <p:stCondLst>
                                    <p:cond delay="0"/>
                                  </p:stCondLst>
                                  <p:childTnLst>
                                    <p:set>
                                      <p:cBhvr>
                                        <p:cTn id="660" dur="1" fill="hold">
                                          <p:stCondLst>
                                            <p:cond delay="0"/>
                                          </p:stCondLst>
                                        </p:cTn>
                                        <p:tgtEl>
                                          <p:spTgt spid="263"/>
                                        </p:tgtEl>
                                        <p:attrNameLst>
                                          <p:attrName>style.visibility</p:attrName>
                                        </p:attrNameLst>
                                      </p:cBhvr>
                                      <p:to>
                                        <p:strVal val="visible"/>
                                      </p:to>
                                    </p:set>
                                    <p:animEffect transition="in" filter="box(in)">
                                      <p:cBhvr>
                                        <p:cTn id="661" dur="500"/>
                                        <p:tgtEl>
                                          <p:spTgt spid="263"/>
                                        </p:tgtEl>
                                      </p:cBhvr>
                                    </p:animEffect>
                                  </p:childTnLst>
                                </p:cTn>
                              </p:par>
                              <p:par>
                                <p:cTn id="662" presetID="4" presetClass="entr" presetSubtype="16" fill="hold" grpId="0" nodeType="withEffect">
                                  <p:stCondLst>
                                    <p:cond delay="0"/>
                                  </p:stCondLst>
                                  <p:childTnLst>
                                    <p:set>
                                      <p:cBhvr>
                                        <p:cTn id="663" dur="1" fill="hold">
                                          <p:stCondLst>
                                            <p:cond delay="0"/>
                                          </p:stCondLst>
                                        </p:cTn>
                                        <p:tgtEl>
                                          <p:spTgt spid="264"/>
                                        </p:tgtEl>
                                        <p:attrNameLst>
                                          <p:attrName>style.visibility</p:attrName>
                                        </p:attrNameLst>
                                      </p:cBhvr>
                                      <p:to>
                                        <p:strVal val="visible"/>
                                      </p:to>
                                    </p:set>
                                    <p:animEffect transition="in" filter="box(in)">
                                      <p:cBhvr>
                                        <p:cTn id="664" dur="500"/>
                                        <p:tgtEl>
                                          <p:spTgt spid="264"/>
                                        </p:tgtEl>
                                      </p:cBhvr>
                                    </p:animEffect>
                                  </p:childTnLst>
                                </p:cTn>
                              </p:par>
                              <p:par>
                                <p:cTn id="665" presetID="4" presetClass="entr" presetSubtype="16" fill="hold" grpId="0" nodeType="withEffect">
                                  <p:stCondLst>
                                    <p:cond delay="0"/>
                                  </p:stCondLst>
                                  <p:childTnLst>
                                    <p:set>
                                      <p:cBhvr>
                                        <p:cTn id="666" dur="1" fill="hold">
                                          <p:stCondLst>
                                            <p:cond delay="0"/>
                                          </p:stCondLst>
                                        </p:cTn>
                                        <p:tgtEl>
                                          <p:spTgt spid="217"/>
                                        </p:tgtEl>
                                        <p:attrNameLst>
                                          <p:attrName>style.visibility</p:attrName>
                                        </p:attrNameLst>
                                      </p:cBhvr>
                                      <p:to>
                                        <p:strVal val="visible"/>
                                      </p:to>
                                    </p:set>
                                    <p:animEffect transition="in" filter="box(in)">
                                      <p:cBhvr>
                                        <p:cTn id="667" dur="500"/>
                                        <p:tgtEl>
                                          <p:spTgt spid="217"/>
                                        </p:tgtEl>
                                      </p:cBhvr>
                                    </p:animEffect>
                                  </p:childTnLst>
                                </p:cTn>
                              </p:par>
                              <p:par>
                                <p:cTn id="668" presetID="4" presetClass="entr" presetSubtype="16" fill="hold" grpId="0" nodeType="withEffect">
                                  <p:stCondLst>
                                    <p:cond delay="0"/>
                                  </p:stCondLst>
                                  <p:childTnLst>
                                    <p:set>
                                      <p:cBhvr>
                                        <p:cTn id="669" dur="1" fill="hold">
                                          <p:stCondLst>
                                            <p:cond delay="0"/>
                                          </p:stCondLst>
                                        </p:cTn>
                                        <p:tgtEl>
                                          <p:spTgt spid="218"/>
                                        </p:tgtEl>
                                        <p:attrNameLst>
                                          <p:attrName>style.visibility</p:attrName>
                                        </p:attrNameLst>
                                      </p:cBhvr>
                                      <p:to>
                                        <p:strVal val="visible"/>
                                      </p:to>
                                    </p:set>
                                    <p:animEffect transition="in" filter="box(in)">
                                      <p:cBhvr>
                                        <p:cTn id="670" dur="500"/>
                                        <p:tgtEl>
                                          <p:spTgt spid="218"/>
                                        </p:tgtEl>
                                      </p:cBhvr>
                                    </p:animEffect>
                                  </p:childTnLst>
                                </p:cTn>
                              </p:par>
                              <p:par>
                                <p:cTn id="671" presetID="4" presetClass="entr" presetSubtype="16" fill="hold" grpId="0" nodeType="withEffect">
                                  <p:stCondLst>
                                    <p:cond delay="0"/>
                                  </p:stCondLst>
                                  <p:childTnLst>
                                    <p:set>
                                      <p:cBhvr>
                                        <p:cTn id="672" dur="1" fill="hold">
                                          <p:stCondLst>
                                            <p:cond delay="0"/>
                                          </p:stCondLst>
                                        </p:cTn>
                                        <p:tgtEl>
                                          <p:spTgt spid="219"/>
                                        </p:tgtEl>
                                        <p:attrNameLst>
                                          <p:attrName>style.visibility</p:attrName>
                                        </p:attrNameLst>
                                      </p:cBhvr>
                                      <p:to>
                                        <p:strVal val="visible"/>
                                      </p:to>
                                    </p:set>
                                    <p:animEffect transition="in" filter="box(in)">
                                      <p:cBhvr>
                                        <p:cTn id="673" dur="500"/>
                                        <p:tgtEl>
                                          <p:spTgt spid="219"/>
                                        </p:tgtEl>
                                      </p:cBhvr>
                                    </p:animEffect>
                                  </p:childTnLst>
                                </p:cTn>
                              </p:par>
                              <p:par>
                                <p:cTn id="674" presetID="4" presetClass="entr" presetSubtype="16" fill="hold" grpId="0" nodeType="withEffect">
                                  <p:stCondLst>
                                    <p:cond delay="0"/>
                                  </p:stCondLst>
                                  <p:childTnLst>
                                    <p:set>
                                      <p:cBhvr>
                                        <p:cTn id="675" dur="1" fill="hold">
                                          <p:stCondLst>
                                            <p:cond delay="0"/>
                                          </p:stCondLst>
                                        </p:cTn>
                                        <p:tgtEl>
                                          <p:spTgt spid="220"/>
                                        </p:tgtEl>
                                        <p:attrNameLst>
                                          <p:attrName>style.visibility</p:attrName>
                                        </p:attrNameLst>
                                      </p:cBhvr>
                                      <p:to>
                                        <p:strVal val="visible"/>
                                      </p:to>
                                    </p:set>
                                    <p:animEffect transition="in" filter="box(in)">
                                      <p:cBhvr>
                                        <p:cTn id="676" dur="500"/>
                                        <p:tgtEl>
                                          <p:spTgt spid="220"/>
                                        </p:tgtEl>
                                      </p:cBhvr>
                                    </p:animEffect>
                                  </p:childTnLst>
                                </p:cTn>
                              </p:par>
                              <p:par>
                                <p:cTn id="677" presetID="4" presetClass="entr" presetSubtype="16" fill="hold" grpId="0" nodeType="withEffect">
                                  <p:stCondLst>
                                    <p:cond delay="0"/>
                                  </p:stCondLst>
                                  <p:childTnLst>
                                    <p:set>
                                      <p:cBhvr>
                                        <p:cTn id="678" dur="1" fill="hold">
                                          <p:stCondLst>
                                            <p:cond delay="0"/>
                                          </p:stCondLst>
                                        </p:cTn>
                                        <p:tgtEl>
                                          <p:spTgt spid="310"/>
                                        </p:tgtEl>
                                        <p:attrNameLst>
                                          <p:attrName>style.visibility</p:attrName>
                                        </p:attrNameLst>
                                      </p:cBhvr>
                                      <p:to>
                                        <p:strVal val="visible"/>
                                      </p:to>
                                    </p:set>
                                    <p:animEffect transition="in" filter="box(in)">
                                      <p:cBhvr>
                                        <p:cTn id="679" dur="500"/>
                                        <p:tgtEl>
                                          <p:spTgt spid="310"/>
                                        </p:tgtEl>
                                      </p:cBhvr>
                                    </p:animEffect>
                                  </p:childTnLst>
                                </p:cTn>
                              </p:par>
                              <p:par>
                                <p:cTn id="680" presetID="4" presetClass="entr" presetSubtype="16" fill="hold" grpId="0" nodeType="withEffect">
                                  <p:stCondLst>
                                    <p:cond delay="0"/>
                                  </p:stCondLst>
                                  <p:childTnLst>
                                    <p:set>
                                      <p:cBhvr>
                                        <p:cTn id="681" dur="1" fill="hold">
                                          <p:stCondLst>
                                            <p:cond delay="0"/>
                                          </p:stCondLst>
                                        </p:cTn>
                                        <p:tgtEl>
                                          <p:spTgt spid="311"/>
                                        </p:tgtEl>
                                        <p:attrNameLst>
                                          <p:attrName>style.visibility</p:attrName>
                                        </p:attrNameLst>
                                      </p:cBhvr>
                                      <p:to>
                                        <p:strVal val="visible"/>
                                      </p:to>
                                    </p:set>
                                    <p:animEffect transition="in" filter="box(in)">
                                      <p:cBhvr>
                                        <p:cTn id="682" dur="3000"/>
                                        <p:tgtEl>
                                          <p:spTgt spid="311"/>
                                        </p:tgtEl>
                                      </p:cBhvr>
                                    </p:animEffect>
                                  </p:childTnLst>
                                </p:cTn>
                              </p:par>
                              <p:par>
                                <p:cTn id="683" presetID="4" presetClass="entr" presetSubtype="16" fill="hold" grpId="0" nodeType="withEffect">
                                  <p:stCondLst>
                                    <p:cond delay="0"/>
                                  </p:stCondLst>
                                  <p:childTnLst>
                                    <p:set>
                                      <p:cBhvr>
                                        <p:cTn id="684" dur="1" fill="hold">
                                          <p:stCondLst>
                                            <p:cond delay="0"/>
                                          </p:stCondLst>
                                        </p:cTn>
                                        <p:tgtEl>
                                          <p:spTgt spid="312"/>
                                        </p:tgtEl>
                                        <p:attrNameLst>
                                          <p:attrName>style.visibility</p:attrName>
                                        </p:attrNameLst>
                                      </p:cBhvr>
                                      <p:to>
                                        <p:strVal val="visible"/>
                                      </p:to>
                                    </p:set>
                                    <p:animEffect transition="in" filter="box(in)">
                                      <p:cBhvr>
                                        <p:cTn id="685" dur="500"/>
                                        <p:tgtEl>
                                          <p:spTgt spid="312"/>
                                        </p:tgtEl>
                                      </p:cBhvr>
                                    </p:animEffect>
                                  </p:childTnLst>
                                </p:cTn>
                              </p:par>
                              <p:par>
                                <p:cTn id="686" presetID="4" presetClass="entr" presetSubtype="16" fill="hold" grpId="0" nodeType="withEffect">
                                  <p:stCondLst>
                                    <p:cond delay="0"/>
                                  </p:stCondLst>
                                  <p:childTnLst>
                                    <p:set>
                                      <p:cBhvr>
                                        <p:cTn id="687" dur="1" fill="hold">
                                          <p:stCondLst>
                                            <p:cond delay="0"/>
                                          </p:stCondLst>
                                        </p:cTn>
                                        <p:tgtEl>
                                          <p:spTgt spid="313"/>
                                        </p:tgtEl>
                                        <p:attrNameLst>
                                          <p:attrName>style.visibility</p:attrName>
                                        </p:attrNameLst>
                                      </p:cBhvr>
                                      <p:to>
                                        <p:strVal val="visible"/>
                                      </p:to>
                                    </p:set>
                                    <p:animEffect transition="in" filter="box(in)">
                                      <p:cBhvr>
                                        <p:cTn id="688" dur="500"/>
                                        <p:tgtEl>
                                          <p:spTgt spid="313"/>
                                        </p:tgtEl>
                                      </p:cBhvr>
                                    </p:animEffect>
                                  </p:childTnLst>
                                </p:cTn>
                              </p:par>
                              <p:par>
                                <p:cTn id="689" presetID="4" presetClass="entr" presetSubtype="16" fill="hold" grpId="0" nodeType="withEffect">
                                  <p:stCondLst>
                                    <p:cond delay="0"/>
                                  </p:stCondLst>
                                  <p:childTnLst>
                                    <p:set>
                                      <p:cBhvr>
                                        <p:cTn id="690" dur="1" fill="hold">
                                          <p:stCondLst>
                                            <p:cond delay="0"/>
                                          </p:stCondLst>
                                        </p:cTn>
                                        <p:tgtEl>
                                          <p:spTgt spid="281"/>
                                        </p:tgtEl>
                                        <p:attrNameLst>
                                          <p:attrName>style.visibility</p:attrName>
                                        </p:attrNameLst>
                                      </p:cBhvr>
                                      <p:to>
                                        <p:strVal val="visible"/>
                                      </p:to>
                                    </p:set>
                                    <p:animEffect transition="in" filter="box(in)">
                                      <p:cBhvr>
                                        <p:cTn id="691" dur="500"/>
                                        <p:tgtEl>
                                          <p:spTgt spid="281"/>
                                        </p:tgtEl>
                                      </p:cBhvr>
                                    </p:animEffect>
                                  </p:childTnLst>
                                </p:cTn>
                              </p:par>
                              <p:par>
                                <p:cTn id="692" presetID="4" presetClass="entr" presetSubtype="16" fill="hold" grpId="0" nodeType="withEffect">
                                  <p:stCondLst>
                                    <p:cond delay="0"/>
                                  </p:stCondLst>
                                  <p:childTnLst>
                                    <p:set>
                                      <p:cBhvr>
                                        <p:cTn id="693" dur="1" fill="hold">
                                          <p:stCondLst>
                                            <p:cond delay="0"/>
                                          </p:stCondLst>
                                        </p:cTn>
                                        <p:tgtEl>
                                          <p:spTgt spid="282"/>
                                        </p:tgtEl>
                                        <p:attrNameLst>
                                          <p:attrName>style.visibility</p:attrName>
                                        </p:attrNameLst>
                                      </p:cBhvr>
                                      <p:to>
                                        <p:strVal val="visible"/>
                                      </p:to>
                                    </p:set>
                                    <p:animEffect transition="in" filter="box(in)">
                                      <p:cBhvr>
                                        <p:cTn id="694" dur="500"/>
                                        <p:tgtEl>
                                          <p:spTgt spid="282"/>
                                        </p:tgtEl>
                                      </p:cBhvr>
                                    </p:animEffect>
                                  </p:childTnLst>
                                </p:cTn>
                              </p:par>
                              <p:par>
                                <p:cTn id="695" presetID="4" presetClass="entr" presetSubtype="16" fill="hold" grpId="0" nodeType="withEffect">
                                  <p:stCondLst>
                                    <p:cond delay="0"/>
                                  </p:stCondLst>
                                  <p:childTnLst>
                                    <p:set>
                                      <p:cBhvr>
                                        <p:cTn id="696" dur="1" fill="hold">
                                          <p:stCondLst>
                                            <p:cond delay="0"/>
                                          </p:stCondLst>
                                        </p:cTn>
                                        <p:tgtEl>
                                          <p:spTgt spid="283"/>
                                        </p:tgtEl>
                                        <p:attrNameLst>
                                          <p:attrName>style.visibility</p:attrName>
                                        </p:attrNameLst>
                                      </p:cBhvr>
                                      <p:to>
                                        <p:strVal val="visible"/>
                                      </p:to>
                                    </p:set>
                                    <p:animEffect transition="in" filter="box(in)">
                                      <p:cBhvr>
                                        <p:cTn id="697" dur="500"/>
                                        <p:tgtEl>
                                          <p:spTgt spid="283"/>
                                        </p:tgtEl>
                                      </p:cBhvr>
                                    </p:animEffect>
                                  </p:childTnLst>
                                </p:cTn>
                              </p:par>
                              <p:par>
                                <p:cTn id="698" presetID="4" presetClass="entr" presetSubtype="16" fill="hold" grpId="0" nodeType="withEffect">
                                  <p:stCondLst>
                                    <p:cond delay="0"/>
                                  </p:stCondLst>
                                  <p:childTnLst>
                                    <p:set>
                                      <p:cBhvr>
                                        <p:cTn id="699" dur="1" fill="hold">
                                          <p:stCondLst>
                                            <p:cond delay="0"/>
                                          </p:stCondLst>
                                        </p:cTn>
                                        <p:tgtEl>
                                          <p:spTgt spid="284"/>
                                        </p:tgtEl>
                                        <p:attrNameLst>
                                          <p:attrName>style.visibility</p:attrName>
                                        </p:attrNameLst>
                                      </p:cBhvr>
                                      <p:to>
                                        <p:strVal val="visible"/>
                                      </p:to>
                                    </p:set>
                                    <p:animEffect transition="in" filter="box(in)">
                                      <p:cBhvr>
                                        <p:cTn id="700" dur="500"/>
                                        <p:tgtEl>
                                          <p:spTgt spid="284"/>
                                        </p:tgtEl>
                                      </p:cBhvr>
                                    </p:animEffect>
                                  </p:childTnLst>
                                </p:cTn>
                              </p:par>
                              <p:par>
                                <p:cTn id="701" presetID="4" presetClass="entr" presetSubtype="16" fill="hold" grpId="0" nodeType="withEffect">
                                  <p:stCondLst>
                                    <p:cond delay="0"/>
                                  </p:stCondLst>
                                  <p:childTnLst>
                                    <p:set>
                                      <p:cBhvr>
                                        <p:cTn id="702" dur="1" fill="hold">
                                          <p:stCondLst>
                                            <p:cond delay="0"/>
                                          </p:stCondLst>
                                        </p:cTn>
                                        <p:tgtEl>
                                          <p:spTgt spid="285"/>
                                        </p:tgtEl>
                                        <p:attrNameLst>
                                          <p:attrName>style.visibility</p:attrName>
                                        </p:attrNameLst>
                                      </p:cBhvr>
                                      <p:to>
                                        <p:strVal val="visible"/>
                                      </p:to>
                                    </p:set>
                                    <p:animEffect transition="in" filter="box(in)">
                                      <p:cBhvr>
                                        <p:cTn id="703" dur="500"/>
                                        <p:tgtEl>
                                          <p:spTgt spid="285"/>
                                        </p:tgtEl>
                                      </p:cBhvr>
                                    </p:animEffect>
                                  </p:childTnLst>
                                </p:cTn>
                              </p:par>
                              <p:par>
                                <p:cTn id="704" presetID="4" presetClass="entr" presetSubtype="16" fill="hold" grpId="0" nodeType="withEffect">
                                  <p:stCondLst>
                                    <p:cond delay="0"/>
                                  </p:stCondLst>
                                  <p:childTnLst>
                                    <p:set>
                                      <p:cBhvr>
                                        <p:cTn id="705" dur="1" fill="hold">
                                          <p:stCondLst>
                                            <p:cond delay="0"/>
                                          </p:stCondLst>
                                        </p:cTn>
                                        <p:tgtEl>
                                          <p:spTgt spid="286"/>
                                        </p:tgtEl>
                                        <p:attrNameLst>
                                          <p:attrName>style.visibility</p:attrName>
                                        </p:attrNameLst>
                                      </p:cBhvr>
                                      <p:to>
                                        <p:strVal val="visible"/>
                                      </p:to>
                                    </p:set>
                                    <p:animEffect transition="in" filter="box(in)">
                                      <p:cBhvr>
                                        <p:cTn id="706" dur="500"/>
                                        <p:tgtEl>
                                          <p:spTgt spid="286"/>
                                        </p:tgtEl>
                                      </p:cBhvr>
                                    </p:animEffect>
                                  </p:childTnLst>
                                </p:cTn>
                              </p:par>
                              <p:par>
                                <p:cTn id="707" presetID="4" presetClass="entr" presetSubtype="16" fill="hold" grpId="0" nodeType="withEffect">
                                  <p:stCondLst>
                                    <p:cond delay="0"/>
                                  </p:stCondLst>
                                  <p:childTnLst>
                                    <p:set>
                                      <p:cBhvr>
                                        <p:cTn id="708" dur="1" fill="hold">
                                          <p:stCondLst>
                                            <p:cond delay="0"/>
                                          </p:stCondLst>
                                        </p:cTn>
                                        <p:tgtEl>
                                          <p:spTgt spid="287"/>
                                        </p:tgtEl>
                                        <p:attrNameLst>
                                          <p:attrName>style.visibility</p:attrName>
                                        </p:attrNameLst>
                                      </p:cBhvr>
                                      <p:to>
                                        <p:strVal val="visible"/>
                                      </p:to>
                                    </p:set>
                                    <p:animEffect transition="in" filter="box(in)">
                                      <p:cBhvr>
                                        <p:cTn id="709" dur="500"/>
                                        <p:tgtEl>
                                          <p:spTgt spid="287"/>
                                        </p:tgtEl>
                                      </p:cBhvr>
                                    </p:animEffect>
                                  </p:childTnLst>
                                </p:cTn>
                              </p:par>
                              <p:par>
                                <p:cTn id="710" presetID="4" presetClass="entr" presetSubtype="16" fill="hold" grpId="0" nodeType="withEffect">
                                  <p:stCondLst>
                                    <p:cond delay="0"/>
                                  </p:stCondLst>
                                  <p:childTnLst>
                                    <p:set>
                                      <p:cBhvr>
                                        <p:cTn id="711" dur="1" fill="hold">
                                          <p:stCondLst>
                                            <p:cond delay="0"/>
                                          </p:stCondLst>
                                        </p:cTn>
                                        <p:tgtEl>
                                          <p:spTgt spid="288"/>
                                        </p:tgtEl>
                                        <p:attrNameLst>
                                          <p:attrName>style.visibility</p:attrName>
                                        </p:attrNameLst>
                                      </p:cBhvr>
                                      <p:to>
                                        <p:strVal val="visible"/>
                                      </p:to>
                                    </p:set>
                                    <p:animEffect transition="in" filter="box(in)">
                                      <p:cBhvr>
                                        <p:cTn id="712" dur="500"/>
                                        <p:tgtEl>
                                          <p:spTgt spid="288"/>
                                        </p:tgtEl>
                                      </p:cBhvr>
                                    </p:animEffect>
                                  </p:childTnLst>
                                </p:cTn>
                              </p:par>
                              <p:par>
                                <p:cTn id="713" presetID="4" presetClass="entr" presetSubtype="16" fill="hold" grpId="0" nodeType="withEffect">
                                  <p:stCondLst>
                                    <p:cond delay="0"/>
                                  </p:stCondLst>
                                  <p:childTnLst>
                                    <p:set>
                                      <p:cBhvr>
                                        <p:cTn id="714" dur="1" fill="hold">
                                          <p:stCondLst>
                                            <p:cond delay="0"/>
                                          </p:stCondLst>
                                        </p:cTn>
                                        <p:tgtEl>
                                          <p:spTgt spid="266"/>
                                        </p:tgtEl>
                                        <p:attrNameLst>
                                          <p:attrName>style.visibility</p:attrName>
                                        </p:attrNameLst>
                                      </p:cBhvr>
                                      <p:to>
                                        <p:strVal val="visible"/>
                                      </p:to>
                                    </p:set>
                                    <p:animEffect transition="in" filter="box(in)">
                                      <p:cBhvr>
                                        <p:cTn id="715" dur="500"/>
                                        <p:tgtEl>
                                          <p:spTgt spid="266"/>
                                        </p:tgtEl>
                                      </p:cBhvr>
                                    </p:animEffect>
                                  </p:childTnLst>
                                </p:cTn>
                              </p:par>
                              <p:par>
                                <p:cTn id="716" presetID="4" presetClass="entr" presetSubtype="16" fill="hold" grpId="0" nodeType="withEffect">
                                  <p:stCondLst>
                                    <p:cond delay="0"/>
                                  </p:stCondLst>
                                  <p:childTnLst>
                                    <p:set>
                                      <p:cBhvr>
                                        <p:cTn id="717" dur="1" fill="hold">
                                          <p:stCondLst>
                                            <p:cond delay="0"/>
                                          </p:stCondLst>
                                        </p:cTn>
                                        <p:tgtEl>
                                          <p:spTgt spid="267"/>
                                        </p:tgtEl>
                                        <p:attrNameLst>
                                          <p:attrName>style.visibility</p:attrName>
                                        </p:attrNameLst>
                                      </p:cBhvr>
                                      <p:to>
                                        <p:strVal val="visible"/>
                                      </p:to>
                                    </p:set>
                                    <p:animEffect transition="in" filter="box(in)">
                                      <p:cBhvr>
                                        <p:cTn id="718" dur="500"/>
                                        <p:tgtEl>
                                          <p:spTgt spid="267"/>
                                        </p:tgtEl>
                                      </p:cBhvr>
                                    </p:animEffect>
                                  </p:childTnLst>
                                </p:cTn>
                              </p:par>
                              <p:par>
                                <p:cTn id="719" presetID="4" presetClass="entr" presetSubtype="16" fill="hold" grpId="0" nodeType="withEffect">
                                  <p:stCondLst>
                                    <p:cond delay="0"/>
                                  </p:stCondLst>
                                  <p:childTnLst>
                                    <p:set>
                                      <p:cBhvr>
                                        <p:cTn id="720" dur="1" fill="hold">
                                          <p:stCondLst>
                                            <p:cond delay="0"/>
                                          </p:stCondLst>
                                        </p:cTn>
                                        <p:tgtEl>
                                          <p:spTgt spid="294"/>
                                        </p:tgtEl>
                                        <p:attrNameLst>
                                          <p:attrName>style.visibility</p:attrName>
                                        </p:attrNameLst>
                                      </p:cBhvr>
                                      <p:to>
                                        <p:strVal val="visible"/>
                                      </p:to>
                                    </p:set>
                                    <p:animEffect transition="in" filter="box(in)">
                                      <p:cBhvr>
                                        <p:cTn id="721" dur="500"/>
                                        <p:tgtEl>
                                          <p:spTgt spid="294"/>
                                        </p:tgtEl>
                                      </p:cBhvr>
                                    </p:animEffect>
                                  </p:childTnLst>
                                </p:cTn>
                              </p:par>
                              <p:par>
                                <p:cTn id="722" presetID="4" presetClass="entr" presetSubtype="16" fill="hold" grpId="0" nodeType="withEffect">
                                  <p:stCondLst>
                                    <p:cond delay="0"/>
                                  </p:stCondLst>
                                  <p:childTnLst>
                                    <p:set>
                                      <p:cBhvr>
                                        <p:cTn id="723" dur="1" fill="hold">
                                          <p:stCondLst>
                                            <p:cond delay="0"/>
                                          </p:stCondLst>
                                        </p:cTn>
                                        <p:tgtEl>
                                          <p:spTgt spid="295"/>
                                        </p:tgtEl>
                                        <p:attrNameLst>
                                          <p:attrName>style.visibility</p:attrName>
                                        </p:attrNameLst>
                                      </p:cBhvr>
                                      <p:to>
                                        <p:strVal val="visible"/>
                                      </p:to>
                                    </p:set>
                                    <p:animEffect transition="in" filter="box(in)">
                                      <p:cBhvr>
                                        <p:cTn id="724" dur="500"/>
                                        <p:tgtEl>
                                          <p:spTgt spid="295"/>
                                        </p:tgtEl>
                                      </p:cBhvr>
                                    </p:animEffect>
                                  </p:childTnLst>
                                </p:cTn>
                              </p:par>
                              <p:par>
                                <p:cTn id="725" presetID="4" presetClass="entr" presetSubtype="16" fill="hold" grpId="0" nodeType="withEffect">
                                  <p:stCondLst>
                                    <p:cond delay="0"/>
                                  </p:stCondLst>
                                  <p:childTnLst>
                                    <p:set>
                                      <p:cBhvr>
                                        <p:cTn id="726" dur="1" fill="hold">
                                          <p:stCondLst>
                                            <p:cond delay="0"/>
                                          </p:stCondLst>
                                        </p:cTn>
                                        <p:tgtEl>
                                          <p:spTgt spid="296"/>
                                        </p:tgtEl>
                                        <p:attrNameLst>
                                          <p:attrName>style.visibility</p:attrName>
                                        </p:attrNameLst>
                                      </p:cBhvr>
                                      <p:to>
                                        <p:strVal val="visible"/>
                                      </p:to>
                                    </p:set>
                                    <p:animEffect transition="in" filter="box(in)">
                                      <p:cBhvr>
                                        <p:cTn id="727" dur="500"/>
                                        <p:tgtEl>
                                          <p:spTgt spid="296"/>
                                        </p:tgtEl>
                                      </p:cBhvr>
                                    </p:animEffect>
                                  </p:childTnLst>
                                </p:cTn>
                              </p:par>
                              <p:par>
                                <p:cTn id="728" presetID="4" presetClass="entr" presetSubtype="16" fill="hold" grpId="0" nodeType="withEffect">
                                  <p:stCondLst>
                                    <p:cond delay="0"/>
                                  </p:stCondLst>
                                  <p:childTnLst>
                                    <p:set>
                                      <p:cBhvr>
                                        <p:cTn id="729" dur="1" fill="hold">
                                          <p:stCondLst>
                                            <p:cond delay="0"/>
                                          </p:stCondLst>
                                        </p:cTn>
                                        <p:tgtEl>
                                          <p:spTgt spid="297"/>
                                        </p:tgtEl>
                                        <p:attrNameLst>
                                          <p:attrName>style.visibility</p:attrName>
                                        </p:attrNameLst>
                                      </p:cBhvr>
                                      <p:to>
                                        <p:strVal val="visible"/>
                                      </p:to>
                                    </p:set>
                                    <p:animEffect transition="in" filter="box(in)">
                                      <p:cBhvr>
                                        <p:cTn id="730" dur="500"/>
                                        <p:tgtEl>
                                          <p:spTgt spid="297"/>
                                        </p:tgtEl>
                                      </p:cBhvr>
                                    </p:animEffect>
                                  </p:childTnLst>
                                </p:cTn>
                              </p:par>
                            </p:childTnLst>
                          </p:cTn>
                        </p:par>
                      </p:childTnLst>
                    </p:cTn>
                  </p:par>
                  <p:par>
                    <p:cTn id="731" fill="hold">
                      <p:stCondLst>
                        <p:cond delay="indefinite"/>
                      </p:stCondLst>
                      <p:childTnLst>
                        <p:par>
                          <p:cTn id="732" fill="hold">
                            <p:stCondLst>
                              <p:cond delay="0"/>
                            </p:stCondLst>
                            <p:childTnLst>
                              <p:par>
                                <p:cTn id="733" presetID="4" presetClass="entr" presetSubtype="16" fill="hold" nodeType="clickEffect">
                                  <p:stCondLst>
                                    <p:cond delay="0"/>
                                  </p:stCondLst>
                                  <p:childTnLst>
                                    <p:set>
                                      <p:cBhvr>
                                        <p:cTn id="734" dur="1" fill="hold">
                                          <p:stCondLst>
                                            <p:cond delay="0"/>
                                          </p:stCondLst>
                                        </p:cTn>
                                        <p:tgtEl>
                                          <p:spTgt spid="250"/>
                                        </p:tgtEl>
                                        <p:attrNameLst>
                                          <p:attrName>style.visibility</p:attrName>
                                        </p:attrNameLst>
                                      </p:cBhvr>
                                      <p:to>
                                        <p:strVal val="visible"/>
                                      </p:to>
                                    </p:set>
                                    <p:animEffect transition="in" filter="box(in)">
                                      <p:cBhvr>
                                        <p:cTn id="735" dur="500"/>
                                        <p:tgtEl>
                                          <p:spTgt spid="250"/>
                                        </p:tgtEl>
                                      </p:cBhvr>
                                    </p:animEffect>
                                  </p:childTnLst>
                                </p:cTn>
                              </p:par>
                            </p:childTnLst>
                          </p:cTn>
                        </p:par>
                      </p:childTnLst>
                    </p:cTn>
                  </p:par>
                  <p:par>
                    <p:cTn id="736" fill="hold">
                      <p:stCondLst>
                        <p:cond delay="indefinite"/>
                      </p:stCondLst>
                      <p:childTnLst>
                        <p:par>
                          <p:cTn id="737" fill="hold">
                            <p:stCondLst>
                              <p:cond delay="0"/>
                            </p:stCondLst>
                            <p:childTnLst>
                              <p:par>
                                <p:cTn id="738" presetID="4" presetClass="entr" presetSubtype="16" fill="hold" grpId="0" nodeType="clickEffect">
                                  <p:stCondLst>
                                    <p:cond delay="0"/>
                                  </p:stCondLst>
                                  <p:childTnLst>
                                    <p:set>
                                      <p:cBhvr>
                                        <p:cTn id="739" dur="1" fill="hold">
                                          <p:stCondLst>
                                            <p:cond delay="0"/>
                                          </p:stCondLst>
                                        </p:cTn>
                                        <p:tgtEl>
                                          <p:spTgt spid="251"/>
                                        </p:tgtEl>
                                        <p:attrNameLst>
                                          <p:attrName>style.visibility</p:attrName>
                                        </p:attrNameLst>
                                      </p:cBhvr>
                                      <p:to>
                                        <p:strVal val="visible"/>
                                      </p:to>
                                    </p:set>
                                    <p:animEffect transition="in" filter="box(in)">
                                      <p:cBhvr>
                                        <p:cTn id="740" dur="500"/>
                                        <p:tgtEl>
                                          <p:spTgt spid="251"/>
                                        </p:tgtEl>
                                      </p:cBhvr>
                                    </p:animEffect>
                                  </p:childTnLst>
                                </p:cTn>
                              </p:par>
                              <p:par>
                                <p:cTn id="741" presetID="4" presetClass="entr" presetSubtype="16" fill="hold" grpId="0" nodeType="withEffect">
                                  <p:stCondLst>
                                    <p:cond delay="0"/>
                                  </p:stCondLst>
                                  <p:childTnLst>
                                    <p:set>
                                      <p:cBhvr>
                                        <p:cTn id="742" dur="1" fill="hold">
                                          <p:stCondLst>
                                            <p:cond delay="0"/>
                                          </p:stCondLst>
                                        </p:cTn>
                                        <p:tgtEl>
                                          <p:spTgt spid="252"/>
                                        </p:tgtEl>
                                        <p:attrNameLst>
                                          <p:attrName>style.visibility</p:attrName>
                                        </p:attrNameLst>
                                      </p:cBhvr>
                                      <p:to>
                                        <p:strVal val="visible"/>
                                      </p:to>
                                    </p:set>
                                    <p:animEffect transition="in" filter="box(in)">
                                      <p:cBhvr>
                                        <p:cTn id="743" dur="500"/>
                                        <p:tgtEl>
                                          <p:spTgt spid="252"/>
                                        </p:tgtEl>
                                      </p:cBhvr>
                                    </p:animEffect>
                                  </p:childTnLst>
                                </p:cTn>
                              </p:par>
                              <p:par>
                                <p:cTn id="744" presetID="4" presetClass="entr" presetSubtype="16" fill="hold" grpId="0" nodeType="withEffect">
                                  <p:stCondLst>
                                    <p:cond delay="0"/>
                                  </p:stCondLst>
                                  <p:childTnLst>
                                    <p:set>
                                      <p:cBhvr>
                                        <p:cTn id="745" dur="1" fill="hold">
                                          <p:stCondLst>
                                            <p:cond delay="0"/>
                                          </p:stCondLst>
                                        </p:cTn>
                                        <p:tgtEl>
                                          <p:spTgt spid="351"/>
                                        </p:tgtEl>
                                        <p:attrNameLst>
                                          <p:attrName>style.visibility</p:attrName>
                                        </p:attrNameLst>
                                      </p:cBhvr>
                                      <p:to>
                                        <p:strVal val="visible"/>
                                      </p:to>
                                    </p:set>
                                    <p:animEffect transition="in" filter="box(in)">
                                      <p:cBhvr>
                                        <p:cTn id="746" dur="500"/>
                                        <p:tgtEl>
                                          <p:spTgt spid="351"/>
                                        </p:tgtEl>
                                      </p:cBhvr>
                                    </p:animEffect>
                                  </p:childTnLst>
                                </p:cTn>
                              </p:par>
                              <p:par>
                                <p:cTn id="747" presetID="4" presetClass="entr" presetSubtype="16" fill="hold" grpId="0" nodeType="withEffect">
                                  <p:stCondLst>
                                    <p:cond delay="0"/>
                                  </p:stCondLst>
                                  <p:childTnLst>
                                    <p:set>
                                      <p:cBhvr>
                                        <p:cTn id="748" dur="1" fill="hold">
                                          <p:stCondLst>
                                            <p:cond delay="0"/>
                                          </p:stCondLst>
                                        </p:cTn>
                                        <p:tgtEl>
                                          <p:spTgt spid="329"/>
                                        </p:tgtEl>
                                        <p:attrNameLst>
                                          <p:attrName>style.visibility</p:attrName>
                                        </p:attrNameLst>
                                      </p:cBhvr>
                                      <p:to>
                                        <p:strVal val="visible"/>
                                      </p:to>
                                    </p:set>
                                    <p:animEffect transition="in" filter="box(in)">
                                      <p:cBhvr>
                                        <p:cTn id="749" dur="500"/>
                                        <p:tgtEl>
                                          <p:spTgt spid="329"/>
                                        </p:tgtEl>
                                      </p:cBhvr>
                                    </p:animEffect>
                                  </p:childTnLst>
                                </p:cTn>
                              </p:par>
                              <p:par>
                                <p:cTn id="750" presetID="4" presetClass="entr" presetSubtype="16" fill="hold" grpId="0" nodeType="withEffect">
                                  <p:stCondLst>
                                    <p:cond delay="0"/>
                                  </p:stCondLst>
                                  <p:childTnLst>
                                    <p:set>
                                      <p:cBhvr>
                                        <p:cTn id="751" dur="1" fill="hold">
                                          <p:stCondLst>
                                            <p:cond delay="0"/>
                                          </p:stCondLst>
                                        </p:cTn>
                                        <p:tgtEl>
                                          <p:spTgt spid="327"/>
                                        </p:tgtEl>
                                        <p:attrNameLst>
                                          <p:attrName>style.visibility</p:attrName>
                                        </p:attrNameLst>
                                      </p:cBhvr>
                                      <p:to>
                                        <p:strVal val="visible"/>
                                      </p:to>
                                    </p:set>
                                    <p:animEffect transition="in" filter="box(in)">
                                      <p:cBhvr>
                                        <p:cTn id="752" dur="500"/>
                                        <p:tgtEl>
                                          <p:spTgt spid="327"/>
                                        </p:tgtEl>
                                      </p:cBhvr>
                                    </p:animEffect>
                                  </p:childTnLst>
                                </p:cTn>
                              </p:par>
                              <p:par>
                                <p:cTn id="753" presetID="4" presetClass="entr" presetSubtype="16" fill="hold" grpId="0" nodeType="withEffect">
                                  <p:stCondLst>
                                    <p:cond delay="0"/>
                                  </p:stCondLst>
                                  <p:childTnLst>
                                    <p:set>
                                      <p:cBhvr>
                                        <p:cTn id="754" dur="1" fill="hold">
                                          <p:stCondLst>
                                            <p:cond delay="0"/>
                                          </p:stCondLst>
                                        </p:cTn>
                                        <p:tgtEl>
                                          <p:spTgt spid="328"/>
                                        </p:tgtEl>
                                        <p:attrNameLst>
                                          <p:attrName>style.visibility</p:attrName>
                                        </p:attrNameLst>
                                      </p:cBhvr>
                                      <p:to>
                                        <p:strVal val="visible"/>
                                      </p:to>
                                    </p:set>
                                    <p:animEffect transition="in" filter="box(in)">
                                      <p:cBhvr>
                                        <p:cTn id="755" dur="500"/>
                                        <p:tgtEl>
                                          <p:spTgt spid="328"/>
                                        </p:tgtEl>
                                      </p:cBhvr>
                                    </p:animEffect>
                                  </p:childTnLst>
                                </p:cTn>
                              </p:par>
                            </p:childTnLst>
                          </p:cTn>
                        </p:par>
                      </p:childTnLst>
                    </p:cTn>
                  </p:par>
                  <p:par>
                    <p:cTn id="756" fill="hold">
                      <p:stCondLst>
                        <p:cond delay="indefinite"/>
                      </p:stCondLst>
                      <p:childTnLst>
                        <p:par>
                          <p:cTn id="757" fill="hold">
                            <p:stCondLst>
                              <p:cond delay="0"/>
                            </p:stCondLst>
                            <p:childTnLst>
                              <p:par>
                                <p:cTn id="758" presetID="4" presetClass="entr" presetSubtype="16" fill="hold" grpId="0" nodeType="clickEffect">
                                  <p:stCondLst>
                                    <p:cond delay="0"/>
                                  </p:stCondLst>
                                  <p:childTnLst>
                                    <p:set>
                                      <p:cBhvr>
                                        <p:cTn id="759" dur="1" fill="hold">
                                          <p:stCondLst>
                                            <p:cond delay="0"/>
                                          </p:stCondLst>
                                        </p:cTn>
                                        <p:tgtEl>
                                          <p:spTgt spid="352"/>
                                        </p:tgtEl>
                                        <p:attrNameLst>
                                          <p:attrName>style.visibility</p:attrName>
                                        </p:attrNameLst>
                                      </p:cBhvr>
                                      <p:to>
                                        <p:strVal val="visible"/>
                                      </p:to>
                                    </p:set>
                                    <p:animEffect transition="in" filter="box(in)">
                                      <p:cBhvr>
                                        <p:cTn id="760"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7"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51" grpId="0" animBg="1"/>
      <p:bldP spid="352" grpId="0"/>
      <p:bldP spid="323" grpId="0" animBg="1"/>
      <p:bldP spid="327" grpId="0"/>
      <p:bldP spid="328" grpId="0"/>
      <p:bldP spid="3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Autofit/>
          </a:bodyPr>
          <a:lstStyle/>
          <a:p>
            <a:r>
              <a:rPr lang="en-US" altLang="ko-KR" sz="3600" b="1" dirty="0" smtClean="0"/>
              <a:t>Apply AHM to SAT solver</a:t>
            </a:r>
            <a:endParaRPr lang="ko-KR" altLang="en-US" sz="3600" b="1" dirty="0" smtClean="0"/>
          </a:p>
        </p:txBody>
      </p:sp>
      <p:sp>
        <p:nvSpPr>
          <p:cNvPr id="14339" name="내용 개체 틀 2"/>
          <p:cNvSpPr>
            <a:spLocks noGrp="1"/>
          </p:cNvSpPr>
          <p:nvPr>
            <p:ph idx="1"/>
          </p:nvPr>
        </p:nvSpPr>
        <p:spPr/>
        <p:txBody>
          <a:bodyPr>
            <a:normAutofit/>
          </a:bodyPr>
          <a:lstStyle/>
          <a:p>
            <a:r>
              <a:rPr lang="en-US" altLang="ko-KR" sz="2400" dirty="0" smtClean="0"/>
              <a:t>Share phases in </a:t>
            </a:r>
            <a:r>
              <a:rPr lang="en-US" altLang="ko-KR" sz="2400" b="1" dirty="0" smtClean="0"/>
              <a:t>Progress saving</a:t>
            </a:r>
            <a:r>
              <a:rPr lang="en-US" altLang="ko-KR" sz="2400" dirty="0" smtClean="0"/>
              <a:t> </a:t>
            </a:r>
            <a:r>
              <a:rPr lang="en-US" altLang="ja-JP" sz="2400" dirty="0" smtClean="0"/>
              <a:t>[Pipatsrisawat+07]</a:t>
            </a:r>
          </a:p>
          <a:p>
            <a:pPr lvl="1"/>
            <a:r>
              <a:rPr lang="en-US" altLang="ko-KR" sz="2000" dirty="0" smtClean="0">
                <a:solidFill>
                  <a:srgbClr val="000000"/>
                </a:solidFill>
                <a:ea typeface="굴림" pitchFamily="48" charset="-127"/>
              </a:rPr>
              <a:t>Last assignments for each variable are saved in each phase</a:t>
            </a:r>
          </a:p>
          <a:p>
            <a:pPr lvl="1"/>
            <a:endParaRPr lang="en-US" altLang="ko-KR" sz="2000" dirty="0" smtClean="0"/>
          </a:p>
        </p:txBody>
      </p:sp>
      <p:sp>
        <p:nvSpPr>
          <p:cNvPr id="36" name="TextBox 35"/>
          <p:cNvSpPr txBox="1"/>
          <p:nvPr/>
        </p:nvSpPr>
        <p:spPr>
          <a:xfrm>
            <a:off x="7858148" y="3421020"/>
            <a:ext cx="1213795" cy="338554"/>
          </a:xfrm>
          <a:prstGeom prst="rect">
            <a:avLst/>
          </a:prstGeom>
          <a:noFill/>
        </p:spPr>
        <p:txBody>
          <a:bodyPr wrap="none" rtlCol="0">
            <a:spAutoFit/>
          </a:bodyPr>
          <a:lstStyle/>
          <a:p>
            <a:pPr algn="ctr"/>
            <a:r>
              <a:rPr lang="en-US" altLang="ko-KR" sz="1600" dirty="0" smtClean="0"/>
              <a:t>No conflict</a:t>
            </a:r>
          </a:p>
        </p:txBody>
      </p:sp>
      <p:sp>
        <p:nvSpPr>
          <p:cNvPr id="37" name="TextBox 36"/>
          <p:cNvSpPr txBox="1"/>
          <p:nvPr/>
        </p:nvSpPr>
        <p:spPr>
          <a:xfrm>
            <a:off x="2584644" y="3413040"/>
            <a:ext cx="4883068" cy="338554"/>
          </a:xfrm>
          <a:prstGeom prst="rect">
            <a:avLst/>
          </a:prstGeom>
          <a:noFill/>
        </p:spPr>
        <p:txBody>
          <a:bodyPr wrap="none" rtlCol="0">
            <a:spAutoFit/>
          </a:bodyPr>
          <a:lstStyle/>
          <a:p>
            <a:pPr algn="ctr"/>
            <a:r>
              <a:rPr lang="en-US" altLang="ko-KR" sz="1600" dirty="0" smtClean="0"/>
              <a:t>T   T   F   </a:t>
            </a:r>
            <a:r>
              <a:rPr lang="en-US" altLang="ko-KR" sz="1600" dirty="0" err="1" smtClean="0"/>
              <a:t>F</a:t>
            </a:r>
            <a:r>
              <a:rPr lang="en-US" altLang="ko-KR" sz="1600" dirty="0" smtClean="0"/>
              <a:t>                                     </a:t>
            </a:r>
            <a:r>
              <a:rPr lang="en-US" altLang="ko-KR" sz="1600" dirty="0" err="1" smtClean="0"/>
              <a:t>F</a:t>
            </a:r>
            <a:r>
              <a:rPr lang="en-US" altLang="ko-KR" sz="1600" dirty="0" smtClean="0"/>
              <a:t>    T    </a:t>
            </a:r>
            <a:r>
              <a:rPr lang="en-US" altLang="ko-KR" sz="1600" dirty="0" err="1" smtClean="0"/>
              <a:t>T</a:t>
            </a:r>
            <a:endParaRPr lang="en-US" altLang="ko-KR" sz="1600" dirty="0" smtClean="0"/>
          </a:p>
        </p:txBody>
      </p:sp>
      <p:sp>
        <p:nvSpPr>
          <p:cNvPr id="23" name="TextBox 22"/>
          <p:cNvSpPr txBox="1"/>
          <p:nvPr/>
        </p:nvSpPr>
        <p:spPr>
          <a:xfrm>
            <a:off x="2555504" y="3796846"/>
            <a:ext cx="4889480" cy="338554"/>
          </a:xfrm>
          <a:prstGeom prst="rect">
            <a:avLst/>
          </a:prstGeom>
          <a:noFill/>
        </p:spPr>
        <p:txBody>
          <a:bodyPr wrap="none" rtlCol="0">
            <a:spAutoFit/>
          </a:bodyPr>
          <a:lstStyle/>
          <a:p>
            <a:pPr algn="ctr"/>
            <a:r>
              <a:rPr lang="en-US" altLang="ko-KR" sz="1600" dirty="0" smtClean="0"/>
              <a:t> T   F   T   F                                     F    T    F</a:t>
            </a:r>
          </a:p>
        </p:txBody>
      </p:sp>
      <p:sp>
        <p:nvSpPr>
          <p:cNvPr id="24" name="TextBox 23"/>
          <p:cNvSpPr txBox="1"/>
          <p:nvPr/>
        </p:nvSpPr>
        <p:spPr>
          <a:xfrm>
            <a:off x="4786314" y="3214686"/>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26" name="TextBox 25"/>
          <p:cNvSpPr txBox="1"/>
          <p:nvPr/>
        </p:nvSpPr>
        <p:spPr>
          <a:xfrm>
            <a:off x="4824890" y="3663852"/>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27" name="TextBox 26"/>
          <p:cNvSpPr txBox="1"/>
          <p:nvPr/>
        </p:nvSpPr>
        <p:spPr>
          <a:xfrm>
            <a:off x="2555504" y="4225474"/>
            <a:ext cx="4895892" cy="338554"/>
          </a:xfrm>
          <a:prstGeom prst="rect">
            <a:avLst/>
          </a:prstGeom>
          <a:noFill/>
        </p:spPr>
        <p:txBody>
          <a:bodyPr wrap="none" rtlCol="0">
            <a:spAutoFit/>
          </a:bodyPr>
          <a:lstStyle/>
          <a:p>
            <a:pPr algn="ctr"/>
            <a:r>
              <a:rPr lang="en-US" altLang="ko-KR" sz="1600" dirty="0" smtClean="0"/>
              <a:t> F   F   T   </a:t>
            </a:r>
            <a:r>
              <a:rPr lang="en-US" altLang="ko-KR" sz="1600" dirty="0" err="1" smtClean="0"/>
              <a:t>T</a:t>
            </a:r>
            <a:r>
              <a:rPr lang="en-US" altLang="ko-KR" sz="1600" dirty="0" smtClean="0"/>
              <a:t>                                     </a:t>
            </a:r>
            <a:r>
              <a:rPr lang="en-US" altLang="ko-KR" sz="1600" dirty="0" err="1" smtClean="0"/>
              <a:t>T</a:t>
            </a:r>
            <a:r>
              <a:rPr lang="en-US" altLang="ko-KR" sz="1600" dirty="0" smtClean="0"/>
              <a:t>    T    F</a:t>
            </a:r>
          </a:p>
        </p:txBody>
      </p:sp>
      <p:sp>
        <p:nvSpPr>
          <p:cNvPr id="28" name="TextBox 27"/>
          <p:cNvSpPr txBox="1"/>
          <p:nvPr/>
        </p:nvSpPr>
        <p:spPr>
          <a:xfrm>
            <a:off x="4824890" y="4063962"/>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29" name="TextBox 28"/>
          <p:cNvSpPr txBox="1"/>
          <p:nvPr/>
        </p:nvSpPr>
        <p:spPr>
          <a:xfrm>
            <a:off x="7847168" y="3804826"/>
            <a:ext cx="1213795" cy="338554"/>
          </a:xfrm>
          <a:prstGeom prst="rect">
            <a:avLst/>
          </a:prstGeom>
          <a:noFill/>
        </p:spPr>
        <p:txBody>
          <a:bodyPr wrap="none" rtlCol="0">
            <a:spAutoFit/>
          </a:bodyPr>
          <a:lstStyle/>
          <a:p>
            <a:pPr algn="ctr"/>
            <a:r>
              <a:rPr lang="en-US" altLang="ko-KR" sz="1600" dirty="0" smtClean="0"/>
              <a:t>No conflict</a:t>
            </a:r>
          </a:p>
        </p:txBody>
      </p:sp>
      <p:sp>
        <p:nvSpPr>
          <p:cNvPr id="31" name="TextBox 30"/>
          <p:cNvSpPr txBox="1"/>
          <p:nvPr/>
        </p:nvSpPr>
        <p:spPr>
          <a:xfrm>
            <a:off x="7847168" y="4233454"/>
            <a:ext cx="952505" cy="338554"/>
          </a:xfrm>
          <a:prstGeom prst="rect">
            <a:avLst/>
          </a:prstGeom>
          <a:noFill/>
        </p:spPr>
        <p:txBody>
          <a:bodyPr wrap="none" rtlCol="0">
            <a:spAutoFit/>
          </a:bodyPr>
          <a:lstStyle/>
          <a:p>
            <a:pPr algn="ctr"/>
            <a:r>
              <a:rPr lang="en-US" altLang="ko-KR" sz="1600" dirty="0" smtClean="0"/>
              <a:t>Conflict!</a:t>
            </a:r>
          </a:p>
        </p:txBody>
      </p:sp>
      <p:cxnSp>
        <p:nvCxnSpPr>
          <p:cNvPr id="14" name="직선 화살표 연결선 68"/>
          <p:cNvCxnSpPr/>
          <p:nvPr/>
        </p:nvCxnSpPr>
        <p:spPr>
          <a:xfrm rot="5400000">
            <a:off x="46762" y="4310900"/>
            <a:ext cx="2071702" cy="22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55504" y="2849516"/>
            <a:ext cx="4940776" cy="338554"/>
          </a:xfrm>
          <a:prstGeom prst="rect">
            <a:avLst/>
          </a:prstGeom>
          <a:noFill/>
        </p:spPr>
        <p:txBody>
          <a:bodyPr wrap="none" rtlCol="0">
            <a:spAutoFit/>
          </a:bodyPr>
          <a:lstStyle/>
          <a:p>
            <a:pPr algn="ctr"/>
            <a:r>
              <a:rPr lang="en-US" altLang="ko-KR" sz="1600" dirty="0" smtClean="0"/>
              <a:t>v</a:t>
            </a:r>
            <a:r>
              <a:rPr lang="en-US" altLang="ko-KR" sz="1600" baseline="-25000" dirty="0" smtClean="0"/>
              <a:t>1 </a:t>
            </a:r>
            <a:r>
              <a:rPr lang="en-US" altLang="ko-KR" sz="1600" dirty="0" smtClean="0"/>
              <a:t>  v</a:t>
            </a:r>
            <a:r>
              <a:rPr lang="en-US" altLang="ko-KR" sz="1600" baseline="-25000" dirty="0" smtClean="0"/>
              <a:t>2</a:t>
            </a:r>
            <a:r>
              <a:rPr lang="en-US" altLang="ko-KR" sz="1600" dirty="0" smtClean="0"/>
              <a:t>  v</a:t>
            </a:r>
            <a:r>
              <a:rPr lang="en-US" altLang="ko-KR" sz="1600" baseline="-25000" dirty="0" smtClean="0"/>
              <a:t>3</a:t>
            </a:r>
            <a:r>
              <a:rPr lang="en-US" altLang="ko-KR" sz="1600" dirty="0" smtClean="0"/>
              <a:t>  v</a:t>
            </a:r>
            <a:r>
              <a:rPr lang="en-US" altLang="ko-KR" sz="1600" baseline="-25000" dirty="0" smtClean="0"/>
              <a:t>4</a:t>
            </a:r>
            <a:r>
              <a:rPr lang="en-US" altLang="ko-KR" sz="1600" dirty="0" smtClean="0"/>
              <a:t>                                   v</a:t>
            </a:r>
            <a:r>
              <a:rPr lang="en-US" altLang="ko-KR" sz="1600" baseline="-25000" dirty="0" smtClean="0"/>
              <a:t>n-2</a:t>
            </a:r>
            <a:r>
              <a:rPr lang="en-US" altLang="ko-KR" sz="1600" dirty="0" smtClean="0"/>
              <a:t>  v</a:t>
            </a:r>
            <a:r>
              <a:rPr lang="en-US" altLang="ko-KR" sz="1600" baseline="-25000" dirty="0" smtClean="0"/>
              <a:t>n–1  </a:t>
            </a:r>
            <a:r>
              <a:rPr lang="en-US" altLang="ko-KR" sz="1600" dirty="0" err="1" smtClean="0"/>
              <a:t>v</a:t>
            </a:r>
            <a:r>
              <a:rPr lang="en-US" altLang="ko-KR" sz="1600" baseline="-25000" dirty="0" err="1" smtClean="0"/>
              <a:t>n</a:t>
            </a:r>
            <a:endParaRPr lang="en-US" altLang="ko-KR" sz="1600" dirty="0" smtClean="0"/>
          </a:p>
        </p:txBody>
      </p:sp>
      <p:sp>
        <p:nvSpPr>
          <p:cNvPr id="17" name="TextBox 16"/>
          <p:cNvSpPr txBox="1"/>
          <p:nvPr/>
        </p:nvSpPr>
        <p:spPr>
          <a:xfrm>
            <a:off x="4770082" y="2786058"/>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18" name="TextBox 17"/>
          <p:cNvSpPr txBox="1"/>
          <p:nvPr/>
        </p:nvSpPr>
        <p:spPr>
          <a:xfrm>
            <a:off x="518514" y="3214686"/>
            <a:ext cx="598242" cy="338554"/>
          </a:xfrm>
          <a:prstGeom prst="rect">
            <a:avLst/>
          </a:prstGeom>
          <a:noFill/>
        </p:spPr>
        <p:txBody>
          <a:bodyPr wrap="none" rtlCol="0">
            <a:spAutoFit/>
          </a:bodyPr>
          <a:lstStyle/>
          <a:p>
            <a:pPr algn="ctr"/>
            <a:r>
              <a:rPr lang="en-US" altLang="ko-KR" sz="1600" dirty="0" smtClean="0"/>
              <a:t>time</a:t>
            </a:r>
          </a:p>
        </p:txBody>
      </p:sp>
      <p:sp>
        <p:nvSpPr>
          <p:cNvPr id="19" name="TextBox 18"/>
          <p:cNvSpPr txBox="1"/>
          <p:nvPr/>
        </p:nvSpPr>
        <p:spPr>
          <a:xfrm>
            <a:off x="71406" y="2857496"/>
            <a:ext cx="2226443" cy="338554"/>
          </a:xfrm>
          <a:prstGeom prst="rect">
            <a:avLst/>
          </a:prstGeom>
          <a:noFill/>
        </p:spPr>
        <p:txBody>
          <a:bodyPr wrap="none" rtlCol="0">
            <a:spAutoFit/>
          </a:bodyPr>
          <a:lstStyle/>
          <a:p>
            <a:pPr algn="ctr"/>
            <a:r>
              <a:rPr lang="en-US" altLang="ko-KR" sz="1600" b="1" dirty="0" smtClean="0"/>
              <a:t>Progress saving map</a:t>
            </a:r>
            <a:endParaRPr lang="en-US" altLang="ko-KR" sz="1600" dirty="0" smtClean="0"/>
          </a:p>
        </p:txBody>
      </p:sp>
      <p:sp>
        <p:nvSpPr>
          <p:cNvPr id="21" name="TextBox 20"/>
          <p:cNvSpPr txBox="1"/>
          <p:nvPr/>
        </p:nvSpPr>
        <p:spPr>
          <a:xfrm>
            <a:off x="2550664" y="5011292"/>
            <a:ext cx="4895892" cy="338554"/>
          </a:xfrm>
          <a:prstGeom prst="rect">
            <a:avLst/>
          </a:prstGeom>
          <a:noFill/>
        </p:spPr>
        <p:txBody>
          <a:bodyPr wrap="none" rtlCol="0">
            <a:spAutoFit/>
          </a:bodyPr>
          <a:lstStyle/>
          <a:p>
            <a:pPr algn="ctr"/>
            <a:r>
              <a:rPr lang="en-US" altLang="ko-KR" sz="1600" dirty="0" smtClean="0"/>
              <a:t> F   T   F   T                                     F    T    </a:t>
            </a:r>
            <a:r>
              <a:rPr lang="en-US" altLang="ko-KR" sz="1600" dirty="0" err="1" smtClean="0"/>
              <a:t>T</a:t>
            </a:r>
            <a:endParaRPr lang="en-US" altLang="ko-KR" sz="1600" dirty="0" smtClean="0"/>
          </a:p>
        </p:txBody>
      </p:sp>
      <p:sp>
        <p:nvSpPr>
          <p:cNvPr id="22" name="TextBox 21"/>
          <p:cNvSpPr txBox="1"/>
          <p:nvPr/>
        </p:nvSpPr>
        <p:spPr>
          <a:xfrm>
            <a:off x="7842328" y="5019272"/>
            <a:ext cx="952505" cy="338554"/>
          </a:xfrm>
          <a:prstGeom prst="rect">
            <a:avLst/>
          </a:prstGeom>
          <a:noFill/>
        </p:spPr>
        <p:txBody>
          <a:bodyPr wrap="none" rtlCol="0">
            <a:spAutoFit/>
          </a:bodyPr>
          <a:lstStyle/>
          <a:p>
            <a:pPr algn="ctr"/>
            <a:r>
              <a:rPr lang="en-US" altLang="ko-KR" sz="1600" dirty="0" smtClean="0"/>
              <a:t>Conflict!</a:t>
            </a:r>
          </a:p>
        </p:txBody>
      </p:sp>
      <p:sp>
        <p:nvSpPr>
          <p:cNvPr id="30" name="TextBox 29"/>
          <p:cNvSpPr txBox="1"/>
          <p:nvPr/>
        </p:nvSpPr>
        <p:spPr>
          <a:xfrm rot="5400000">
            <a:off x="3113465" y="4558863"/>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33" name="TextBox 32"/>
          <p:cNvSpPr txBox="1"/>
          <p:nvPr/>
        </p:nvSpPr>
        <p:spPr>
          <a:xfrm rot="5400000">
            <a:off x="6799723" y="4558863"/>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34" name="직사각형 33"/>
          <p:cNvSpPr/>
          <p:nvPr/>
        </p:nvSpPr>
        <p:spPr>
          <a:xfrm>
            <a:off x="2643174" y="4214818"/>
            <a:ext cx="4786346" cy="357190"/>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34"/>
          <p:cNvSpPr/>
          <p:nvPr/>
        </p:nvSpPr>
        <p:spPr>
          <a:xfrm>
            <a:off x="2643174" y="5000636"/>
            <a:ext cx="4786346" cy="357190"/>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오른쪽으로 구부러진 화살표 37"/>
          <p:cNvSpPr/>
          <p:nvPr/>
        </p:nvSpPr>
        <p:spPr>
          <a:xfrm rot="194197">
            <a:off x="1698826" y="4237423"/>
            <a:ext cx="857256" cy="2000264"/>
          </a:xfrm>
          <a:prstGeom prst="curvedRightArrow">
            <a:avLst>
              <a:gd name="adj1" fmla="val 8309"/>
              <a:gd name="adj2" fmla="val 28861"/>
              <a:gd name="adj3" fmla="val 24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오른쪽으로 구부러진 화살표 38"/>
          <p:cNvSpPr/>
          <p:nvPr/>
        </p:nvSpPr>
        <p:spPr>
          <a:xfrm rot="194197">
            <a:off x="1723579" y="5095378"/>
            <a:ext cx="857256" cy="1123361"/>
          </a:xfrm>
          <a:prstGeom prst="curvedRightArrow">
            <a:avLst>
              <a:gd name="adj1" fmla="val 8309"/>
              <a:gd name="adj2" fmla="val 28861"/>
              <a:gd name="adj3" fmla="val 24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TextBox 39"/>
          <p:cNvSpPr txBox="1"/>
          <p:nvPr/>
        </p:nvSpPr>
        <p:spPr>
          <a:xfrm>
            <a:off x="2643174" y="5929330"/>
            <a:ext cx="3007683" cy="400110"/>
          </a:xfrm>
          <a:prstGeom prst="rect">
            <a:avLst/>
          </a:prstGeom>
          <a:noFill/>
        </p:spPr>
        <p:txBody>
          <a:bodyPr wrap="none" rtlCol="0">
            <a:spAutoFit/>
          </a:bodyPr>
          <a:lstStyle/>
          <a:p>
            <a:pPr algn="ctr"/>
            <a:r>
              <a:rPr lang="en-US" altLang="ko-KR" sz="2000" b="1" dirty="0" smtClean="0"/>
              <a:t>Share to other workers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a:xfrm>
            <a:off x="395536" y="0"/>
            <a:ext cx="8229600" cy="1143000"/>
          </a:xfrm>
        </p:spPr>
        <p:txBody>
          <a:bodyPr>
            <a:noAutofit/>
          </a:bodyPr>
          <a:lstStyle/>
          <a:p>
            <a:r>
              <a:rPr lang="en-US" altLang="ko-KR" sz="3200" b="1" dirty="0" smtClean="0"/>
              <a:t>Proposal: Polarity status to Search Space Index (PSSI) [LION 10, MOON+]</a:t>
            </a:r>
            <a:endParaRPr lang="ko-KR" altLang="en-US" sz="3200" b="1" i="1" dirty="0" smtClean="0">
              <a:latin typeface="Times New Roman" panose="02020603050405020304" pitchFamily="18" charset="0"/>
              <a:cs typeface="Times New Roman" panose="02020603050405020304" pitchFamily="18" charset="0"/>
            </a:endParaRPr>
          </a:p>
        </p:txBody>
      </p:sp>
      <p:sp>
        <p:nvSpPr>
          <p:cNvPr id="14339" name="내용 개체 틀 2"/>
          <p:cNvSpPr>
            <a:spLocks noGrp="1"/>
          </p:cNvSpPr>
          <p:nvPr>
            <p:ph idx="1"/>
          </p:nvPr>
        </p:nvSpPr>
        <p:spPr/>
        <p:txBody>
          <a:bodyPr>
            <a:normAutofit/>
          </a:bodyPr>
          <a:lstStyle/>
          <a:p>
            <a:pPr>
              <a:buNone/>
            </a:pPr>
            <a:r>
              <a:rPr lang="en-US" altLang="ko-KR" sz="1800" dirty="0" smtClean="0">
                <a:cs typeface="Times New Roman" panose="02020603050405020304" pitchFamily="18" charset="0"/>
              </a:rPr>
              <a:t>     * Comparing every polarities among all pairs is to heavy</a:t>
            </a:r>
          </a:p>
          <a:p>
            <a:pPr>
              <a:buNone/>
            </a:pPr>
            <a:endParaRPr lang="en-US" altLang="ko-KR" sz="1800" i="1" dirty="0" smtClean="0">
              <a:cs typeface="Times New Roman" panose="02020603050405020304" pitchFamily="18" charset="0"/>
            </a:endParaRPr>
          </a:p>
          <a:p>
            <a:pPr>
              <a:buNone/>
            </a:pPr>
            <a:endParaRPr lang="en-US" altLang="ko-KR" sz="1800" i="1" dirty="0" smtClean="0">
              <a:cs typeface="Times New Roman" panose="02020603050405020304" pitchFamily="18" charset="0"/>
            </a:endParaRPr>
          </a:p>
          <a:p>
            <a:pPr>
              <a:buNone/>
            </a:pPr>
            <a:endParaRPr lang="en-US" altLang="ko-KR" sz="1800" i="1" dirty="0" smtClean="0">
              <a:cs typeface="Times New Roman" panose="02020603050405020304" pitchFamily="18" charset="0"/>
            </a:endParaRPr>
          </a:p>
          <a:p>
            <a:pPr>
              <a:buNone/>
            </a:pPr>
            <a:endParaRPr lang="en-US" altLang="ko-KR" sz="1800" dirty="0" smtClean="0">
              <a:cs typeface="Times New Roman" panose="02020603050405020304" pitchFamily="18" charset="0"/>
            </a:endParaRPr>
          </a:p>
          <a:p>
            <a:pPr>
              <a:buNone/>
            </a:pPr>
            <a:r>
              <a:rPr lang="en-US" altLang="ko-KR" sz="1800" dirty="0" smtClean="0">
                <a:cs typeface="Times New Roman" panose="02020603050405020304" pitchFamily="18" charset="0"/>
              </a:rPr>
              <a:t>     </a:t>
            </a:r>
          </a:p>
          <a:p>
            <a:pPr>
              <a:buNone/>
            </a:pPr>
            <a:endParaRPr lang="en-US" altLang="ko-KR" sz="1800" dirty="0" smtClean="0">
              <a:cs typeface="Times New Roman" panose="02020603050405020304" pitchFamily="18" charset="0"/>
            </a:endParaRPr>
          </a:p>
          <a:p>
            <a:pPr>
              <a:buNone/>
            </a:pPr>
            <a:r>
              <a:rPr lang="en-US" altLang="ko-KR" sz="1800" dirty="0" smtClean="0">
                <a:cs typeface="Times New Roman" panose="02020603050405020304" pitchFamily="18" charset="0"/>
              </a:rPr>
              <a:t>	* Dimension reduction for fast and rough comparison among workers</a:t>
            </a:r>
            <a:endParaRPr lang="en-US" altLang="ko-KR" sz="1800" dirty="0" smtClean="0"/>
          </a:p>
        </p:txBody>
      </p:sp>
      <p:sp>
        <p:nvSpPr>
          <p:cNvPr id="84" name="TextBox 83"/>
          <p:cNvSpPr txBox="1"/>
          <p:nvPr/>
        </p:nvSpPr>
        <p:spPr>
          <a:xfrm>
            <a:off x="1475656" y="2132856"/>
            <a:ext cx="3007233" cy="1323439"/>
          </a:xfrm>
          <a:prstGeom prst="rect">
            <a:avLst/>
          </a:prstGeom>
          <a:noFill/>
        </p:spPr>
        <p:txBody>
          <a:bodyPr wrap="none" rtlCol="0">
            <a:spAutoFit/>
          </a:bodyPr>
          <a:lstStyle/>
          <a:p>
            <a:r>
              <a:rPr lang="en-US" altLang="ko-KR" sz="1600" dirty="0" smtClean="0"/>
              <a:t>For m workers (w</a:t>
            </a:r>
            <a:r>
              <a:rPr lang="en-US" altLang="ko-KR" sz="1600" baseline="-25000" dirty="0" smtClean="0"/>
              <a:t>1</a:t>
            </a:r>
            <a:r>
              <a:rPr lang="en-US" altLang="ko-KR" sz="1600" dirty="0" smtClean="0"/>
              <a:t>, w</a:t>
            </a:r>
            <a:r>
              <a:rPr lang="en-US" altLang="ko-KR" sz="1600" baseline="-25000" dirty="0" smtClean="0"/>
              <a:t>2</a:t>
            </a:r>
            <a:r>
              <a:rPr lang="en-US" altLang="ko-KR" sz="1600" dirty="0" smtClean="0"/>
              <a:t> … , w</a:t>
            </a:r>
            <a:r>
              <a:rPr lang="en-US" altLang="ko-KR" sz="1600" baseline="-25000" dirty="0" smtClean="0"/>
              <a:t>n</a:t>
            </a:r>
            <a:r>
              <a:rPr lang="en-US" altLang="ko-KR" sz="1600" dirty="0" smtClean="0"/>
              <a:t>) </a:t>
            </a:r>
          </a:p>
          <a:p>
            <a:r>
              <a:rPr lang="en-US" altLang="ko-KR" sz="1600" dirty="0" smtClean="0"/>
              <a:t>  compare(w</a:t>
            </a:r>
            <a:r>
              <a:rPr lang="en-US" altLang="ko-KR" sz="1600" baseline="-25000" dirty="0" smtClean="0"/>
              <a:t>i</a:t>
            </a:r>
            <a:r>
              <a:rPr lang="en-US" altLang="ko-KR" sz="1600" dirty="0" smtClean="0"/>
              <a:t>, w</a:t>
            </a:r>
            <a:r>
              <a:rPr lang="en-US" altLang="ko-KR" sz="1600" baseline="-25000" dirty="0" smtClean="0"/>
              <a:t>j</a:t>
            </a:r>
            <a:r>
              <a:rPr lang="en-US" altLang="ko-KR" sz="1600" dirty="0" smtClean="0"/>
              <a:t>)</a:t>
            </a:r>
          </a:p>
          <a:p>
            <a:endParaRPr lang="en-US" altLang="ko-KR" sz="1600" dirty="0" smtClean="0"/>
          </a:p>
          <a:p>
            <a:r>
              <a:rPr lang="en-US" altLang="ko-KR" sz="1600" dirty="0" smtClean="0"/>
              <a:t>compare(x, y) </a:t>
            </a:r>
          </a:p>
          <a:p>
            <a:r>
              <a:rPr lang="en-US" altLang="ko-KR" sz="1600" dirty="0" smtClean="0"/>
              <a:t>  compare each variables</a:t>
            </a:r>
            <a:endParaRPr lang="ko-KR" altLang="en-US" sz="1600" dirty="0"/>
          </a:p>
        </p:txBody>
      </p:sp>
      <p:sp>
        <p:nvSpPr>
          <p:cNvPr id="91" name="오른쪽 화살표 34"/>
          <p:cNvSpPr>
            <a:spLocks noChangeArrowheads="1"/>
          </p:cNvSpPr>
          <p:nvPr/>
        </p:nvSpPr>
        <p:spPr bwMode="auto">
          <a:xfrm>
            <a:off x="4499992" y="2492896"/>
            <a:ext cx="432048" cy="288032"/>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98" name="TextBox 97"/>
          <p:cNvSpPr txBox="1"/>
          <p:nvPr/>
        </p:nvSpPr>
        <p:spPr>
          <a:xfrm>
            <a:off x="5220072" y="2492896"/>
            <a:ext cx="2347117" cy="338554"/>
          </a:xfrm>
          <a:prstGeom prst="rect">
            <a:avLst/>
          </a:prstGeom>
          <a:noFill/>
        </p:spPr>
        <p:txBody>
          <a:bodyPr wrap="none" rtlCol="0">
            <a:spAutoFit/>
          </a:bodyPr>
          <a:lstStyle/>
          <a:p>
            <a:r>
              <a:rPr lang="en-US" altLang="ko-KR" sz="1600" b="1" dirty="0" smtClean="0"/>
              <a:t>Complexity: O(m</a:t>
            </a:r>
            <a:r>
              <a:rPr lang="en-US" altLang="ko-KR" sz="1600" b="1" baseline="30000" dirty="0" smtClean="0"/>
              <a:t>2</a:t>
            </a:r>
            <a:r>
              <a:rPr lang="en-US" altLang="ko-KR" sz="1600" b="1" dirty="0" smtClean="0"/>
              <a:t> * n)</a:t>
            </a:r>
          </a:p>
        </p:txBody>
      </p:sp>
      <p:sp>
        <p:nvSpPr>
          <p:cNvPr id="99" name="직사각형 79"/>
          <p:cNvSpPr/>
          <p:nvPr/>
        </p:nvSpPr>
        <p:spPr>
          <a:xfrm>
            <a:off x="539552" y="4746670"/>
            <a:ext cx="3240360" cy="28799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Variable set</a:t>
            </a:r>
            <a:endParaRPr lang="ko-KR" altLang="en-US" sz="1400" dirty="0">
              <a:solidFill>
                <a:schemeClr val="tx1"/>
              </a:solidFill>
            </a:endParaRPr>
          </a:p>
        </p:txBody>
      </p:sp>
      <p:sp>
        <p:nvSpPr>
          <p:cNvPr id="100" name="TextBox 99"/>
          <p:cNvSpPr txBox="1"/>
          <p:nvPr/>
        </p:nvSpPr>
        <p:spPr>
          <a:xfrm>
            <a:off x="611560" y="4314582"/>
            <a:ext cx="2820644" cy="338554"/>
          </a:xfrm>
          <a:prstGeom prst="rect">
            <a:avLst/>
          </a:prstGeom>
          <a:noFill/>
        </p:spPr>
        <p:txBody>
          <a:bodyPr wrap="none" rtlCol="0">
            <a:spAutoFit/>
          </a:bodyPr>
          <a:lstStyle/>
          <a:p>
            <a:r>
              <a:rPr lang="en-US" altLang="ko-KR" sz="1600" dirty="0" smtClean="0"/>
              <a:t>1) Divide variables to blocks</a:t>
            </a:r>
            <a:endParaRPr lang="ko-KR" altLang="en-US" sz="1600" dirty="0"/>
          </a:p>
        </p:txBody>
      </p:sp>
      <p:sp>
        <p:nvSpPr>
          <p:cNvPr id="101" name="오른쪽 화살표 34"/>
          <p:cNvSpPr>
            <a:spLocks noChangeArrowheads="1"/>
          </p:cNvSpPr>
          <p:nvPr/>
        </p:nvSpPr>
        <p:spPr bwMode="auto">
          <a:xfrm>
            <a:off x="4139952" y="4716187"/>
            <a:ext cx="360040" cy="288032"/>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104" name="직사각형 79"/>
          <p:cNvSpPr/>
          <p:nvPr/>
        </p:nvSpPr>
        <p:spPr>
          <a:xfrm>
            <a:off x="7452320" y="4746630"/>
            <a:ext cx="504056" cy="28803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B</a:t>
            </a:r>
            <a:r>
              <a:rPr lang="en-US" altLang="ko-KR" sz="1400" baseline="-25000" dirty="0" smtClean="0">
                <a:solidFill>
                  <a:schemeClr val="tx1"/>
                </a:solidFill>
              </a:rPr>
              <a:t>k</a:t>
            </a:r>
            <a:endParaRPr lang="ko-KR" altLang="en-US" sz="1400" baseline="-25000" dirty="0">
              <a:solidFill>
                <a:schemeClr val="tx1"/>
              </a:solidFill>
            </a:endParaRPr>
          </a:p>
        </p:txBody>
      </p:sp>
      <p:sp>
        <p:nvSpPr>
          <p:cNvPr id="105" name="TextBox 104"/>
          <p:cNvSpPr txBox="1"/>
          <p:nvPr/>
        </p:nvSpPr>
        <p:spPr>
          <a:xfrm>
            <a:off x="611560" y="5178678"/>
            <a:ext cx="8591519" cy="338554"/>
          </a:xfrm>
          <a:prstGeom prst="rect">
            <a:avLst/>
          </a:prstGeom>
          <a:noFill/>
        </p:spPr>
        <p:txBody>
          <a:bodyPr wrap="none" rtlCol="0">
            <a:spAutoFit/>
          </a:bodyPr>
          <a:lstStyle/>
          <a:p>
            <a:r>
              <a:rPr lang="en-US" altLang="ko-KR" sz="1600" dirty="0" smtClean="0"/>
              <a:t>2) Convert each block’s status b</a:t>
            </a:r>
            <a:r>
              <a:rPr lang="en-US" altLang="ko-KR" sz="1600" baseline="-25000" dirty="0" smtClean="0"/>
              <a:t>i</a:t>
            </a:r>
            <a:r>
              <a:rPr lang="en-US" altLang="ko-KR" sz="1600" dirty="0" smtClean="0"/>
              <a:t> (I = 0, 1, …, n) to 0 ~ m - 1 based on TRUE ratio in block</a:t>
            </a:r>
            <a:endParaRPr lang="ko-KR" altLang="en-US" sz="1600" dirty="0"/>
          </a:p>
        </p:txBody>
      </p:sp>
      <p:sp>
        <p:nvSpPr>
          <p:cNvPr id="106" name="직사각형 79"/>
          <p:cNvSpPr/>
          <p:nvPr/>
        </p:nvSpPr>
        <p:spPr>
          <a:xfrm>
            <a:off x="4788024" y="4746630"/>
            <a:ext cx="504056" cy="28803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B</a:t>
            </a:r>
            <a:r>
              <a:rPr lang="en-US" altLang="ko-KR" sz="1400" baseline="-25000" dirty="0" smtClean="0">
                <a:solidFill>
                  <a:schemeClr val="tx1"/>
                </a:solidFill>
              </a:rPr>
              <a:t>1</a:t>
            </a:r>
            <a:endParaRPr lang="ko-KR" altLang="en-US" sz="1400" baseline="-25000" dirty="0">
              <a:solidFill>
                <a:schemeClr val="tx1"/>
              </a:solidFill>
            </a:endParaRPr>
          </a:p>
        </p:txBody>
      </p:sp>
      <p:sp>
        <p:nvSpPr>
          <p:cNvPr id="107" name="직사각형 79"/>
          <p:cNvSpPr/>
          <p:nvPr/>
        </p:nvSpPr>
        <p:spPr>
          <a:xfrm>
            <a:off x="971600" y="5610726"/>
            <a:ext cx="504056" cy="28803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B</a:t>
            </a:r>
            <a:r>
              <a:rPr lang="en-US" altLang="ko-KR" sz="1400" baseline="-25000" dirty="0" smtClean="0">
                <a:solidFill>
                  <a:schemeClr val="tx1"/>
                </a:solidFill>
              </a:rPr>
              <a:t>1</a:t>
            </a:r>
            <a:endParaRPr lang="ko-KR" altLang="en-US" sz="1400" baseline="-25000" dirty="0">
              <a:solidFill>
                <a:schemeClr val="tx1"/>
              </a:solidFill>
            </a:endParaRPr>
          </a:p>
        </p:txBody>
      </p:sp>
      <p:sp>
        <p:nvSpPr>
          <p:cNvPr id="108" name="TextBox 107"/>
          <p:cNvSpPr txBox="1"/>
          <p:nvPr/>
        </p:nvSpPr>
        <p:spPr>
          <a:xfrm>
            <a:off x="1547664" y="5610726"/>
            <a:ext cx="514885" cy="338554"/>
          </a:xfrm>
          <a:prstGeom prst="rect">
            <a:avLst/>
          </a:prstGeom>
          <a:noFill/>
        </p:spPr>
        <p:txBody>
          <a:bodyPr wrap="none" rtlCol="0">
            <a:spAutoFit/>
          </a:bodyPr>
          <a:lstStyle/>
          <a:p>
            <a:r>
              <a:rPr lang="en-US" altLang="ko-KR" sz="1600" dirty="0" smtClean="0"/>
              <a:t>= 2</a:t>
            </a:r>
            <a:endParaRPr lang="ko-KR" altLang="en-US" sz="1600" baseline="-25000" dirty="0"/>
          </a:p>
        </p:txBody>
      </p:sp>
      <p:sp>
        <p:nvSpPr>
          <p:cNvPr id="109" name="직사각형 79"/>
          <p:cNvSpPr/>
          <p:nvPr/>
        </p:nvSpPr>
        <p:spPr>
          <a:xfrm>
            <a:off x="2339752" y="5610726"/>
            <a:ext cx="504056" cy="28803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B</a:t>
            </a:r>
            <a:r>
              <a:rPr lang="en-US" altLang="ko-KR" sz="1400" baseline="-25000" dirty="0" smtClean="0">
                <a:solidFill>
                  <a:schemeClr val="tx1"/>
                </a:solidFill>
              </a:rPr>
              <a:t>2</a:t>
            </a:r>
            <a:endParaRPr lang="ko-KR" altLang="en-US" sz="1400" baseline="-25000" dirty="0">
              <a:solidFill>
                <a:schemeClr val="tx1"/>
              </a:solidFill>
            </a:endParaRPr>
          </a:p>
        </p:txBody>
      </p:sp>
      <p:sp>
        <p:nvSpPr>
          <p:cNvPr id="110" name="TextBox 109"/>
          <p:cNvSpPr txBox="1"/>
          <p:nvPr/>
        </p:nvSpPr>
        <p:spPr>
          <a:xfrm>
            <a:off x="2915816" y="5610726"/>
            <a:ext cx="514885" cy="338554"/>
          </a:xfrm>
          <a:prstGeom prst="rect">
            <a:avLst/>
          </a:prstGeom>
          <a:noFill/>
        </p:spPr>
        <p:txBody>
          <a:bodyPr wrap="none" rtlCol="0">
            <a:spAutoFit/>
          </a:bodyPr>
          <a:lstStyle/>
          <a:p>
            <a:r>
              <a:rPr lang="en-US" altLang="ko-KR" sz="1600" dirty="0" smtClean="0"/>
              <a:t>= 3</a:t>
            </a:r>
            <a:endParaRPr lang="ko-KR" altLang="en-US" sz="1600" dirty="0"/>
          </a:p>
        </p:txBody>
      </p:sp>
      <p:sp>
        <p:nvSpPr>
          <p:cNvPr id="111" name="TextBox 110"/>
          <p:cNvSpPr txBox="1"/>
          <p:nvPr/>
        </p:nvSpPr>
        <p:spPr>
          <a:xfrm>
            <a:off x="611560" y="5920244"/>
            <a:ext cx="3109056" cy="338554"/>
          </a:xfrm>
          <a:prstGeom prst="rect">
            <a:avLst/>
          </a:prstGeom>
          <a:noFill/>
        </p:spPr>
        <p:txBody>
          <a:bodyPr wrap="none" rtlCol="0">
            <a:spAutoFit/>
          </a:bodyPr>
          <a:lstStyle/>
          <a:p>
            <a:r>
              <a:rPr lang="en-US" altLang="ko-KR" sz="1600" dirty="0" smtClean="0"/>
              <a:t>3) Calculate search space index</a:t>
            </a:r>
            <a:endParaRPr lang="ko-KR" altLang="en-US" sz="1600" dirty="0"/>
          </a:p>
        </p:txBody>
      </p:sp>
      <p:sp>
        <p:nvSpPr>
          <p:cNvPr id="112" name="TextBox 111"/>
          <p:cNvSpPr txBox="1"/>
          <p:nvPr/>
        </p:nvSpPr>
        <p:spPr>
          <a:xfrm>
            <a:off x="179512" y="1197913"/>
            <a:ext cx="6979603" cy="430887"/>
          </a:xfrm>
          <a:prstGeom prst="rect">
            <a:avLst/>
          </a:prstGeom>
          <a:noFill/>
        </p:spPr>
        <p:txBody>
          <a:bodyPr wrap="none" rtlCol="0">
            <a:spAutoFit/>
          </a:bodyPr>
          <a:lstStyle/>
          <a:p>
            <a:r>
              <a:rPr lang="en-US" altLang="ko-KR" sz="2200" b="1" dirty="0" smtClean="0"/>
              <a:t>To find pairs with high similarity of polarity status</a:t>
            </a:r>
            <a:endParaRPr lang="ko-KR" altLang="en-US" sz="2200" b="1" dirty="0"/>
          </a:p>
        </p:txBody>
      </p:sp>
      <p:sp>
        <p:nvSpPr>
          <p:cNvPr id="113" name="TextBox 112"/>
          <p:cNvSpPr txBox="1"/>
          <p:nvPr/>
        </p:nvSpPr>
        <p:spPr>
          <a:xfrm>
            <a:off x="1187624" y="6402814"/>
            <a:ext cx="1800493" cy="338554"/>
          </a:xfrm>
          <a:prstGeom prst="rect">
            <a:avLst/>
          </a:prstGeom>
          <a:noFill/>
        </p:spPr>
        <p:txBody>
          <a:bodyPr wrap="none" rtlCol="0">
            <a:spAutoFit/>
          </a:bodyPr>
          <a:lstStyle/>
          <a:p>
            <a:r>
              <a:rPr lang="en-US" altLang="ko-KR" sz="1600" dirty="0" smtClean="0"/>
              <a:t>PSSI = ∑ (b</a:t>
            </a:r>
            <a:r>
              <a:rPr lang="en-US" altLang="ko-KR" sz="1600" baseline="-25000" dirty="0" smtClean="0"/>
              <a:t>i</a:t>
            </a:r>
            <a:r>
              <a:rPr lang="en-US" altLang="ko-KR" sz="1600" dirty="0" smtClean="0"/>
              <a:t> * m</a:t>
            </a:r>
            <a:r>
              <a:rPr lang="en-US" altLang="ko-KR" sz="1600" baseline="30000" dirty="0" smtClean="0"/>
              <a:t>i</a:t>
            </a:r>
            <a:r>
              <a:rPr lang="en-US" altLang="ko-KR" sz="1600" dirty="0" smtClean="0"/>
              <a:t>)</a:t>
            </a:r>
            <a:endParaRPr lang="ko-KR" altLang="en-US" sz="1600" dirty="0"/>
          </a:p>
        </p:txBody>
      </p:sp>
      <p:sp>
        <p:nvSpPr>
          <p:cNvPr id="114" name="오른쪽 화살표 34"/>
          <p:cNvSpPr>
            <a:spLocks noChangeArrowheads="1"/>
          </p:cNvSpPr>
          <p:nvPr/>
        </p:nvSpPr>
        <p:spPr bwMode="auto">
          <a:xfrm>
            <a:off x="4932040" y="6042774"/>
            <a:ext cx="432048" cy="288032"/>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115" name="TextBox 114"/>
          <p:cNvSpPr txBox="1"/>
          <p:nvPr/>
        </p:nvSpPr>
        <p:spPr>
          <a:xfrm>
            <a:off x="5436096" y="6042774"/>
            <a:ext cx="2900153" cy="338554"/>
          </a:xfrm>
          <a:prstGeom prst="rect">
            <a:avLst/>
          </a:prstGeom>
          <a:noFill/>
        </p:spPr>
        <p:txBody>
          <a:bodyPr wrap="none" rtlCol="0">
            <a:spAutoFit/>
          </a:bodyPr>
          <a:lstStyle/>
          <a:p>
            <a:r>
              <a:rPr lang="en-US" altLang="ko-KR" sz="1600" b="1" dirty="0" smtClean="0"/>
              <a:t>Complexity: O(m</a:t>
            </a:r>
            <a:r>
              <a:rPr lang="en-US" altLang="ko-KR" sz="1600" b="1" baseline="30000" dirty="0" smtClean="0"/>
              <a:t>2</a:t>
            </a:r>
            <a:r>
              <a:rPr lang="en-US" altLang="ko-KR" sz="1600" b="1" dirty="0" smtClean="0"/>
              <a:t>  + m * n)</a:t>
            </a:r>
            <a:endParaRPr lang="ko-KR" altLang="en-US" sz="1600" b="1" dirty="0"/>
          </a:p>
        </p:txBody>
      </p:sp>
      <p:sp>
        <p:nvSpPr>
          <p:cNvPr id="116" name="직사각형 79"/>
          <p:cNvSpPr/>
          <p:nvPr/>
        </p:nvSpPr>
        <p:spPr>
          <a:xfrm>
            <a:off x="5436096" y="4746630"/>
            <a:ext cx="504056" cy="28803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B</a:t>
            </a:r>
            <a:r>
              <a:rPr lang="en-US" altLang="ko-KR" sz="1400" baseline="-25000" dirty="0" smtClean="0">
                <a:solidFill>
                  <a:schemeClr val="tx1"/>
                </a:solidFill>
              </a:rPr>
              <a:t>2</a:t>
            </a:r>
            <a:endParaRPr lang="ko-KR" altLang="en-US" sz="1400" baseline="-25000" dirty="0">
              <a:solidFill>
                <a:schemeClr val="tx1"/>
              </a:solidFill>
            </a:endParaRPr>
          </a:p>
        </p:txBody>
      </p:sp>
      <p:sp>
        <p:nvSpPr>
          <p:cNvPr id="117" name="TextBox 116"/>
          <p:cNvSpPr txBox="1"/>
          <p:nvPr/>
        </p:nvSpPr>
        <p:spPr>
          <a:xfrm>
            <a:off x="3635896" y="5538718"/>
            <a:ext cx="336952" cy="338554"/>
          </a:xfrm>
          <a:prstGeom prst="rect">
            <a:avLst/>
          </a:prstGeom>
          <a:noFill/>
        </p:spPr>
        <p:txBody>
          <a:bodyPr wrap="none" rtlCol="0">
            <a:spAutoFit/>
          </a:bodyPr>
          <a:lstStyle/>
          <a:p>
            <a:r>
              <a:rPr lang="en-US" altLang="ko-KR" sz="1600" dirty="0" smtClean="0"/>
              <a:t>…</a:t>
            </a:r>
            <a:endParaRPr lang="ko-KR" altLang="en-US" sz="1600" dirty="0"/>
          </a:p>
        </p:txBody>
      </p:sp>
      <p:sp>
        <p:nvSpPr>
          <p:cNvPr id="118" name="직사각형 79"/>
          <p:cNvSpPr/>
          <p:nvPr/>
        </p:nvSpPr>
        <p:spPr>
          <a:xfrm>
            <a:off x="4211960" y="5610726"/>
            <a:ext cx="504056" cy="28803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B</a:t>
            </a:r>
            <a:r>
              <a:rPr lang="en-US" altLang="ko-KR" sz="1400" baseline="-25000" dirty="0" smtClean="0">
                <a:solidFill>
                  <a:schemeClr val="tx1"/>
                </a:solidFill>
              </a:rPr>
              <a:t>k</a:t>
            </a:r>
            <a:endParaRPr lang="ko-KR" altLang="en-US" sz="1400" baseline="-25000" dirty="0">
              <a:solidFill>
                <a:schemeClr val="tx1"/>
              </a:solidFill>
            </a:endParaRPr>
          </a:p>
        </p:txBody>
      </p:sp>
      <p:sp>
        <p:nvSpPr>
          <p:cNvPr id="119" name="TextBox 118"/>
          <p:cNvSpPr txBox="1"/>
          <p:nvPr/>
        </p:nvSpPr>
        <p:spPr>
          <a:xfrm>
            <a:off x="4788024" y="5610726"/>
            <a:ext cx="514885" cy="338554"/>
          </a:xfrm>
          <a:prstGeom prst="rect">
            <a:avLst/>
          </a:prstGeom>
          <a:noFill/>
        </p:spPr>
        <p:txBody>
          <a:bodyPr wrap="none" rtlCol="0">
            <a:spAutoFit/>
          </a:bodyPr>
          <a:lstStyle/>
          <a:p>
            <a:r>
              <a:rPr lang="en-US" altLang="ko-KR" sz="1600" dirty="0" smtClean="0"/>
              <a:t>= 1</a:t>
            </a:r>
            <a:endParaRPr lang="ko-KR" altLang="en-US" sz="1600" dirty="0"/>
          </a:p>
        </p:txBody>
      </p:sp>
      <p:sp>
        <p:nvSpPr>
          <p:cNvPr id="120" name="TextBox 119"/>
          <p:cNvSpPr txBox="1"/>
          <p:nvPr/>
        </p:nvSpPr>
        <p:spPr>
          <a:xfrm>
            <a:off x="6516216" y="4674622"/>
            <a:ext cx="336952" cy="338554"/>
          </a:xfrm>
          <a:prstGeom prst="rect">
            <a:avLst/>
          </a:prstGeom>
          <a:noFill/>
        </p:spPr>
        <p:txBody>
          <a:bodyPr wrap="none" rtlCol="0">
            <a:spAutoFit/>
          </a:bodyPr>
          <a:lstStyle/>
          <a:p>
            <a:r>
              <a:rPr lang="en-US" altLang="ko-KR" sz="1600" dirty="0" smtClean="0"/>
              <a:t>…</a:t>
            </a:r>
            <a:endParaRPr lang="ko-KR"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a:xfrm>
            <a:off x="395536" y="269776"/>
            <a:ext cx="8229600" cy="1143000"/>
          </a:xfrm>
        </p:spPr>
        <p:txBody>
          <a:bodyPr>
            <a:noAutofit/>
          </a:bodyPr>
          <a:lstStyle/>
          <a:p>
            <a:r>
              <a:rPr lang="en-US" altLang="ko-KR" sz="3200" b="1" dirty="0" smtClean="0"/>
              <a:t>Proposal: Polarity status to Search Space Index (PSSI) [LION 10, MOON+]</a:t>
            </a:r>
            <a:endParaRPr lang="ko-KR" altLang="en-US" sz="3200" b="1" i="1" dirty="0" smtClean="0">
              <a:latin typeface="Times New Roman" panose="02020603050405020304" pitchFamily="18" charset="0"/>
              <a:cs typeface="Times New Roman" panose="02020603050405020304" pitchFamily="18" charset="0"/>
            </a:endParaRPr>
          </a:p>
        </p:txBody>
      </p:sp>
      <p:sp>
        <p:nvSpPr>
          <p:cNvPr id="112" name="TextBox 111"/>
          <p:cNvSpPr txBox="1"/>
          <p:nvPr/>
        </p:nvSpPr>
        <p:spPr>
          <a:xfrm>
            <a:off x="61561" y="1791975"/>
            <a:ext cx="6328399" cy="3293209"/>
          </a:xfrm>
          <a:prstGeom prst="rect">
            <a:avLst/>
          </a:prstGeom>
          <a:noFill/>
        </p:spPr>
        <p:txBody>
          <a:bodyPr wrap="none" rtlCol="0">
            <a:spAutoFit/>
          </a:bodyPr>
          <a:lstStyle/>
          <a:p>
            <a:r>
              <a:rPr lang="en-US" altLang="ko-KR" sz="2400" b="1" dirty="0" smtClean="0"/>
              <a:t>Consider PSSI on o</a:t>
            </a:r>
            <a:r>
              <a:rPr lang="ko-KR" altLang="ko-KR" sz="2400" b="1" dirty="0" smtClean="0"/>
              <a:t>rthographic projection</a:t>
            </a:r>
            <a:endParaRPr lang="en-US" altLang="ko-KR" sz="2400" b="1" dirty="0" smtClean="0"/>
          </a:p>
          <a:p>
            <a:r>
              <a:rPr lang="en-US" altLang="ko-KR" sz="2400" b="1" dirty="0" smtClean="0"/>
              <a:t>of 10-dimensional hypercube</a:t>
            </a:r>
          </a:p>
          <a:p>
            <a:endParaRPr lang="en-US" altLang="ko-KR" sz="2000" dirty="0" smtClean="0"/>
          </a:p>
          <a:p>
            <a:endParaRPr lang="en-US" altLang="ko-KR" sz="2000" dirty="0" smtClean="0"/>
          </a:p>
          <a:p>
            <a:endParaRPr lang="en-US" altLang="ko-KR" sz="2000" dirty="0" smtClean="0"/>
          </a:p>
          <a:p>
            <a:endParaRPr lang="en-US" altLang="ko-KR" sz="2000" dirty="0" smtClean="0"/>
          </a:p>
          <a:p>
            <a:pPr>
              <a:buFont typeface="Arial" pitchFamily="34" charset="0"/>
              <a:buChar char="•"/>
            </a:pPr>
            <a:r>
              <a:rPr lang="en-US" altLang="ko-KR" sz="2000" dirty="0" smtClean="0"/>
              <a:t> </a:t>
            </a:r>
            <a:r>
              <a:rPr lang="en-US" altLang="ko-KR" sz="2000" b="1" dirty="0" smtClean="0"/>
              <a:t>Assumption</a:t>
            </a:r>
          </a:p>
          <a:p>
            <a:r>
              <a:rPr lang="en-US" altLang="ko-KR" sz="2000" dirty="0" smtClean="0"/>
              <a:t>  Solutions might be found in </a:t>
            </a:r>
          </a:p>
          <a:p>
            <a:r>
              <a:rPr lang="en-US" altLang="ko-KR" sz="2000" dirty="0" smtClean="0"/>
              <a:t>  many different areas in search space</a:t>
            </a:r>
          </a:p>
          <a:p>
            <a:endParaRPr lang="en-US" altLang="ko-KR" sz="2000" dirty="0" smtClean="0"/>
          </a:p>
        </p:txBody>
      </p:sp>
      <p:grpSp>
        <p:nvGrpSpPr>
          <p:cNvPr id="2" name="그룹 17"/>
          <p:cNvGrpSpPr/>
          <p:nvPr/>
        </p:nvGrpSpPr>
        <p:grpSpPr>
          <a:xfrm>
            <a:off x="4202832" y="3068960"/>
            <a:ext cx="4941168" cy="3933056"/>
            <a:chOff x="3923928" y="2924944"/>
            <a:chExt cx="4941168" cy="3933056"/>
          </a:xfrm>
        </p:grpSpPr>
        <p:pic>
          <p:nvPicPr>
            <p:cNvPr id="23" name="그림 22" descr="800px-10cube_ortho_polygon_svg.png"/>
            <p:cNvPicPr>
              <a:picLocks noChangeAspect="1"/>
            </p:cNvPicPr>
            <p:nvPr/>
          </p:nvPicPr>
          <p:blipFill>
            <a:blip r:embed="rId3" cstate="print"/>
            <a:stretch>
              <a:fillRect/>
            </a:stretch>
          </p:blipFill>
          <p:spPr>
            <a:xfrm>
              <a:off x="4932040" y="2924944"/>
              <a:ext cx="3933056" cy="3933056"/>
            </a:xfrm>
            <a:prstGeom prst="rect">
              <a:avLst/>
            </a:prstGeom>
          </p:spPr>
        </p:pic>
        <p:sp>
          <p:nvSpPr>
            <p:cNvPr id="24" name="타원 23"/>
            <p:cNvSpPr/>
            <p:nvPr/>
          </p:nvSpPr>
          <p:spPr>
            <a:xfrm>
              <a:off x="3923928" y="6287834"/>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p:cNvSpPr/>
            <p:nvPr/>
          </p:nvSpPr>
          <p:spPr>
            <a:xfrm>
              <a:off x="5940152" y="543684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TextBox 25"/>
            <p:cNvSpPr txBox="1"/>
            <p:nvPr/>
          </p:nvSpPr>
          <p:spPr>
            <a:xfrm>
              <a:off x="4139952" y="6165304"/>
              <a:ext cx="1215397" cy="338554"/>
            </a:xfrm>
            <a:prstGeom prst="rect">
              <a:avLst/>
            </a:prstGeom>
            <a:noFill/>
          </p:spPr>
          <p:txBody>
            <a:bodyPr wrap="none" rtlCol="0">
              <a:spAutoFit/>
            </a:bodyPr>
            <a:lstStyle/>
            <a:p>
              <a:r>
                <a:rPr lang="en-US" altLang="ko-KR" sz="1600" b="1" dirty="0" smtClean="0"/>
                <a:t>: Solutions</a:t>
              </a:r>
              <a:endParaRPr lang="en-US" altLang="ko-KR" sz="1600" dirty="0" smtClean="0"/>
            </a:p>
          </p:txBody>
        </p:sp>
        <p:sp>
          <p:nvSpPr>
            <p:cNvPr id="28" name="타원 27"/>
            <p:cNvSpPr/>
            <p:nvPr/>
          </p:nvSpPr>
          <p:spPr>
            <a:xfrm>
              <a:off x="5940152" y="4725144"/>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p:cNvSpPr/>
            <p:nvPr/>
          </p:nvSpPr>
          <p:spPr>
            <a:xfrm>
              <a:off x="6419064" y="506841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p:cNvSpPr/>
            <p:nvPr/>
          </p:nvSpPr>
          <p:spPr>
            <a:xfrm>
              <a:off x="6723864" y="494116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p:cNvSpPr/>
            <p:nvPr/>
          </p:nvSpPr>
          <p:spPr>
            <a:xfrm>
              <a:off x="6876264" y="509356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p:cNvSpPr/>
            <p:nvPr/>
          </p:nvSpPr>
          <p:spPr>
            <a:xfrm>
              <a:off x="6732240" y="580527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p:cNvSpPr/>
            <p:nvPr/>
          </p:nvSpPr>
          <p:spPr>
            <a:xfrm>
              <a:off x="7604720" y="544523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타원 33"/>
            <p:cNvSpPr/>
            <p:nvPr/>
          </p:nvSpPr>
          <p:spPr>
            <a:xfrm>
              <a:off x="7604720" y="473352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p:cNvSpPr/>
            <p:nvPr/>
          </p:nvSpPr>
          <p:spPr>
            <a:xfrm>
              <a:off x="7909520" y="460628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35"/>
            <p:cNvSpPr/>
            <p:nvPr/>
          </p:nvSpPr>
          <p:spPr>
            <a:xfrm>
              <a:off x="6948264" y="378904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p:cNvSpPr/>
            <p:nvPr/>
          </p:nvSpPr>
          <p:spPr>
            <a:xfrm>
              <a:off x="6300192" y="414908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9" name="직사각형 79"/>
          <p:cNvSpPr/>
          <p:nvPr/>
        </p:nvSpPr>
        <p:spPr>
          <a:xfrm>
            <a:off x="637625" y="2907980"/>
            <a:ext cx="504056" cy="28803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B</a:t>
            </a:r>
            <a:r>
              <a:rPr lang="en-US" altLang="ko-KR" sz="1400" baseline="-25000" dirty="0" smtClean="0">
                <a:solidFill>
                  <a:schemeClr val="tx1"/>
                </a:solidFill>
              </a:rPr>
              <a:t>i</a:t>
            </a:r>
            <a:endParaRPr lang="ko-KR" altLang="en-US" sz="1400" baseline="-25000" dirty="0">
              <a:solidFill>
                <a:schemeClr val="tx1"/>
              </a:solidFill>
            </a:endParaRPr>
          </a:p>
        </p:txBody>
      </p:sp>
      <p:sp>
        <p:nvSpPr>
          <p:cNvPr id="20" name="TextBox 19"/>
          <p:cNvSpPr txBox="1"/>
          <p:nvPr/>
        </p:nvSpPr>
        <p:spPr>
          <a:xfrm>
            <a:off x="1213689" y="2865940"/>
            <a:ext cx="1832553" cy="338554"/>
          </a:xfrm>
          <a:prstGeom prst="rect">
            <a:avLst/>
          </a:prstGeom>
          <a:noFill/>
        </p:spPr>
        <p:txBody>
          <a:bodyPr wrap="none" rtlCol="0">
            <a:spAutoFit/>
          </a:bodyPr>
          <a:lstStyle/>
          <a:p>
            <a:r>
              <a:rPr lang="en-US" altLang="ko-KR" sz="1600" dirty="0" smtClean="0"/>
              <a:t>∈ {0, 1, …, m - 1}</a:t>
            </a:r>
            <a:endParaRPr lang="ko-KR" altLang="en-US" sz="1600" baseline="-25000" dirty="0"/>
          </a:p>
        </p:txBody>
      </p:sp>
      <p:sp>
        <p:nvSpPr>
          <p:cNvPr id="21" name="오른쪽 화살표 34"/>
          <p:cNvSpPr>
            <a:spLocks noChangeArrowheads="1"/>
          </p:cNvSpPr>
          <p:nvPr/>
        </p:nvSpPr>
        <p:spPr bwMode="auto">
          <a:xfrm>
            <a:off x="3203848" y="2865940"/>
            <a:ext cx="432048" cy="288032"/>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22" name="직사각형 79"/>
          <p:cNvSpPr/>
          <p:nvPr/>
        </p:nvSpPr>
        <p:spPr>
          <a:xfrm>
            <a:off x="3949993" y="2916462"/>
            <a:ext cx="504056" cy="28803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X</a:t>
            </a:r>
            <a:r>
              <a:rPr lang="en-US" altLang="ko-KR" sz="1400" baseline="-25000" dirty="0" smtClean="0">
                <a:solidFill>
                  <a:schemeClr val="tx1"/>
                </a:solidFill>
              </a:rPr>
              <a:t>i</a:t>
            </a:r>
            <a:endParaRPr lang="ko-KR" altLang="en-US" sz="1400" baseline="-25000" dirty="0">
              <a:solidFill>
                <a:schemeClr val="tx1"/>
              </a:solidFill>
            </a:endParaRPr>
          </a:p>
        </p:txBody>
      </p:sp>
      <p:sp>
        <p:nvSpPr>
          <p:cNvPr id="27" name="TextBox 26"/>
          <p:cNvSpPr txBox="1"/>
          <p:nvPr/>
        </p:nvSpPr>
        <p:spPr>
          <a:xfrm>
            <a:off x="4526057" y="2874422"/>
            <a:ext cx="1079142" cy="338554"/>
          </a:xfrm>
          <a:prstGeom prst="rect">
            <a:avLst/>
          </a:prstGeom>
          <a:noFill/>
        </p:spPr>
        <p:txBody>
          <a:bodyPr wrap="none" rtlCol="0">
            <a:spAutoFit/>
          </a:bodyPr>
          <a:lstStyle/>
          <a:p>
            <a:r>
              <a:rPr lang="en-US" altLang="ko-KR" sz="1600" dirty="0" smtClean="0"/>
              <a:t>∈ {-1, 1} </a:t>
            </a:r>
            <a:endParaRPr lang="ko-KR" altLang="en-US" sz="1600" baseline="-25000" dirty="0"/>
          </a:p>
        </p:txBody>
      </p:sp>
      <p:sp>
        <p:nvSpPr>
          <p:cNvPr id="41" name="타원 40"/>
          <p:cNvSpPr/>
          <p:nvPr/>
        </p:nvSpPr>
        <p:spPr>
          <a:xfrm>
            <a:off x="4201450" y="616531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TextBox 41"/>
          <p:cNvSpPr txBox="1"/>
          <p:nvPr/>
        </p:nvSpPr>
        <p:spPr>
          <a:xfrm>
            <a:off x="4417474" y="6021288"/>
            <a:ext cx="732893" cy="338554"/>
          </a:xfrm>
          <a:prstGeom prst="rect">
            <a:avLst/>
          </a:prstGeom>
          <a:noFill/>
        </p:spPr>
        <p:txBody>
          <a:bodyPr wrap="none" rtlCol="0">
            <a:spAutoFit/>
          </a:bodyPr>
          <a:lstStyle/>
          <a:p>
            <a:r>
              <a:rPr lang="en-US" altLang="ko-KR" sz="1600" b="1" dirty="0" smtClean="0"/>
              <a:t>: PSSI</a:t>
            </a:r>
            <a:endParaRPr lang="en-US" altLang="ko-KR" sz="1600" dirty="0" smtClean="0"/>
          </a:p>
        </p:txBody>
      </p:sp>
      <p:sp>
        <p:nvSpPr>
          <p:cNvPr id="44" name="타원 43"/>
          <p:cNvSpPr/>
          <p:nvPr/>
        </p:nvSpPr>
        <p:spPr>
          <a:xfrm>
            <a:off x="6300192" y="6237320"/>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p:cNvSpPr/>
          <p:nvPr/>
        </p:nvSpPr>
        <p:spPr>
          <a:xfrm>
            <a:off x="7308312" y="6453344"/>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p:cNvSpPr/>
          <p:nvPr/>
        </p:nvSpPr>
        <p:spPr>
          <a:xfrm>
            <a:off x="7133456" y="4509120"/>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p:cNvSpPr/>
          <p:nvPr/>
        </p:nvSpPr>
        <p:spPr>
          <a:xfrm>
            <a:off x="6156176" y="494116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p:cNvSpPr/>
          <p:nvPr/>
        </p:nvSpPr>
        <p:spPr>
          <a:xfrm>
            <a:off x="6156176" y="465313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p:cNvSpPr/>
          <p:nvPr/>
        </p:nvSpPr>
        <p:spPr>
          <a:xfrm>
            <a:off x="6300192" y="551724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타원 52"/>
          <p:cNvSpPr/>
          <p:nvPr/>
        </p:nvSpPr>
        <p:spPr>
          <a:xfrm>
            <a:off x="7020272" y="522920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타원 53"/>
          <p:cNvSpPr/>
          <p:nvPr/>
        </p:nvSpPr>
        <p:spPr>
          <a:xfrm>
            <a:off x="7092280" y="515720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p:cNvSpPr/>
          <p:nvPr/>
        </p:nvSpPr>
        <p:spPr>
          <a:xfrm>
            <a:off x="7020280" y="515720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타원 55"/>
          <p:cNvSpPr/>
          <p:nvPr/>
        </p:nvSpPr>
        <p:spPr>
          <a:xfrm>
            <a:off x="7092288" y="508519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타원 56"/>
          <p:cNvSpPr/>
          <p:nvPr/>
        </p:nvSpPr>
        <p:spPr>
          <a:xfrm>
            <a:off x="7071268" y="508519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타원 57"/>
          <p:cNvSpPr/>
          <p:nvPr/>
        </p:nvSpPr>
        <p:spPr>
          <a:xfrm>
            <a:off x="7020280" y="530121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p:cNvSpPr/>
          <p:nvPr/>
        </p:nvSpPr>
        <p:spPr>
          <a:xfrm>
            <a:off x="7092288" y="522920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p:cNvSpPr/>
          <p:nvPr/>
        </p:nvSpPr>
        <p:spPr>
          <a:xfrm>
            <a:off x="7884376" y="566125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p:cNvSpPr/>
          <p:nvPr/>
        </p:nvSpPr>
        <p:spPr>
          <a:xfrm>
            <a:off x="8028392" y="479715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타원 61"/>
          <p:cNvSpPr/>
          <p:nvPr/>
        </p:nvSpPr>
        <p:spPr>
          <a:xfrm>
            <a:off x="7164296" y="3933064"/>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타원 62"/>
          <p:cNvSpPr/>
          <p:nvPr/>
        </p:nvSpPr>
        <p:spPr>
          <a:xfrm>
            <a:off x="7236304" y="400507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타원 63"/>
          <p:cNvSpPr/>
          <p:nvPr/>
        </p:nvSpPr>
        <p:spPr>
          <a:xfrm>
            <a:off x="7164296" y="400507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타원 64"/>
          <p:cNvSpPr/>
          <p:nvPr/>
        </p:nvSpPr>
        <p:spPr>
          <a:xfrm>
            <a:off x="8100400" y="630932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타원 84"/>
          <p:cNvSpPr/>
          <p:nvPr/>
        </p:nvSpPr>
        <p:spPr>
          <a:xfrm>
            <a:off x="7596344" y="494955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타원 66"/>
          <p:cNvSpPr/>
          <p:nvPr/>
        </p:nvSpPr>
        <p:spPr>
          <a:xfrm>
            <a:off x="6300192" y="6237320"/>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타원 67"/>
          <p:cNvSpPr/>
          <p:nvPr/>
        </p:nvSpPr>
        <p:spPr>
          <a:xfrm>
            <a:off x="7308312" y="6453344"/>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타원 69"/>
          <p:cNvSpPr/>
          <p:nvPr/>
        </p:nvSpPr>
        <p:spPr>
          <a:xfrm>
            <a:off x="7133456" y="4509120"/>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타원 70"/>
          <p:cNvSpPr/>
          <p:nvPr/>
        </p:nvSpPr>
        <p:spPr>
          <a:xfrm>
            <a:off x="7596344" y="494955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ox(in)">
                                      <p:cBhvr>
                                        <p:cTn id="10" dur="500"/>
                                        <p:tgtEl>
                                          <p:spTgt spid="4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box(in)">
                                      <p:cBhvr>
                                        <p:cTn id="13" dur="500"/>
                                        <p:tgtEl>
                                          <p:spTgt spid="8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ox(in)">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 0 C -0.00104 -0.00694 -0.00347 -0.01157 -0.00486 -0.01805 C -0.00521 -0.01967 -0.00694 -0.02245 -0.00573 -0.02315 C -0.0033 -0.02454 -0.00069 -0.02245 0.00191 -0.02199 C 0.0033 -0.02014 0.00486 -0.01782 0.00573 -0.01551 C 0.00695 -0.01227 0.00868 -0.00532 0.00868 -0.00532 C 0.00903 -0.00324 0.0092 -0.00092 0.00955 0.00116 C 0.00972 0.00255 0.01042 0.00371 0.01059 0.00509 C 0.01111 0.0081 0.01146 0.01713 0.01146 0.01412 C 0.01146 -0.00324 0.0092 -0.00555 -0.00104 -0.01041 C -0.00069 -0.00347 -0.00191 0.00371 0 0.01019 C 0.00052 0.01227 0.00278 0.00787 0.00382 0.00625 C 0.00677 0.00162 0.00816 -0.00532 0.01059 -0.01041 C 0.00642 -0.01852 0.00938 -0.01504 -0.00382 -0.01296 C -0.00521 -0.01273 -0.00642 -0.01204 -0.00781 -0.01157 C -0.00868 -0.01111 -0.01163 -0.01041 -0.01059 -0.01041 C -0.00903 -0.01041 -0.00729 -0.01111 -0.00573 -0.01157 C -0.00156 -0.01759 -0.00052 -0.01666 0.00573 -0.01551 C 0.00677 -0.01458 0.00816 -0.01435 0.00868 -0.01296 C 0.0099 -0.01018 0.01059 -0.00393 0.01059 -0.00393 C 0.00747 0.01158 0.00017 -0.01041 -0.00295 0.00509 C 0 0.0088 0.00191 0.01088 0.00573 0.01273 C 0.00938 -0.00116 0.00695 -0.01481 0.00382 -0.02824 C -0.00208 -0.0243 -0.00191 -0.0206 -0.00868 -0.01805 C -0.00816 -0.01111 -0.00851 -0.00926 -0.00677 -0.00393 C -0.00625 -0.00208 -0.0059 -0.00023 -0.00486 0.00116 C -0.00417 0.00209 -0.00087 0.00255 -0.00191 0.00255 C -0.0033 0.00255 -0.00451 0.00162 -0.00573 0.00116 C -0.0092 -0.00509 -0.01007 -0.01157 -0.00573 -0.01805 C -0.00417 -0.02037 -0.00121 -0.02037 0.00087 -0.02199 C 0.00469 -0.02106 0.00868 -0.02037 0.0125 -0.01921 C 0.01337 -0.01898 0.01493 -0.01921 0.01528 -0.01805 C 0.01719 -0.00926 0.01076 -0.00764 0.00677 -0.00393 C 0.0033 -0.0044 -0.00035 -0.0044 -0.00382 -0.00532 C -0.00417 -0.00532 -0.0125 -0.01273 -0.00295 -0.00532 C 0.00243 -0.00116 -0.00243 -0.00347 0.00278 -0.00139 C 0.00816 -0.00602 0.0066 -0.01134 0.00573 -0.01921 C 0.00399 -0.01088 -0.00087 -0.00509 -0.00382 0.00255 C -0.01163 -0.00023 -0.00955 -0.00717 -0.00868 -0.01666 C -0.00087 -0.01504 0.00504 -0.00995 0.01059 -0.00254 C 0.01302 0.00787 0.00208 -0.00092 -0.00191 -0.00254 C -0.00434 -0.01157 -0.0026 -0.00324 0 -0.00254 C 0.00087 -0.00231 0.00122 -0.0044 0.00191 -0.00532 C 0.00174 -0.00741 0.00174 -0.02454 -0.00104 -0.01412 C 0.00052 -0.00139 -0.00035 -0.00116 0.00191 -0.01921 C 0.00261 -0.02523 0.00313 -0.03125 0.00382 -0.03727 C 0.00747 -0.03565 0.00938 -0.03241 0.0125 -0.02963 C 0.01493 -0.02523 0.01684 -0.02176 0.01823 -0.01666 C 0.01684 -0.01018 0.01528 -0.00972 0.01059 -0.00787 C 0.00868 -0.0081 -0.00937 -0.00856 0.00278 -0.01666 C 0.00747 -0.01366 0.01476 -0.01319 0.00677 -0.00787 C 0.00521 -0.00833 0.00347 -0.0081 0.00191 -0.00903 C 0.00052 -0.00995 -0.00069 -0.01134 -0.00191 -0.01296 C -0.00278 -0.01412 -0.00486 -0.01597 -0.00382 -0.01666 C -0.00208 -0.01782 0 -0.01597 0.00191 -0.01551 C 0.00469 -0.00972 0.00816 -0.00856 0.00278 -0.00393 C 0.00208 -0.00254 0.0007 -0.00162 0.00087 0 C 0.00104 0.00162 0.00278 0.00301 0.00382 0.00255 C 0.00469 0.00209 0.00642 -0.00509 0.00677 -0.00648 C 0.00556 -0.02153 0.00695 -0.02801 -0.00382 -0.01805 C -0.00451 -0.01481 -0.00573 0.00579 -0.00295 -0.00648 C -0.0026 -0.01041 -0.0033 -0.01458 -0.00191 -0.01805 C -0.00139 -0.01944 -0.00017 -0.01597 0.00087 -0.01551 C 0.00313 -0.01435 0.00764 -0.01296 0.00764 -0.01296 C 0.01024 -0.00787 0.01076 -0.00347 0.00573 -0.00139 C 0.00035 -0.00278 -0.00555 -0.00486 0.00278 -0.01041 C 0.00556 -0.00949 0.01024 -0.00717 0.00573 -0.00393 " pathEditMode="relative" ptsTypes="ffffffffffffffffffffffffffffffffffffffffffffffffffffffffffffffffffA">
                                      <p:cBhvr>
                                        <p:cTn id="20" dur="5000" fill="hold"/>
                                        <p:tgtEl>
                                          <p:spTgt spid="44"/>
                                        </p:tgtEl>
                                        <p:attrNameLst>
                                          <p:attrName>ppt_x</p:attrName>
                                          <p:attrName>ppt_y</p:attrName>
                                        </p:attrNameLst>
                                      </p:cBhvr>
                                    </p:animMotion>
                                  </p:childTnLst>
                                </p:cTn>
                              </p:par>
                              <p:par>
                                <p:cTn id="21" presetID="0" presetClass="path" presetSubtype="0" accel="50000" decel="50000" fill="hold" grpId="1" nodeType="withEffect">
                                  <p:stCondLst>
                                    <p:cond delay="0"/>
                                  </p:stCondLst>
                                  <p:childTnLst>
                                    <p:animMotion origin="layout" path="M 0 0 C 0.00035 -0.00417 -0.00208 -0.01134 0.00087 -0.01273 C 0.00382 -0.01412 0.00764 -0.00371 0.00764 -0.00371 C 0.0066 -0.00324 0.00556 -0.00208 0.00469 -0.00255 C 0.0007 -0.00463 0.00486 -0.01042 0.00087 -0.00255 C -0.00278 -0.00394 -0.0033 -0.00695 -0.0059 -0.01019 C -0.00521 -0.0081 -0.00521 -0.00509 -0.00382 -0.00371 C -0.00312 -0.00301 0.00191 -0.00741 0.00191 -0.00764 C 0.00191 -0.00903 0 -0.00671 -0.00104 -0.00625 C -0.0026 -0.00533 -0.00434 -0.00463 -0.0059 -0.00371 C -0.00226 -0.00232 0.00243 -0.0044 -0.00382 -0.00764 C -0.00347 -0.00602 -0.00417 -0.00347 -0.00295 -0.00255 C -0.00208 -0.00185 -0.00295 -0.00625 -0.00191 -0.00625 C -0.00087 -0.00625 -0.00069 -0.00371 0 -0.00255 C -0.0026 -0.00023 -0.01441 0.00301 -0.00677 -0.00371 C -0.00677 -0.00371 -0.00191 0.00116 -0.00104 0 C -0.00035 -0.00093 -0.00278 -0.00301 -0.00191 -0.00371 C -0.00087 -0.00463 0.00122 -0.00394 0.00191 -0.00255 C 0.00243 -0.00162 0.0007 -0.00093 0 0 Z " pathEditMode="relative" ptsTypes="fffffffffffffffffff">
                                      <p:cBhvr>
                                        <p:cTn id="22" dur="5000" fill="hold"/>
                                        <p:tgtEl>
                                          <p:spTgt spid="45"/>
                                        </p:tgtEl>
                                        <p:attrNameLst>
                                          <p:attrName>ppt_x</p:attrName>
                                          <p:attrName>ppt_y</p:attrName>
                                        </p:attrNameLst>
                                      </p:cBhvr>
                                    </p:animMotion>
                                  </p:childTnLst>
                                </p:cTn>
                              </p:par>
                              <p:par>
                                <p:cTn id="23" presetID="0" presetClass="path" presetSubtype="0" accel="50000" decel="50000" fill="hold" grpId="1" nodeType="withEffect">
                                  <p:stCondLst>
                                    <p:cond delay="0"/>
                                  </p:stCondLst>
                                  <p:childTnLst>
                                    <p:animMotion origin="layout" path="M 0 0 C -0.00226 -0.01065 0.00208 0.00324 0.00295 0.00509 C 0.0033 0.0037 0.00417 0.00255 0.00399 0.00116 C 0.00382 -0.00162 0.00191 -0.00648 0.00191 -0.00648 C 0.00069 -0.00069 0.00121 0.00208 -0.00382 0 C -0.00712 -0.00301 -0.01354 -0.00787 -0.00382 -0.00509 C 0 -0.00185 0.00035 -0.00069 -0.00087 0.00509 C -0.00747 0.00301 -0.00573 -0.00023 -0.00469 -0.00903 C -0.00399 -0.00741 -0.00295 -0.00579 -0.00278 -0.00393 C -0.00261 -0.00255 -0.00278 0 -0.00382 0 C -0.00486 0 -0.00434 -0.00255 -0.00469 -0.00393 C -0.0059 -0.00301 -0.01233 0.00093 -0.0066 0.00509 C -0.00538 0.00602 -0.00608 0.00162 -0.00573 0 C -0.00295 -0.01273 -0.00642 0.00648 -0.00382 -0.00903 C 0.00312 -0.00648 0.00087 -0.00301 0 0.00648 C -0.00087 0.00116 -0.00521 -0.01343 0.00295 -0.00648 C 0.00746 -0.01528 0.00312 -0.00694 0.00295 -0.00509 C 0.00278 -0.00046 0.00399 0.0044 0.00399 0.00903 C 0.00399 0.01204 0.00347 0.00301 0.00295 0 C 0.00278 -0.00139 0.00226 -0.00255 0.00191 -0.00393 C -0.00399 -0.00185 -0.00295 0.00023 -0.00469 0.00764 C -0.00313 0.01667 -0.00417 0.01319 -0.00278 0.00255 C -0.00226 -0.00139 -0.00087 -0.00532 0 -0.00903 C 0.00503 -0.00463 0.00382 -0.00162 0 0.00394 C -0.00625 0.00208 -0.00712 0.00023 -0.00955 -0.00764 C -0.0092 -0.01018 -0.00972 -0.01343 -0.00851 -0.01551 C -0.00799 -0.01643 -0.00729 -0.01343 -0.0066 -0.01273 C -0.00452 -0.01042 -0.00226 -0.00856 0 -0.00648 C 0.00104 -0.00556 0.00295 -0.00393 0.00295 -0.00393 L 0 -0.00648 C 0.00035 -0.00509 0.00017 -0.00208 0.00104 -0.00255 C 0.00226 -0.00324 0.00191 -0.00949 0.00191 -0.00764 C 0.00191 -0.00116 0.00121 0.00532 -0.00278 0.00903 C -0.00434 0.0081 -0.00625 0.00787 -0.00764 0.00648 C -0.01024 0.00347 -0.00972 -0.00671 -0.00469 -0.00903 C 0.00278 -0.00532 -0.00747 -0.00625 0 -0.00255 C -0.00156 -0.01574 -0.00191 -0.0081 0.00295 -0.00393 C 0.0026 -0.00231 0.00295 0.00023 0.00191 0.00116 C 0.00087 0.00208 -0.00191 0.00185 -0.00191 0 C -0.00191 -0.00185 0.00069 -0.00093 0.00191 -0.00139 C 0.00347 -0.01042 0.00364 -0.00949 0 0 Z " pathEditMode="relative" ptsTypes="ffffffffffffffffffffffffffffFffffffffffff">
                                      <p:cBhvr>
                                        <p:cTn id="24" dur="5000" fill="hold"/>
                                        <p:tgtEl>
                                          <p:spTgt spid="47"/>
                                        </p:tgtEl>
                                        <p:attrNameLst>
                                          <p:attrName>ppt_x</p:attrName>
                                          <p:attrName>ppt_y</p:attrName>
                                        </p:attrNameLst>
                                      </p:cBhvr>
                                    </p:animMotion>
                                  </p:childTnLst>
                                </p:cTn>
                              </p:par>
                              <p:par>
                                <p:cTn id="25" presetID="0" presetClass="path" presetSubtype="0" accel="50000" decel="50000" fill="hold" grpId="1" nodeType="withEffect">
                                  <p:stCondLst>
                                    <p:cond delay="0"/>
                                  </p:stCondLst>
                                  <p:childTnLst>
                                    <p:animMotion origin="layout" path="M 0 0 C -0.00399 -0.00371 -0.00573 -0.00787 -0.01059 -0.01019 C -0.00938 0.00046 -0.0092 0.00231 -0.00278 0.00787 C 0 0.00208 -0.00104 -0.00209 -0.00382 -0.00764 C -0.00538 -0.0169 -0.00295 -0.01482 0.00191 -0.01134 C 0.00312 -0.00718 0.00503 -0.00162 0.00191 0.00254 C 0.00052 0.0044 -0.00191 0.00185 -0.00382 0.00139 C -0.00851 -0.00301 -0.00764 -0.00509 -0.0066 -0.01273 C -0.00434 -0.0081 -0.00469 -0.00162 -0.00191 0.00254 C -0.00122 0.00347 0.00052 0.0044 0 0.00532 C -0.0007 0.00625 -0.00191 0.0044 -0.00278 0.00393 C -0.00434 -0.00209 -0.00399 -0.00509 0 -0.0088 C 0.00139 -0.00834 0.00278 -0.00695 0.00399 -0.00764 C 0.00851 -0.00996 0.00052 -0.01621 0 -0.01667 C -0.00156 -0.00996 0.00017 -0.00579 0.00399 -0.00116 C -0.00035 0.00254 -0.00382 0.00092 -0.00851 -0.00116 C -0.01667 -0.01111 -0.01302 -0.00996 -0.00573 -0.01667 C -0.00347 -0.01621 -0.00122 -0.01528 0.00104 -0.01528 C 0.00243 -0.01528 -0.00174 -0.01759 -0.00278 -0.01667 C -0.00399 -0.01574 -0.00347 -0.0132 -0.00382 -0.01134 C -0.00174 0.00393 -0.00382 -0.00509 -0.00191 -0.0088 C -0.00122 -0.01019 0 -0.01042 0.00104 -0.01134 C 0.00538 -0.00718 0.00851 -0.00602 0.00295 -0.00116 C -0.00434 -0.00324 -0.00399 -0.0044 -0.00278 -0.01412 C -0.00156 -0.0088 0 -0.00625 0.00295 -0.00255 C 0.00052 -0.00139 -0.00122 0.00023 -0.00382 -0.00255 C -0.00452 -0.00347 -0.00417 -0.00509 -0.00469 -0.00625 C -0.00573 -0.00903 -0.00851 -0.01412 -0.00851 -0.01412 C -0.00781 -0.01065 -0.00781 -0.00695 -0.0066 -0.00371 C -0.00608 -0.00232 -0.00382 -0.00116 -0.00382 -0.00116 C -0.00278 -0.00162 -0.00174 -0.00324 -0.00087 -0.00255 C 0 -0.00185 -0.00052 0.00023 0 0.00139 C 0.00052 0.00278 0.00191 0.00694 0.00191 0.00532 C 0.00191 0.00347 0.00069 0.00185 0 0 C -0.00104 -0.00579 -0.00295 -0.00926 -0.00382 -0.01528 C -0.00417 -0.01366 -0.00504 -0.01181 -0.00469 -0.01019 C -0.00434 -0.00857 0.00156 -0.00301 0.00295 -0.00255 C 0.00555 0.00717 0.00052 -0.0044 -0.00087 -0.00625 C -0.00261 -0.00023 -0.00035 0.00208 0.00399 0 C 0.00434 -0.00162 0.00538 -0.00347 0.00486 -0.00509 C 0.00243 -0.01435 0.00104 -0.00394 0.00104 -0.00371 C 0.00139 -0.00255 0.00139 -0.00116 0.00191 0 C 0.00243 0.00116 0.00399 0.0037 0.00399 0.00254 C 0.00399 -0.00023 0.00191 -0.00509 0.00191 -0.00509 C 0.00017 0.00509 -0.00191 -0.00162 -0.00573 -0.00625 C -0.00556 -0.0044 -0.00452 0.00602 -0.00382 0.00648 C 0.00121 0.00949 0 0.00231 0 0 Z " pathEditMode="relative" ptsTypes="fffffffffffffffffffffffffffffffffffffffffffffff">
                                      <p:cBhvr>
                                        <p:cTn id="26" dur="5000" fill="hold"/>
                                        <p:tgtEl>
                                          <p:spTgt spid="85"/>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2" nodeType="clickEffect">
                                  <p:stCondLst>
                                    <p:cond delay="0"/>
                                  </p:stCondLst>
                                  <p:childTnLst>
                                    <p:animEffect transition="out" filter="box(in)">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par>
                                <p:cTn id="32" presetID="4" presetClass="exit" presetSubtype="16" fill="hold" grpId="2" nodeType="withEffect">
                                  <p:stCondLst>
                                    <p:cond delay="0"/>
                                  </p:stCondLst>
                                  <p:childTnLst>
                                    <p:animEffect transition="out" filter="box(in)">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par>
                                <p:cTn id="35" presetID="4" presetClass="exit" presetSubtype="16" fill="hold" grpId="2" nodeType="withEffect">
                                  <p:stCondLst>
                                    <p:cond delay="0"/>
                                  </p:stCondLst>
                                  <p:childTnLst>
                                    <p:animEffect transition="out" filter="box(in)">
                                      <p:cBhvr>
                                        <p:cTn id="36" dur="500"/>
                                        <p:tgtEl>
                                          <p:spTgt spid="47"/>
                                        </p:tgtEl>
                                      </p:cBhvr>
                                    </p:animEffect>
                                    <p:set>
                                      <p:cBhvr>
                                        <p:cTn id="37" dur="1" fill="hold">
                                          <p:stCondLst>
                                            <p:cond delay="499"/>
                                          </p:stCondLst>
                                        </p:cTn>
                                        <p:tgtEl>
                                          <p:spTgt spid="47"/>
                                        </p:tgtEl>
                                        <p:attrNameLst>
                                          <p:attrName>style.visibility</p:attrName>
                                        </p:attrNameLst>
                                      </p:cBhvr>
                                      <p:to>
                                        <p:strVal val="hidden"/>
                                      </p:to>
                                    </p:set>
                                  </p:childTnLst>
                                </p:cTn>
                              </p:par>
                              <p:par>
                                <p:cTn id="38" presetID="4" presetClass="exit" presetSubtype="16" fill="hold" grpId="2" nodeType="withEffect">
                                  <p:stCondLst>
                                    <p:cond delay="0"/>
                                  </p:stCondLst>
                                  <p:childTnLst>
                                    <p:animEffect transition="out" filter="box(in)">
                                      <p:cBhvr>
                                        <p:cTn id="39" dur="500"/>
                                        <p:tgtEl>
                                          <p:spTgt spid="85"/>
                                        </p:tgtEl>
                                      </p:cBhvr>
                                    </p:animEffect>
                                    <p:set>
                                      <p:cBhvr>
                                        <p:cTn id="40" dur="1" fill="hold">
                                          <p:stCondLst>
                                            <p:cond delay="499"/>
                                          </p:stCondLst>
                                        </p:cTn>
                                        <p:tgtEl>
                                          <p:spTgt spid="85"/>
                                        </p:tgtEl>
                                        <p:attrNameLst>
                                          <p:attrName>style.visibility</p:attrName>
                                        </p:attrNameLst>
                                      </p:cBhvr>
                                      <p:to>
                                        <p:strVal val="hidden"/>
                                      </p:to>
                                    </p:set>
                                  </p:childTnLst>
                                </p:cTn>
                              </p:par>
                              <p:par>
                                <p:cTn id="41" presetID="4" presetClass="entr" presetSubtype="16"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box(in)">
                                      <p:cBhvr>
                                        <p:cTn id="43" dur="500"/>
                                        <p:tgtEl>
                                          <p:spTgt spid="67"/>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box(in)">
                                      <p:cBhvr>
                                        <p:cTn id="46" dur="500"/>
                                        <p:tgtEl>
                                          <p:spTgt spid="70"/>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box(in)">
                                      <p:cBhvr>
                                        <p:cTn id="49" dur="500"/>
                                        <p:tgtEl>
                                          <p:spTgt spid="71"/>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box(in)">
                                      <p:cBhvr>
                                        <p:cTn id="52" dur="500"/>
                                        <p:tgtEl>
                                          <p:spTgt spid="68"/>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1" nodeType="clickEffect">
                                  <p:stCondLst>
                                    <p:cond delay="0"/>
                                  </p:stCondLst>
                                  <p:childTnLst>
                                    <p:animMotion origin="layout" path="M 0 0 C 0.0007 -0.00301 0.00122 -0.00602 0.00191 -0.00903 C 0.00278 -0.01319 0.00139 -0.01759 0.00087 -0.02176 C -0.00052 -0.03472 -0.01562 -0.03171 -0.02118 -0.03218 C -0.02899 -0.03403 -0.03055 -0.04051 -0.0375 -0.04352 C -0.04028 -0.04583 -0.04288 -0.04838 -0.04531 -0.05139 C -0.04722 -0.05972 -0.04687 -0.06875 -0.04913 -0.07685 C -0.05 -0.08356 -0.05104 -0.08912 -0.05382 -0.09491 C -0.05503 -0.10208 -0.0559 -0.10926 -0.05677 -0.11667 C -0.05625 -0.12199 -0.0559 -0.12963 -0.05382 -0.13472 C -0.05278 -0.1375 -0.05 -0.14236 -0.05 -0.14236 C -0.04948 -0.14537 -0.04687 -0.15185 -0.04531 -0.15393 C -0.04462 -0.15486 -0.0434 -0.15486 -0.04236 -0.15509 C -0.03142 -0.15671 -0.00972 -0.15903 -0.00972 -0.15903 C 0.0059 -0.16505 -0.00816 -0.16366 0.02014 -0.16551 C 0.02379 -0.17245 0.02309 -0.18102 0.02587 -0.18843 C 0.02813 -0.19444 0.03142 -0.19792 0.03368 -0.20393 C 0.03507 -0.21227 0.03767 -0.22014 0.03941 -0.22824 C 0.04167 -0.23866 0.04219 -0.24514 0.04896 -0.25139 C 0.04965 -0.25393 0.04983 -0.25671 0.05087 -0.25903 C 0.0533 -0.26412 0.05799 -0.26829 0.05955 -0.27431 C 0.06129 -0.28102 0.06129 -0.28981 0.06337 -0.29606 C 0.06511 -0.30139 0.07118 -0.3037 0.075 -0.30509 C 0.08594 -0.30417 0.08715 -0.3044 0.09514 -0.30139 C 0.1007 -0.29653 0.10417 -0.29815 0.11059 -0.3 C 0.11181 -0.30255 0.1132 -0.30509 0.11441 -0.30764 C 0.11511 -0.30903 0.11632 -0.31157 0.11632 -0.31157 C 0.11858 -0.32153 0.12344 -0.32917 0.12691 -0.33843 C 0.1283 -0.3419 0.13004 -0.34838 0.13177 -0.35139 C 0.13316 -0.35393 0.13542 -0.3544 0.1375 -0.35509 C 0.14879 -0.35324 0.14618 -0.35046 0.15278 -0.34097 C 0.15486 -0.33356 0.15608 -0.33958 0.15764 -0.33079 C 0.1559 -0.32268 0.15382 -0.31458 0.15191 -0.30648 C 0.15226 -0.30347 0.15191 -0.30023 0.15278 -0.29745 C 0.1533 -0.29606 0.16285 -0.29051 0.16441 -0.28981 C 0.17049 -0.28426 0.17743 -0.28032 0.18455 -0.27824 C 0.18629 -0.27593 0.18889 -0.27454 0.19028 -0.27176 C 0.19097 -0.27037 0.19063 -0.26806 0.19132 -0.26667 C 0.19427 -0.26088 0.19636 -0.25972 0.2 -0.25648 C 0.20434 -0.24768 0.20087 -0.25602 0.20278 -0.23727 C 0.2033 -0.23241 0.20677 -0.2294 0.20677 -0.22431 " pathEditMode="relative" ptsTypes="ffffffffffffffffffffffffffffffffffffffffA">
                                      <p:cBhvr>
                                        <p:cTn id="56" dur="3000" fill="hold"/>
                                        <p:tgtEl>
                                          <p:spTgt spid="67"/>
                                        </p:tgtEl>
                                        <p:attrNameLst>
                                          <p:attrName>ppt_x</p:attrName>
                                          <p:attrName>ppt_y</p:attrName>
                                        </p:attrNameLst>
                                      </p:cBhvr>
                                    </p:animMotion>
                                  </p:childTnLst>
                                </p:cTn>
                              </p:par>
                              <p:par>
                                <p:cTn id="57" presetID="0" presetClass="path" presetSubtype="0" accel="50000" decel="50000" fill="hold" grpId="1" nodeType="withEffect">
                                  <p:stCondLst>
                                    <p:cond delay="0"/>
                                  </p:stCondLst>
                                  <p:childTnLst>
                                    <p:animMotion origin="layout" path="M 0 0 C -0.00156 0.00694 -0.00035 0.00278 -0.00469 0.01157 L -0.00469 0.01157 C -0.00538 0.01412 -0.00556 0.0169 -0.0066 0.01921 C -0.00955 0.02523 -0.02257 0.03241 -0.02778 0.03449 C -0.02986 0.0375 -0.03038 0.04236 -0.03264 0.04491 C -0.0349 0.04745 -0.04167 0.04815 -0.0441 0.04861 C -0.06094 0.04722 -0.05452 0.05 -0.0625 0.03982 C -0.06597 0.02546 -0.06893 0.01204 -0.07396 -0.00139 C -0.07587 -0.00648 -0.07674 -0.01111 -0.07969 -0.01551 C -0.08177 -0.02315 -0.08524 -0.03009 -0.09028 -0.03472 C -0.09323 -0.04051 -0.09531 -0.04514 -0.09896 -0.05 C -0.10191 -0.06366 -0.1 -0.06782 -0.09514 -0.0794 C -0.09184 -0.0875 -0.08854 -0.09653 -0.08455 -0.10393 C -0.08143 -0.10949 -0.07587 -0.1125 -0.07205 -0.11667 C -0.06771 -0.1213 -0.06354 -0.12616 -0.05851 -0.1294 C -0.05139 -0.13981 -0.03229 -0.15301 -0.02205 -0.15509 C -0.0125 -0.15463 -0.00278 -0.15463 0.00677 -0.15393 C 0.01493 -0.15324 0.02604 -0.13796 0.03281 -0.13218 C 0.03507 -0.12755 0.03663 -0.12616 0.04045 -0.12431 C 0.04844 -0.11435 0.06076 -0.11319 0.07118 -0.11018 C 0.08055 -0.10208 0.08819 -0.08727 0.09913 -0.08333 C 0.10017 -0.08194 0.10087 -0.08032 0.10208 -0.0794 C 0.10295 -0.0787 0.10417 -0.07917 0.10486 -0.07824 C 0.10746 -0.07477 0.10729 -0.06921 0.11059 -0.06551 C 0.11875 -0.05671 0.12708 -0.04768 0.13559 -0.03981 C 0.13819 -0.03449 0.14167 -0.03079 0.14427 -0.02569 C 0.14774 -0.00903 0.14653 0.00995 0.14427 0.02685 C 0.14479 0.03287 0.14357 0.03982 0.14618 0.04491 C 0.14687 0.0463 0.14826 0.04722 0.14913 0.04861 C 0.15226 0.0537 0.15295 0.05926 0.15677 0.06273 C 0.15746 0.06551 0.15937 0.06759 0.15972 0.0706 C 0.16024 0.075 0.15469 0.08519 0.15295 0.08843 C 0.14896 0.09607 0.14965 0.09722 0.14722 0.10509 C 0.14601 0.10926 0.14444 0.11227 0.1434 0.11667 C 0.14323 0.12894 0.15087 0.17222 0.1375 0.18843 C 0.13646 0.19282 0.13559 0.19607 0.13368 0.2 C 0.13264 0.2044 0.12864 0.21806 0.12708 0.22176 C 0.12569 0.225 0.12361 0.22477 0.12118 0.22569 C 0.11632 0.23009 0.11805 0.23657 0.11649 0.24352 C 0.11128 0.24259 0.10903 0.24213 0.10486 0.23843 C 0.1026 0.23357 0.0993 0.23171 0.09618 0.22824 " pathEditMode="relative" ptsTypes="fFfffffffffffffffffffffffffffffffffffffffA">
                                      <p:cBhvr>
                                        <p:cTn id="58" dur="3000" fill="hold"/>
                                        <p:tgtEl>
                                          <p:spTgt spid="70"/>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0.00937 -1.85185E-6 C 0.00399 0.01088 0.0066 0.02709 0.01042 0.03866 C 0.01146 0.04167 0.01163 0.04514 0.01337 0.04746 C 0.01441 0.04884 0.01597 0.04908 0.01719 0.05 C 0.02135 0.04954 0.02778 0.04468 0.02673 0.05394 C 0.02621 0.0581 0.01493 0.07037 0.01233 0.07315 C 0.01059 0.075 0.00851 0.07662 0.0066 0.07824 C 0.00555 0.07917 0.00364 0.08079 0.00364 0.08102 C 0.00035 0.08773 -0.00417 0.09005 -0.00972 0.09236 C -0.01233 0.09769 -0.01389 0.09861 -0.0184 0.1 C -0.01545 0.10625 -0.01163 0.10602 -0.00781 0.11042 C -0.00573 0.11273 -0.00208 0.11806 -0.00208 0.11829 C 0.00208 0.11713 0.00555 0.11597 0.00937 0.11412 C 0.01285 0.11829 0.01128 0.12431 0.01337 0.11667 C 0.01302 0.10857 0.01319 0.10046 0.01233 0.09236 C 0.01198 0.08959 0.00851 0.08334 0.00746 0.08079 C 0.00434 0.07338 0.00035 0.06366 -0.00504 0.05903 C -0.00729 0.05324 -0.00868 0.04584 -0.01267 0.04236 C -0.01684 0.03426 -0.02327 0.02917 -0.02899 0.02315 C -0.03004 0.01921 -0.0309 0.01551 -0.03195 0.01158 C -0.03142 0.00116 -0.03299 -0.00694 -0.02813 -0.01412 C -0.02656 -0.01944 -0.02379 -0.01967 -0.02136 -0.0243 C -0.02049 -0.02592 -0.02049 -0.02801 -0.01945 -0.0294 C -0.01771 -0.03148 -0.01354 -0.03449 -0.01354 -0.03426 C -0.01267 -0.04004 -0.01077 -0.04352 -0.00886 -0.04861 C -0.00955 -0.06273 -0.0092 -0.06504 -0.01163 -0.07546 C -0.01077 -0.08889 -0.0125 -0.08866 -0.00504 -0.09861 C -0.00399 -0.1 -0.0033 -0.10162 -0.00208 -0.10254 C 1.38889E-6 -0.10393 0.00469 -0.10509 0.00469 -0.10486 C 0.0191 -0.10324 0.01406 -0.10648 0.0191 -0.09606 C 0.01771 -0.08356 0.0158 -0.08495 0.01146 -0.0743 C 0.00972 -0.06991 0.00555 -0.06134 0.00555 -0.06111 C 0.00226 -0.04722 0.00538 -0.02639 0.01528 -0.01782 C 0.01667 -0.01504 0.01944 -0.01342 0.01996 -0.01018 C 0.02205 0.00209 0.02083 0.01158 0.02396 0.02315 C 0.02205 0.03056 0.01476 0.03171 0.00937 0.03334 C 0.00226 0.0382 0.00017 0.04676 -0.00399 0.05533 C -0.00625 0.06621 -0.00955 0.06273 -0.0184 0.06158 C -0.02049 0.0588 -0.02327 0.05695 -0.02517 0.05394 C -0.02587 0.05278 -0.02552 0.05116 -0.02604 0.05 C -0.02674 0.04861 -0.02795 0.04746 -0.02899 0.0463 C -0.02969 0.04352 -0.03247 0.04167 -0.03281 0.03866 C -0.0342 0.02315 -0.03229 0.02315 -0.02708 0.01412 C -0.02552 0.00857 -0.02222 0.00741 -0.01945 0.00255 C -0.01615 -0.00301 -0.01285 -0.00856 -0.00972 -0.01412 C -0.00712 -0.02546 -0.01146 -0.00856 -0.0059 -0.02176 C -0.00521 -0.02338 -0.00556 -0.02523 -0.00504 -0.02685 C -0.00226 -0.03611 0.00156 -0.04791 0.00937 -0.05116 C 0.01319 -0.05463 0.01649 -0.05995 0.0191 -0.06528 C 0.0184 -0.07778 0.0191 -0.09051 0.00851 -0.09467 C -0.00399 -0.09375 -0.00729 -0.09305 -0.01754 -0.09097 C -0.02118 -0.08842 -0.02413 -0.08704 -0.02813 -0.08588 C -0.03247 -0.08194 -0.03681 -0.08055 -0.04063 -0.07546 C -0.0434 -0.06342 -0.03854 -0.06319 -0.03195 -0.06134 C -0.02379 -0.06227 -0.01649 -0.06296 -0.00886 -0.06666 C -0.0066 -0.06574 -0.00399 -0.06597 -0.00208 -0.06412 C -0.00122 -0.06319 -0.00174 -0.06134 -0.00104 -0.06018 C -0.00035 -0.05903 0.00087 -0.05856 0.00173 -0.05764 C 0.0059 -0.0419 1.38889E-6 -0.0331 -0.00781 -0.0243 C -0.00886 -0.02315 -0.00938 -0.0206 -0.01077 -0.02037 C -0.0158 -0.01921 -0.02101 -0.02037 -0.02604 -0.02037 " pathEditMode="relative" rAng="0" ptsTypes="ffffffffffffffffffffffffffffffffffffffffffffffffffffffffffffA">
                                      <p:cBhvr>
                                        <p:cTn id="60" dur="3000" fill="hold"/>
                                        <p:tgtEl>
                                          <p:spTgt spid="71"/>
                                        </p:tgtEl>
                                        <p:attrNameLst>
                                          <p:attrName>ppt_x</p:attrName>
                                          <p:attrName>ppt_y</p:attrName>
                                        </p:attrNameLst>
                                      </p:cBhvr>
                                      <p:rCtr x="-17" y="9"/>
                                    </p:animMotion>
                                  </p:childTnLst>
                                </p:cTn>
                              </p:par>
                              <p:par>
                                <p:cTn id="61" presetID="0" presetClass="path" presetSubtype="0" accel="50000" decel="50000" fill="hold" grpId="1" nodeType="withEffect">
                                  <p:stCondLst>
                                    <p:cond delay="0"/>
                                  </p:stCondLst>
                                  <p:childTnLst>
                                    <p:animMotion origin="layout" path="M 0 0 C -0.00052 -0.0162 -0.00694 -0.04306 0.00573 -0.05394 C 0.00781 -0.05949 0.00955 -0.0632 0.01337 -0.06667 C 0.02014 -0.06505 0.02396 -0.06158 0.02969 -0.05648 C 0.03195 -0.0544 0.03559 -0.04884 0.03559 -0.04884 C 0.03715 -0.04167 0.03854 -0.03426 0.04028 -0.02708 C 0.04722 -0.03148 0.04601 -0.03056 0.04809 -0.03866 C 0.0467 -0.05486 0.04566 -0.06806 0.03264 -0.07315 C 0.0316 -0.07408 0.0309 -0.07593 0.02969 -0.0757 C 0.0283 -0.07546 0.02552 -0.06181 0.025 -0.05903 C 0.02431 -0.03935 0.02656 -0.01204 0.00955 -0.00394 C 0.00139 -0.01088 0.00642 -0.02315 0 -0.03218 C 0.00156 -0.03866 0.00139 -0.04375 0.00573 -0.04745 C 0.00642 -0.04884 0.00712 -0.05 0.00764 -0.05139 C 0.00816 -0.05255 0.00816 -0.05417 0.00868 -0.05533 C 0.01007 -0.05833 0.01337 -0.06412 0.01337 -0.06412 C 0.01476 -0.06968 0.01597 -0.07384 0.01441 -0.07963 C 0.01406 -0.08102 0.0132 -0.08218 0.0125 -0.08333 C 0.01198 -0.08426 0.00972 -0.08588 0.01059 -0.08611 C 0.0132 -0.08681 0.01892 -0.08449 0.02205 -0.08333 C 0.025 -0.07963 0.02743 -0.07639 0.02969 -0.07199 C 0.02934 -0.06852 0.02952 -0.06505 0.02882 -0.06158 C 0.02743 -0.05486 0.02014 -0.05139 0.01632 -0.0463 C 0.01458 -0.03982 0.01615 -0.03426 0.02118 -0.03218 C 0.02292 -0.02963 0.02604 -0.0287 0.02691 -0.0257 C 0.02795 -0.02199 0.02361 -0.01898 0.02118 -0.01667 C 0.01736 -0.01296 0.01302 -0.00926 0.00868 -0.00648 C -0.00417 -0.00833 -0.00573 -0.00787 -0.0125 -0.02199 C -0.01319 -0.02546 -0.01545 -0.02847 -0.01545 -0.03218 C -0.01545 -0.03935 -0.00781 -0.04375 -0.00382 -0.04491 C -0.00156 -0.04954 -0.00017 -0.05232 0.00382 -0.05394 C 0.00382 -0.05417 0.00504 -0.06296 0.00764 -0.06042 C 0.01493 -0.05301 0.01754 -0.02824 0.02691 -0.02454 C 0.03646 -0.02755 0.03472 -0.03495 0.0375 -0.04491 C 0.03715 -0.05394 0.03785 -0.07315 0.0316 -0.08079 C 0.01649 -0.07894 0.02691 -0.08102 0.01823 -0.07824 C 0.01528 -0.07732 0.00955 -0.0757 0.00955 -0.0757 C 0.00833 -0.07477 0.00642 -0.07477 0.00573 -0.07315 C 0.00434 -0.06968 0.01111 -0.06042 0.0125 -0.05533 C 0.01007 -0.04236 0.00886 -0.04306 0.00382 -0.03333 C 0.00695 -0.02083 0.00382 -0.01875 0.01441 -0.0206 C 0.01493 -0.02153 0.01858 -0.02801 0.0191 -0.02963 C 0.01997 -0.03218 0.02118 -0.03727 0.02118 -0.03727 C 0.02031 -0.05185 0.02101 -0.05139 0.0191 -0.06158 C 0.01858 -0.06435 0.01424 -0.06898 0.01632 -0.06945 C 0.02136 -0.07037 0.02656 -0.06852 0.0316 -0.06806 C 0.03368 -0.06528 0.03646 -0.06343 0.03837 -0.06042 C 0.03993 -0.0581 0.04063 -0.05185 0.04132 -0.04884 C 0.04097 -0.04421 0.04132 -0.03912 0.04028 -0.03472 C 0.03958 -0.03171 0.03594 -0.03264 0.03368 -0.03218 C 0.03073 -0.03148 0.02795 -0.03125 0.025 -0.03079 C 0.02066 -0.02917 0.02014 -0.02685 0.01528 -0.02824 C 0.01077 -0.03195 0.00938 -0.03519 0.00573 -0.03982 C 0.00417 -0.04931 0.00625 -0.05463 0.01146 -0.06158 C 0.01181 -0.06366 0.01181 -0.06597 0.0125 -0.06806 C 0.01354 -0.07083 0.01632 -0.0757 0.01632 -0.0757 C 0.01719 -0.08009 0.01788 -0.08287 0.02014 -0.08611 C 0.01927 -0.09236 0.0191 -0.10023 0.01441 -0.0912 C 0.01511 -0.08241 0.01458 -0.07801 0.0191 -0.07199 C 0.02049 -0.06713 0.02292 -0.06597 0.025 -0.06158 C 0.02604 -0.05741 0.02778 -0.05417 0.02882 -0.05 C 0.02778 -0.0419 0.02656 -0.03519 0.02205 -0.02963 C 0.0191 -0.02176 0.01528 -0.01505 0.00868 -0.01296 C 0.00208 -0.01551 0.00677 -0.02477 0.00868 -0.03079 C 0.00816 -0.0419 0.00538 -0.05648 0.01059 -0.06667 C 0.0092 -0.07685 0.00625 -0.08056 -0.00104 -0.08333 C -0.00746 -0.09283 -0.00816 -0.09769 0.00191 -0.10139 C 0.00642 -0.1 0.01042 -0.09977 0.01441 -0.0963 C 0.02222 -0.08079 0.01806 -0.09167 0.0191 -0.06042 C 0.02327 -0.06551 0.02136 -0.07292 0.02309 -0.07963 C 0.02205 -0.0875 0.0224 -0.09236 0.01632 -0.09491 C 0.01528 -0.09445 0.01389 -0.09491 0.01337 -0.09375 C 0.01215 -0.0912 0.01146 -0.08472 0.01146 -0.08472 C 0.01233 -0.075 0.01267 -0.07176 0.01632 -0.06412 C 0.01719 -0.06042 0.01823 -0.05648 0.0191 -0.05278 C 0.01702 -0.04445 0.01702 -0.03843 0.01146 -0.03333 C 0.0099 -0.02662 0.00642 -0.02824 0.00191 -0.02963 C -0.00156 -0.03403 -0.00226 -0.03241 0.00087 -0.03472 " pathEditMode="relative" ptsTypes="fffffffffffffffffffffffffffffffffffffffffffffffffffffffffffffffffffffffffffffA">
                                      <p:cBhvr>
                                        <p:cTn id="62" dur="3000" fill="hold"/>
                                        <p:tgtEl>
                                          <p:spTgt spid="6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5" grpId="0" animBg="1"/>
      <p:bldP spid="45" grpId="1" animBg="1"/>
      <p:bldP spid="45" grpId="2" animBg="1"/>
      <p:bldP spid="47" grpId="0" animBg="1"/>
      <p:bldP spid="47" grpId="1" animBg="1"/>
      <p:bldP spid="47" grpId="2" animBg="1"/>
      <p:bldP spid="85" grpId="0" animBg="1"/>
      <p:bldP spid="85" grpId="1" animBg="1"/>
      <p:bldP spid="85" grpId="2" animBg="1"/>
      <p:bldP spid="67" grpId="0" animBg="1"/>
      <p:bldP spid="67" grpId="1" animBg="1"/>
      <p:bldP spid="68" grpId="0" animBg="1"/>
      <p:bldP spid="68" grpId="1" animBg="1"/>
      <p:bldP spid="70" grpId="0" animBg="1"/>
      <p:bldP spid="70" grpId="1" animBg="1"/>
      <p:bldP spid="71" grpId="0" animBg="1"/>
      <p:bldP spid="7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a:xfrm>
            <a:off x="395536" y="269776"/>
            <a:ext cx="8229600" cy="1143000"/>
          </a:xfrm>
        </p:spPr>
        <p:txBody>
          <a:bodyPr>
            <a:noAutofit/>
          </a:bodyPr>
          <a:lstStyle/>
          <a:p>
            <a:r>
              <a:rPr lang="en-US" altLang="ko-KR" sz="3200" b="1" dirty="0" smtClean="0"/>
              <a:t>Proposal: Polarity status to Search Space Index (PSSI) [LION 10, MOON+]</a:t>
            </a:r>
            <a:endParaRPr lang="ko-KR" altLang="en-US" sz="3200" b="1" i="1" dirty="0" smtClean="0">
              <a:latin typeface="Times New Roman" panose="02020603050405020304" pitchFamily="18" charset="0"/>
              <a:cs typeface="Times New Roman" panose="02020603050405020304" pitchFamily="18" charset="0"/>
            </a:endParaRPr>
          </a:p>
        </p:txBody>
      </p:sp>
      <p:sp>
        <p:nvSpPr>
          <p:cNvPr id="112" name="TextBox 111"/>
          <p:cNvSpPr txBox="1"/>
          <p:nvPr/>
        </p:nvSpPr>
        <p:spPr>
          <a:xfrm>
            <a:off x="179512" y="1386642"/>
            <a:ext cx="7933647" cy="1754326"/>
          </a:xfrm>
          <a:prstGeom prst="rect">
            <a:avLst/>
          </a:prstGeom>
          <a:noFill/>
        </p:spPr>
        <p:txBody>
          <a:bodyPr wrap="none" rtlCol="0">
            <a:spAutoFit/>
          </a:bodyPr>
          <a:lstStyle/>
          <a:p>
            <a:endParaRPr lang="en-US" altLang="ko-KR" sz="2200" b="1" dirty="0" smtClean="0"/>
          </a:p>
          <a:p>
            <a:r>
              <a:rPr lang="en-US" altLang="ko-KR" sz="2400" b="1" dirty="0" smtClean="0"/>
              <a:t>Is PSSI appropriate index to represent search space?</a:t>
            </a:r>
          </a:p>
          <a:p>
            <a:endParaRPr lang="en-US" altLang="ko-KR" sz="2200" b="1" dirty="0" smtClean="0"/>
          </a:p>
          <a:p>
            <a:pPr>
              <a:buFont typeface="Arial" pitchFamily="34" charset="0"/>
              <a:buChar char="•"/>
            </a:pPr>
            <a:r>
              <a:rPr lang="en-US" altLang="ko-KR" sz="2000" dirty="0" smtClean="0"/>
              <a:t> Obtained 70 solutions from 4 benchmarks</a:t>
            </a:r>
          </a:p>
          <a:p>
            <a:pPr>
              <a:buFont typeface="Arial" pitchFamily="34" charset="0"/>
              <a:buChar char="•"/>
            </a:pPr>
            <a:r>
              <a:rPr lang="en-US" altLang="ko-KR" sz="2000" dirty="0" smtClean="0"/>
              <a:t> 70 solutions correspond to 67 different PSSI</a:t>
            </a:r>
          </a:p>
        </p:txBody>
      </p:sp>
      <p:grpSp>
        <p:nvGrpSpPr>
          <p:cNvPr id="2" name="그룹 17"/>
          <p:cNvGrpSpPr/>
          <p:nvPr/>
        </p:nvGrpSpPr>
        <p:grpSpPr>
          <a:xfrm>
            <a:off x="4202832" y="3068960"/>
            <a:ext cx="4941168" cy="3933056"/>
            <a:chOff x="3923928" y="2924944"/>
            <a:chExt cx="4941168" cy="3933056"/>
          </a:xfrm>
        </p:grpSpPr>
        <p:pic>
          <p:nvPicPr>
            <p:cNvPr id="19" name="그림 18" descr="800px-10cube_ortho_polygon_svg.png"/>
            <p:cNvPicPr>
              <a:picLocks noChangeAspect="1"/>
            </p:cNvPicPr>
            <p:nvPr/>
          </p:nvPicPr>
          <p:blipFill>
            <a:blip r:embed="rId3" cstate="print"/>
            <a:stretch>
              <a:fillRect/>
            </a:stretch>
          </p:blipFill>
          <p:spPr>
            <a:xfrm>
              <a:off x="4932040" y="2924944"/>
              <a:ext cx="3933056" cy="3933056"/>
            </a:xfrm>
            <a:prstGeom prst="rect">
              <a:avLst/>
            </a:prstGeom>
          </p:spPr>
        </p:pic>
        <p:sp>
          <p:nvSpPr>
            <p:cNvPr id="20" name="타원 19"/>
            <p:cNvSpPr/>
            <p:nvPr/>
          </p:nvSpPr>
          <p:spPr>
            <a:xfrm>
              <a:off x="3923928" y="6287834"/>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p:cNvSpPr/>
            <p:nvPr/>
          </p:nvSpPr>
          <p:spPr>
            <a:xfrm>
              <a:off x="5940152" y="543684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p:cNvSpPr txBox="1"/>
            <p:nvPr/>
          </p:nvSpPr>
          <p:spPr>
            <a:xfrm>
              <a:off x="4139952" y="6165304"/>
              <a:ext cx="1215397" cy="338554"/>
            </a:xfrm>
            <a:prstGeom prst="rect">
              <a:avLst/>
            </a:prstGeom>
            <a:noFill/>
          </p:spPr>
          <p:txBody>
            <a:bodyPr wrap="none" rtlCol="0">
              <a:spAutoFit/>
            </a:bodyPr>
            <a:lstStyle/>
            <a:p>
              <a:r>
                <a:rPr lang="en-US" altLang="ko-KR" sz="1600" b="1" dirty="0" smtClean="0"/>
                <a:t>: Solutions</a:t>
              </a:r>
              <a:endParaRPr lang="en-US" altLang="ko-KR" sz="1600" dirty="0" smtClean="0"/>
            </a:p>
          </p:txBody>
        </p:sp>
        <p:sp>
          <p:nvSpPr>
            <p:cNvPr id="27" name="타원 26"/>
            <p:cNvSpPr/>
            <p:nvPr/>
          </p:nvSpPr>
          <p:spPr>
            <a:xfrm>
              <a:off x="5940152" y="4725144"/>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37"/>
            <p:cNvSpPr/>
            <p:nvPr/>
          </p:nvSpPr>
          <p:spPr>
            <a:xfrm>
              <a:off x="6419064" y="506841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p:cNvSpPr/>
            <p:nvPr/>
          </p:nvSpPr>
          <p:spPr>
            <a:xfrm>
              <a:off x="6723864" y="494116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39"/>
            <p:cNvSpPr/>
            <p:nvPr/>
          </p:nvSpPr>
          <p:spPr>
            <a:xfrm>
              <a:off x="6876264" y="509356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타원 40"/>
            <p:cNvSpPr/>
            <p:nvPr/>
          </p:nvSpPr>
          <p:spPr>
            <a:xfrm>
              <a:off x="6732240" y="580527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타원 41"/>
            <p:cNvSpPr/>
            <p:nvPr/>
          </p:nvSpPr>
          <p:spPr>
            <a:xfrm>
              <a:off x="7604720" y="544523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p:cNvSpPr/>
            <p:nvPr/>
          </p:nvSpPr>
          <p:spPr>
            <a:xfrm>
              <a:off x="7604720" y="473352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p:cNvSpPr/>
            <p:nvPr/>
          </p:nvSpPr>
          <p:spPr>
            <a:xfrm>
              <a:off x="7909520" y="460628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p:cNvSpPr/>
            <p:nvPr/>
          </p:nvSpPr>
          <p:spPr>
            <a:xfrm>
              <a:off x="6948264" y="378904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타원 45"/>
            <p:cNvSpPr/>
            <p:nvPr/>
          </p:nvSpPr>
          <p:spPr>
            <a:xfrm>
              <a:off x="6300192" y="414908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7" name="타원 46"/>
          <p:cNvSpPr/>
          <p:nvPr/>
        </p:nvSpPr>
        <p:spPr>
          <a:xfrm>
            <a:off x="6371456" y="4941168"/>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p:cNvSpPr/>
          <p:nvPr/>
        </p:nvSpPr>
        <p:spPr>
          <a:xfrm>
            <a:off x="4201450" y="616531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TextBox 48"/>
          <p:cNvSpPr txBox="1"/>
          <p:nvPr/>
        </p:nvSpPr>
        <p:spPr>
          <a:xfrm>
            <a:off x="4417474" y="6021288"/>
            <a:ext cx="732893" cy="338554"/>
          </a:xfrm>
          <a:prstGeom prst="rect">
            <a:avLst/>
          </a:prstGeom>
          <a:noFill/>
        </p:spPr>
        <p:txBody>
          <a:bodyPr wrap="none" rtlCol="0">
            <a:spAutoFit/>
          </a:bodyPr>
          <a:lstStyle/>
          <a:p>
            <a:r>
              <a:rPr lang="en-US" altLang="ko-KR" sz="1600" b="1" dirty="0" smtClean="0"/>
              <a:t>: PSSI</a:t>
            </a:r>
            <a:endParaRPr lang="en-US" altLang="ko-KR" sz="1600" dirty="0" smtClean="0"/>
          </a:p>
        </p:txBody>
      </p:sp>
      <p:sp>
        <p:nvSpPr>
          <p:cNvPr id="50" name="타원 49"/>
          <p:cNvSpPr/>
          <p:nvPr/>
        </p:nvSpPr>
        <p:spPr>
          <a:xfrm>
            <a:off x="6523856" y="5957664"/>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p:cNvSpPr/>
          <p:nvPr/>
        </p:nvSpPr>
        <p:spPr>
          <a:xfrm>
            <a:off x="6300192" y="6237320"/>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p:cNvSpPr/>
          <p:nvPr/>
        </p:nvSpPr>
        <p:spPr>
          <a:xfrm>
            <a:off x="7308312" y="6453344"/>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타원 52"/>
          <p:cNvSpPr/>
          <p:nvPr/>
        </p:nvSpPr>
        <p:spPr>
          <a:xfrm>
            <a:off x="8172408" y="551723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타원 53"/>
          <p:cNvSpPr/>
          <p:nvPr/>
        </p:nvSpPr>
        <p:spPr>
          <a:xfrm>
            <a:off x="7133456" y="4509120"/>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p:cNvSpPr/>
          <p:nvPr/>
        </p:nvSpPr>
        <p:spPr>
          <a:xfrm>
            <a:off x="7285856" y="479715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타원 55"/>
          <p:cNvSpPr/>
          <p:nvPr/>
        </p:nvSpPr>
        <p:spPr>
          <a:xfrm>
            <a:off x="7438256" y="5373216"/>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타원 56"/>
          <p:cNvSpPr/>
          <p:nvPr/>
        </p:nvSpPr>
        <p:spPr>
          <a:xfrm>
            <a:off x="6156176" y="494116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타원 57"/>
          <p:cNvSpPr/>
          <p:nvPr/>
        </p:nvSpPr>
        <p:spPr>
          <a:xfrm>
            <a:off x="6156176" y="465313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p:cNvSpPr/>
          <p:nvPr/>
        </p:nvSpPr>
        <p:spPr>
          <a:xfrm>
            <a:off x="6300192" y="551724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p:cNvSpPr/>
          <p:nvPr/>
        </p:nvSpPr>
        <p:spPr>
          <a:xfrm>
            <a:off x="7020272" y="522920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p:cNvSpPr/>
          <p:nvPr/>
        </p:nvSpPr>
        <p:spPr>
          <a:xfrm>
            <a:off x="7092280" y="515720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타원 61"/>
          <p:cNvSpPr/>
          <p:nvPr/>
        </p:nvSpPr>
        <p:spPr>
          <a:xfrm>
            <a:off x="7020280" y="515720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타원 62"/>
          <p:cNvSpPr/>
          <p:nvPr/>
        </p:nvSpPr>
        <p:spPr>
          <a:xfrm>
            <a:off x="7092288" y="508519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타원 63"/>
          <p:cNvSpPr/>
          <p:nvPr/>
        </p:nvSpPr>
        <p:spPr>
          <a:xfrm>
            <a:off x="7071268" y="508519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타원 64"/>
          <p:cNvSpPr/>
          <p:nvPr/>
        </p:nvSpPr>
        <p:spPr>
          <a:xfrm>
            <a:off x="7020280" y="530121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타원 65"/>
          <p:cNvSpPr/>
          <p:nvPr/>
        </p:nvSpPr>
        <p:spPr>
          <a:xfrm>
            <a:off x="7092288" y="522920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타원 66"/>
          <p:cNvSpPr/>
          <p:nvPr/>
        </p:nvSpPr>
        <p:spPr>
          <a:xfrm>
            <a:off x="7884376" y="566125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타원 67"/>
          <p:cNvSpPr/>
          <p:nvPr/>
        </p:nvSpPr>
        <p:spPr>
          <a:xfrm>
            <a:off x="8028392" y="479715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타원 68"/>
          <p:cNvSpPr/>
          <p:nvPr/>
        </p:nvSpPr>
        <p:spPr>
          <a:xfrm>
            <a:off x="7164296" y="3933064"/>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타원 69"/>
          <p:cNvSpPr/>
          <p:nvPr/>
        </p:nvSpPr>
        <p:spPr>
          <a:xfrm>
            <a:off x="7236304" y="400507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타원 70"/>
          <p:cNvSpPr/>
          <p:nvPr/>
        </p:nvSpPr>
        <p:spPr>
          <a:xfrm>
            <a:off x="7164296" y="400507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타원 71"/>
          <p:cNvSpPr/>
          <p:nvPr/>
        </p:nvSpPr>
        <p:spPr>
          <a:xfrm>
            <a:off x="8100400" y="630932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3" name="직선 화살표 연결선 72"/>
          <p:cNvCxnSpPr>
            <a:stCxn id="54" idx="5"/>
            <a:endCxn id="55" idx="1"/>
          </p:cNvCxnSpPr>
          <p:nvPr/>
        </p:nvCxnSpPr>
        <p:spPr>
          <a:xfrm>
            <a:off x="7194912" y="4570576"/>
            <a:ext cx="101488" cy="237120"/>
          </a:xfrm>
          <a:prstGeom prst="straightConnector1">
            <a:avLst/>
          </a:prstGeom>
          <a:ln w="19050">
            <a:solidFill>
              <a:srgbClr val="92D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직선 화살표 연결선 73"/>
          <p:cNvCxnSpPr>
            <a:stCxn id="55" idx="3"/>
            <a:endCxn id="50" idx="7"/>
          </p:cNvCxnSpPr>
          <p:nvPr/>
        </p:nvCxnSpPr>
        <p:spPr>
          <a:xfrm flipH="1">
            <a:off x="6585312" y="4858608"/>
            <a:ext cx="711088" cy="1109600"/>
          </a:xfrm>
          <a:prstGeom prst="straightConnector1">
            <a:avLst/>
          </a:prstGeom>
          <a:ln w="19050">
            <a:solidFill>
              <a:srgbClr val="92D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직선 화살표 연결선 74"/>
          <p:cNvCxnSpPr>
            <a:stCxn id="50" idx="5"/>
            <a:endCxn id="52" idx="1"/>
          </p:cNvCxnSpPr>
          <p:nvPr/>
        </p:nvCxnSpPr>
        <p:spPr>
          <a:xfrm>
            <a:off x="6585312" y="6019120"/>
            <a:ext cx="733544" cy="444768"/>
          </a:xfrm>
          <a:prstGeom prst="straightConnector1">
            <a:avLst/>
          </a:prstGeom>
          <a:ln w="19050">
            <a:solidFill>
              <a:srgbClr val="92D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6" name="직선 화살표 연결선 75"/>
          <p:cNvCxnSpPr>
            <a:stCxn id="52" idx="6"/>
            <a:endCxn id="53" idx="3"/>
          </p:cNvCxnSpPr>
          <p:nvPr/>
        </p:nvCxnSpPr>
        <p:spPr>
          <a:xfrm flipV="1">
            <a:off x="7380312" y="5578688"/>
            <a:ext cx="802640" cy="910656"/>
          </a:xfrm>
          <a:prstGeom prst="straightConnector1">
            <a:avLst/>
          </a:prstGeom>
          <a:ln w="19050">
            <a:solidFill>
              <a:srgbClr val="92D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직선 화살표 연결선 76"/>
          <p:cNvCxnSpPr>
            <a:stCxn id="51" idx="1"/>
            <a:endCxn id="47" idx="4"/>
          </p:cNvCxnSpPr>
          <p:nvPr/>
        </p:nvCxnSpPr>
        <p:spPr>
          <a:xfrm flipV="1">
            <a:off x="6310736" y="5013168"/>
            <a:ext cx="96720" cy="1234696"/>
          </a:xfrm>
          <a:prstGeom prst="straightConnector1">
            <a:avLst/>
          </a:prstGeom>
          <a:ln w="1905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직선 화살표 연결선 77"/>
          <p:cNvCxnSpPr>
            <a:stCxn id="47" idx="5"/>
            <a:endCxn id="56" idx="1"/>
          </p:cNvCxnSpPr>
          <p:nvPr/>
        </p:nvCxnSpPr>
        <p:spPr>
          <a:xfrm>
            <a:off x="6432912" y="5002624"/>
            <a:ext cx="1015888" cy="381136"/>
          </a:xfrm>
          <a:prstGeom prst="straightConnector1">
            <a:avLst/>
          </a:prstGeom>
          <a:ln w="1905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9" name="타원 78"/>
          <p:cNvSpPr/>
          <p:nvPr/>
        </p:nvSpPr>
        <p:spPr>
          <a:xfrm>
            <a:off x="7596344" y="494955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0" name="직선 화살표 연결선 79"/>
          <p:cNvCxnSpPr>
            <a:stCxn id="56" idx="6"/>
            <a:endCxn id="79" idx="4"/>
          </p:cNvCxnSpPr>
          <p:nvPr/>
        </p:nvCxnSpPr>
        <p:spPr>
          <a:xfrm flipV="1">
            <a:off x="7510256" y="5021552"/>
            <a:ext cx="122088" cy="387664"/>
          </a:xfrm>
          <a:prstGeom prst="straightConnector1">
            <a:avLst/>
          </a:prstGeom>
          <a:ln w="1905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542963" y="3234462"/>
            <a:ext cx="797013" cy="338554"/>
          </a:xfrm>
          <a:prstGeom prst="rect">
            <a:avLst/>
          </a:prstGeom>
          <a:noFill/>
        </p:spPr>
        <p:txBody>
          <a:bodyPr wrap="none" rtlCol="0">
            <a:spAutoFit/>
          </a:bodyPr>
          <a:lstStyle/>
          <a:p>
            <a:r>
              <a:rPr lang="en-US" altLang="ko-KR" sz="1600" b="1" dirty="0" smtClean="0"/>
              <a:t>PSSI 1</a:t>
            </a:r>
            <a:endParaRPr lang="en-US" altLang="ko-KR" sz="1600" dirty="0" smtClean="0"/>
          </a:p>
        </p:txBody>
      </p:sp>
      <p:sp>
        <p:nvSpPr>
          <p:cNvPr id="82" name="TextBox 81"/>
          <p:cNvSpPr txBox="1"/>
          <p:nvPr/>
        </p:nvSpPr>
        <p:spPr>
          <a:xfrm>
            <a:off x="214282" y="3234462"/>
            <a:ext cx="1184940" cy="338554"/>
          </a:xfrm>
          <a:prstGeom prst="rect">
            <a:avLst/>
          </a:prstGeom>
          <a:noFill/>
        </p:spPr>
        <p:txBody>
          <a:bodyPr wrap="none" rtlCol="0">
            <a:spAutoFit/>
          </a:bodyPr>
          <a:lstStyle/>
          <a:p>
            <a:r>
              <a:rPr lang="en-US" altLang="ko-KR" sz="1600" b="1" dirty="0" smtClean="0"/>
              <a:t>Solution 1</a:t>
            </a:r>
            <a:endParaRPr lang="en-US" altLang="ko-KR" sz="1600" dirty="0" smtClean="0"/>
          </a:p>
        </p:txBody>
      </p:sp>
      <p:sp>
        <p:nvSpPr>
          <p:cNvPr id="83" name="타원 82"/>
          <p:cNvSpPr/>
          <p:nvPr/>
        </p:nvSpPr>
        <p:spPr>
          <a:xfrm>
            <a:off x="1547672" y="335699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p:cNvSpPr/>
          <p:nvPr/>
        </p:nvSpPr>
        <p:spPr>
          <a:xfrm>
            <a:off x="2483768" y="335699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TextBox 88"/>
          <p:cNvSpPr txBox="1"/>
          <p:nvPr/>
        </p:nvSpPr>
        <p:spPr>
          <a:xfrm>
            <a:off x="2542963" y="5322694"/>
            <a:ext cx="915635" cy="338554"/>
          </a:xfrm>
          <a:prstGeom prst="rect">
            <a:avLst/>
          </a:prstGeom>
          <a:noFill/>
        </p:spPr>
        <p:txBody>
          <a:bodyPr wrap="none" rtlCol="0">
            <a:spAutoFit/>
          </a:bodyPr>
          <a:lstStyle/>
          <a:p>
            <a:r>
              <a:rPr lang="en-US" altLang="ko-KR" sz="1600" b="1" dirty="0" smtClean="0"/>
              <a:t>PSSI 67</a:t>
            </a:r>
            <a:endParaRPr lang="en-US" altLang="ko-KR" sz="1600" dirty="0" smtClean="0"/>
          </a:p>
        </p:txBody>
      </p:sp>
      <p:sp>
        <p:nvSpPr>
          <p:cNvPr id="90" name="TextBox 89"/>
          <p:cNvSpPr txBox="1"/>
          <p:nvPr/>
        </p:nvSpPr>
        <p:spPr>
          <a:xfrm>
            <a:off x="214282" y="5322694"/>
            <a:ext cx="1303562" cy="338554"/>
          </a:xfrm>
          <a:prstGeom prst="rect">
            <a:avLst/>
          </a:prstGeom>
          <a:noFill/>
        </p:spPr>
        <p:txBody>
          <a:bodyPr wrap="none" rtlCol="0">
            <a:spAutoFit/>
          </a:bodyPr>
          <a:lstStyle/>
          <a:p>
            <a:r>
              <a:rPr lang="en-US" altLang="ko-KR" sz="1600" b="1" dirty="0" smtClean="0"/>
              <a:t>Solution 67</a:t>
            </a:r>
            <a:endParaRPr lang="en-US" altLang="ko-KR" sz="1600" dirty="0" smtClean="0"/>
          </a:p>
        </p:txBody>
      </p:sp>
      <p:sp>
        <p:nvSpPr>
          <p:cNvPr id="91" name="타원 90"/>
          <p:cNvSpPr/>
          <p:nvPr/>
        </p:nvSpPr>
        <p:spPr>
          <a:xfrm>
            <a:off x="1547672" y="5445224"/>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91"/>
          <p:cNvSpPr/>
          <p:nvPr/>
        </p:nvSpPr>
        <p:spPr>
          <a:xfrm>
            <a:off x="2483768" y="5445224"/>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TextBox 92"/>
          <p:cNvSpPr txBox="1"/>
          <p:nvPr/>
        </p:nvSpPr>
        <p:spPr>
          <a:xfrm>
            <a:off x="214282" y="5610726"/>
            <a:ext cx="1303562" cy="338554"/>
          </a:xfrm>
          <a:prstGeom prst="rect">
            <a:avLst/>
          </a:prstGeom>
          <a:noFill/>
        </p:spPr>
        <p:txBody>
          <a:bodyPr wrap="none" rtlCol="0">
            <a:spAutoFit/>
          </a:bodyPr>
          <a:lstStyle/>
          <a:p>
            <a:r>
              <a:rPr lang="en-US" altLang="ko-KR" sz="1600" b="1" dirty="0" smtClean="0"/>
              <a:t>Solution 68</a:t>
            </a:r>
            <a:endParaRPr lang="en-US" altLang="ko-KR" sz="1600" dirty="0" smtClean="0"/>
          </a:p>
        </p:txBody>
      </p:sp>
      <p:sp>
        <p:nvSpPr>
          <p:cNvPr id="94" name="타원 93"/>
          <p:cNvSpPr/>
          <p:nvPr/>
        </p:nvSpPr>
        <p:spPr>
          <a:xfrm>
            <a:off x="1547672" y="573325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TextBox 94"/>
          <p:cNvSpPr txBox="1"/>
          <p:nvPr/>
        </p:nvSpPr>
        <p:spPr>
          <a:xfrm>
            <a:off x="214282" y="5898758"/>
            <a:ext cx="1303562" cy="338554"/>
          </a:xfrm>
          <a:prstGeom prst="rect">
            <a:avLst/>
          </a:prstGeom>
          <a:noFill/>
        </p:spPr>
        <p:txBody>
          <a:bodyPr wrap="none" rtlCol="0">
            <a:spAutoFit/>
          </a:bodyPr>
          <a:lstStyle/>
          <a:p>
            <a:r>
              <a:rPr lang="en-US" altLang="ko-KR" sz="1600" b="1" dirty="0" smtClean="0"/>
              <a:t>Solution 69</a:t>
            </a:r>
            <a:endParaRPr lang="en-US" altLang="ko-KR" sz="1600" dirty="0" smtClean="0"/>
          </a:p>
        </p:txBody>
      </p:sp>
      <p:sp>
        <p:nvSpPr>
          <p:cNvPr id="96" name="타원 95"/>
          <p:cNvSpPr/>
          <p:nvPr/>
        </p:nvSpPr>
        <p:spPr>
          <a:xfrm>
            <a:off x="1547672" y="602128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TextBox 96"/>
          <p:cNvSpPr txBox="1"/>
          <p:nvPr/>
        </p:nvSpPr>
        <p:spPr>
          <a:xfrm>
            <a:off x="214282" y="6186790"/>
            <a:ext cx="1303562" cy="338554"/>
          </a:xfrm>
          <a:prstGeom prst="rect">
            <a:avLst/>
          </a:prstGeom>
          <a:noFill/>
        </p:spPr>
        <p:txBody>
          <a:bodyPr wrap="none" rtlCol="0">
            <a:spAutoFit/>
          </a:bodyPr>
          <a:lstStyle/>
          <a:p>
            <a:r>
              <a:rPr lang="en-US" altLang="ko-KR" sz="1600" b="1" dirty="0" smtClean="0"/>
              <a:t>Solution 70</a:t>
            </a:r>
            <a:endParaRPr lang="en-US" altLang="ko-KR" sz="1600" dirty="0" smtClean="0"/>
          </a:p>
        </p:txBody>
      </p:sp>
      <p:sp>
        <p:nvSpPr>
          <p:cNvPr id="98" name="타원 97"/>
          <p:cNvSpPr/>
          <p:nvPr/>
        </p:nvSpPr>
        <p:spPr>
          <a:xfrm>
            <a:off x="1547672" y="630932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TextBox 98"/>
          <p:cNvSpPr txBox="1"/>
          <p:nvPr/>
        </p:nvSpPr>
        <p:spPr>
          <a:xfrm>
            <a:off x="2542963" y="3522494"/>
            <a:ext cx="797013" cy="338554"/>
          </a:xfrm>
          <a:prstGeom prst="rect">
            <a:avLst/>
          </a:prstGeom>
          <a:noFill/>
        </p:spPr>
        <p:txBody>
          <a:bodyPr wrap="none" rtlCol="0">
            <a:spAutoFit/>
          </a:bodyPr>
          <a:lstStyle/>
          <a:p>
            <a:r>
              <a:rPr lang="en-US" altLang="ko-KR" sz="1600" b="1" dirty="0" smtClean="0"/>
              <a:t>PSSI 2</a:t>
            </a:r>
            <a:endParaRPr lang="en-US" altLang="ko-KR" sz="1600" dirty="0" smtClean="0"/>
          </a:p>
        </p:txBody>
      </p:sp>
      <p:sp>
        <p:nvSpPr>
          <p:cNvPr id="100" name="TextBox 99"/>
          <p:cNvSpPr txBox="1"/>
          <p:nvPr/>
        </p:nvSpPr>
        <p:spPr>
          <a:xfrm>
            <a:off x="214282" y="3522494"/>
            <a:ext cx="1184940" cy="338554"/>
          </a:xfrm>
          <a:prstGeom prst="rect">
            <a:avLst/>
          </a:prstGeom>
          <a:noFill/>
        </p:spPr>
        <p:txBody>
          <a:bodyPr wrap="none" rtlCol="0">
            <a:spAutoFit/>
          </a:bodyPr>
          <a:lstStyle/>
          <a:p>
            <a:r>
              <a:rPr lang="en-US" altLang="ko-KR" sz="1600" b="1" smtClean="0"/>
              <a:t>Solution 2</a:t>
            </a:r>
            <a:endParaRPr lang="en-US" altLang="ko-KR" sz="1600" dirty="0" smtClean="0"/>
          </a:p>
        </p:txBody>
      </p:sp>
      <p:sp>
        <p:nvSpPr>
          <p:cNvPr id="101" name="타원 100"/>
          <p:cNvSpPr/>
          <p:nvPr/>
        </p:nvSpPr>
        <p:spPr>
          <a:xfrm>
            <a:off x="1547672" y="3645024"/>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타원 101"/>
          <p:cNvSpPr/>
          <p:nvPr/>
        </p:nvSpPr>
        <p:spPr>
          <a:xfrm>
            <a:off x="2483768" y="3645024"/>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TextBox 102"/>
          <p:cNvSpPr txBox="1"/>
          <p:nvPr/>
        </p:nvSpPr>
        <p:spPr>
          <a:xfrm>
            <a:off x="2542963" y="3810526"/>
            <a:ext cx="797013" cy="338554"/>
          </a:xfrm>
          <a:prstGeom prst="rect">
            <a:avLst/>
          </a:prstGeom>
          <a:noFill/>
        </p:spPr>
        <p:txBody>
          <a:bodyPr wrap="none" rtlCol="0">
            <a:spAutoFit/>
          </a:bodyPr>
          <a:lstStyle/>
          <a:p>
            <a:r>
              <a:rPr lang="en-US" altLang="ko-KR" sz="1600" b="1" dirty="0" smtClean="0"/>
              <a:t>PSSI 3</a:t>
            </a:r>
            <a:endParaRPr lang="en-US" altLang="ko-KR" sz="1600" dirty="0" smtClean="0"/>
          </a:p>
        </p:txBody>
      </p:sp>
      <p:sp>
        <p:nvSpPr>
          <p:cNvPr id="104" name="TextBox 103"/>
          <p:cNvSpPr txBox="1"/>
          <p:nvPr/>
        </p:nvSpPr>
        <p:spPr>
          <a:xfrm>
            <a:off x="214282" y="3810526"/>
            <a:ext cx="1184940" cy="338554"/>
          </a:xfrm>
          <a:prstGeom prst="rect">
            <a:avLst/>
          </a:prstGeom>
          <a:noFill/>
        </p:spPr>
        <p:txBody>
          <a:bodyPr wrap="none" rtlCol="0">
            <a:spAutoFit/>
          </a:bodyPr>
          <a:lstStyle/>
          <a:p>
            <a:r>
              <a:rPr lang="en-US" altLang="ko-KR" sz="1600" b="1" dirty="0" smtClean="0"/>
              <a:t>Solution 3</a:t>
            </a:r>
            <a:endParaRPr lang="en-US" altLang="ko-KR" sz="1600" dirty="0" smtClean="0"/>
          </a:p>
        </p:txBody>
      </p:sp>
      <p:sp>
        <p:nvSpPr>
          <p:cNvPr id="105" name="타원 104"/>
          <p:cNvSpPr/>
          <p:nvPr/>
        </p:nvSpPr>
        <p:spPr>
          <a:xfrm>
            <a:off x="1547672" y="393305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타원 105"/>
          <p:cNvSpPr/>
          <p:nvPr/>
        </p:nvSpPr>
        <p:spPr>
          <a:xfrm>
            <a:off x="2483768" y="3933056"/>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TextBox 106"/>
          <p:cNvSpPr txBox="1"/>
          <p:nvPr/>
        </p:nvSpPr>
        <p:spPr>
          <a:xfrm>
            <a:off x="2542963" y="4098558"/>
            <a:ext cx="797013" cy="338554"/>
          </a:xfrm>
          <a:prstGeom prst="rect">
            <a:avLst/>
          </a:prstGeom>
          <a:noFill/>
        </p:spPr>
        <p:txBody>
          <a:bodyPr wrap="none" rtlCol="0">
            <a:spAutoFit/>
          </a:bodyPr>
          <a:lstStyle/>
          <a:p>
            <a:r>
              <a:rPr lang="en-US" altLang="ko-KR" sz="1600" b="1" dirty="0" smtClean="0"/>
              <a:t>PSSI 4</a:t>
            </a:r>
            <a:endParaRPr lang="en-US" altLang="ko-KR" sz="1600" dirty="0" smtClean="0"/>
          </a:p>
        </p:txBody>
      </p:sp>
      <p:sp>
        <p:nvSpPr>
          <p:cNvPr id="108" name="TextBox 107"/>
          <p:cNvSpPr txBox="1"/>
          <p:nvPr/>
        </p:nvSpPr>
        <p:spPr>
          <a:xfrm>
            <a:off x="214282" y="4098558"/>
            <a:ext cx="1184940" cy="338554"/>
          </a:xfrm>
          <a:prstGeom prst="rect">
            <a:avLst/>
          </a:prstGeom>
          <a:noFill/>
        </p:spPr>
        <p:txBody>
          <a:bodyPr wrap="none" rtlCol="0">
            <a:spAutoFit/>
          </a:bodyPr>
          <a:lstStyle/>
          <a:p>
            <a:r>
              <a:rPr lang="en-US" altLang="ko-KR" sz="1600" b="1" dirty="0" smtClean="0"/>
              <a:t>Solution 4</a:t>
            </a:r>
            <a:endParaRPr lang="en-US" altLang="ko-KR" sz="1600" dirty="0" smtClean="0"/>
          </a:p>
        </p:txBody>
      </p:sp>
      <p:sp>
        <p:nvSpPr>
          <p:cNvPr id="109" name="타원 108"/>
          <p:cNvSpPr/>
          <p:nvPr/>
        </p:nvSpPr>
        <p:spPr>
          <a:xfrm>
            <a:off x="1547672" y="422108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타원 109"/>
          <p:cNvSpPr/>
          <p:nvPr/>
        </p:nvSpPr>
        <p:spPr>
          <a:xfrm>
            <a:off x="2483768" y="4221088"/>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1" name="직선 연결선 131"/>
          <p:cNvCxnSpPr>
            <a:stCxn id="84" idx="2"/>
            <a:endCxn id="83" idx="6"/>
          </p:cNvCxnSpPr>
          <p:nvPr/>
        </p:nvCxnSpPr>
        <p:spPr>
          <a:xfrm flipH="1">
            <a:off x="1619672" y="3392992"/>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직선 연결선 131"/>
          <p:cNvCxnSpPr>
            <a:stCxn id="102" idx="3"/>
            <a:endCxn id="101" idx="5"/>
          </p:cNvCxnSpPr>
          <p:nvPr/>
        </p:nvCxnSpPr>
        <p:spPr>
          <a:xfrm flipH="1">
            <a:off x="1609128" y="3706480"/>
            <a:ext cx="885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직선 연결선 131"/>
          <p:cNvCxnSpPr>
            <a:stCxn id="106" idx="2"/>
            <a:endCxn id="105" idx="6"/>
          </p:cNvCxnSpPr>
          <p:nvPr/>
        </p:nvCxnSpPr>
        <p:spPr>
          <a:xfrm flipH="1">
            <a:off x="1619672" y="3969056"/>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직선 연결선 131"/>
          <p:cNvCxnSpPr>
            <a:stCxn id="110" idx="2"/>
            <a:endCxn id="109" idx="6"/>
          </p:cNvCxnSpPr>
          <p:nvPr/>
        </p:nvCxnSpPr>
        <p:spPr>
          <a:xfrm flipH="1">
            <a:off x="1619672" y="4257088"/>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직선 연결선 131"/>
          <p:cNvCxnSpPr>
            <a:stCxn id="92" idx="2"/>
            <a:endCxn id="91" idx="6"/>
          </p:cNvCxnSpPr>
          <p:nvPr/>
        </p:nvCxnSpPr>
        <p:spPr>
          <a:xfrm flipH="1">
            <a:off x="1619672" y="5481224"/>
            <a:ext cx="864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직선 연결선 131"/>
          <p:cNvCxnSpPr>
            <a:stCxn id="102" idx="3"/>
            <a:endCxn id="94" idx="6"/>
          </p:cNvCxnSpPr>
          <p:nvPr/>
        </p:nvCxnSpPr>
        <p:spPr>
          <a:xfrm flipH="1">
            <a:off x="1619672" y="3706480"/>
            <a:ext cx="874640" cy="2062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직선 연결선 131"/>
          <p:cNvCxnSpPr>
            <a:stCxn id="110" idx="2"/>
            <a:endCxn id="96" idx="6"/>
          </p:cNvCxnSpPr>
          <p:nvPr/>
        </p:nvCxnSpPr>
        <p:spPr>
          <a:xfrm flipH="1">
            <a:off x="1619672" y="4257088"/>
            <a:ext cx="864096" cy="1800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직선 연결선 131"/>
          <p:cNvCxnSpPr>
            <a:stCxn id="92" idx="2"/>
            <a:endCxn id="98" idx="6"/>
          </p:cNvCxnSpPr>
          <p:nvPr/>
        </p:nvCxnSpPr>
        <p:spPr>
          <a:xfrm flipH="1">
            <a:off x="1619672" y="5481224"/>
            <a:ext cx="864096"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Autofit/>
          </a:bodyPr>
          <a:lstStyle/>
          <a:p>
            <a:r>
              <a:rPr lang="en-US" altLang="ja-JP" sz="3200" b="1" dirty="0" smtClean="0"/>
              <a:t>Proposal: Sparsely visited area </a:t>
            </a:r>
            <a:br>
              <a:rPr lang="en-US" altLang="ja-JP" sz="3200" b="1" dirty="0" smtClean="0"/>
            </a:br>
            <a:r>
              <a:rPr lang="en-US" altLang="ja-JP" sz="3200" b="1" dirty="0" smtClean="0"/>
              <a:t>walking on Search Space(SaSS)</a:t>
            </a:r>
            <a:r>
              <a:rPr lang="en-US" altLang="ko-KR" sz="3200" b="1" dirty="0" smtClean="0"/>
              <a:t> </a:t>
            </a:r>
            <a:br>
              <a:rPr lang="en-US" altLang="ko-KR" sz="3200" b="1" dirty="0" smtClean="0"/>
            </a:br>
            <a:r>
              <a:rPr lang="en-US" altLang="ko-KR" sz="3200" b="1" dirty="0" smtClean="0"/>
              <a:t>[LION 10, MOON+]</a:t>
            </a:r>
            <a:endParaRPr lang="ko-KR" altLang="en-US" sz="3200" b="1" dirty="0" smtClean="0"/>
          </a:p>
        </p:txBody>
      </p:sp>
      <p:sp>
        <p:nvSpPr>
          <p:cNvPr id="5" name="직사각형 79"/>
          <p:cNvSpPr/>
          <p:nvPr/>
        </p:nvSpPr>
        <p:spPr>
          <a:xfrm>
            <a:off x="107504" y="1700808"/>
            <a:ext cx="6624736" cy="28799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History map</a:t>
            </a:r>
            <a:endParaRPr lang="ko-KR" altLang="en-US" sz="1400" dirty="0">
              <a:solidFill>
                <a:schemeClr val="tx1"/>
              </a:solidFill>
            </a:endParaRPr>
          </a:p>
        </p:txBody>
      </p:sp>
      <p:sp>
        <p:nvSpPr>
          <p:cNvPr id="6" name="TextBox 51"/>
          <p:cNvSpPr txBox="1"/>
          <p:nvPr/>
        </p:nvSpPr>
        <p:spPr>
          <a:xfrm>
            <a:off x="2373765" y="2780928"/>
            <a:ext cx="494046" cy="338554"/>
          </a:xfrm>
          <a:prstGeom prst="rect">
            <a:avLst/>
          </a:prstGeom>
          <a:noFill/>
          <a:ln>
            <a:solidFill>
              <a:schemeClr val="tx1"/>
            </a:solidFill>
          </a:ln>
        </p:spPr>
        <p:txBody>
          <a:bodyPr wrap="none" rtlCol="0">
            <a:spAutoFit/>
          </a:bodyPr>
          <a:lstStyle/>
          <a:p>
            <a:r>
              <a:rPr lang="en-US" altLang="ko-KR" sz="1600" dirty="0" smtClean="0"/>
              <a:t>W1</a:t>
            </a:r>
            <a:endParaRPr lang="ko-KR" altLang="en-US" sz="1600" dirty="0"/>
          </a:p>
        </p:txBody>
      </p:sp>
      <p:sp>
        <p:nvSpPr>
          <p:cNvPr id="7" name="TextBox 55"/>
          <p:cNvSpPr txBox="1"/>
          <p:nvPr/>
        </p:nvSpPr>
        <p:spPr>
          <a:xfrm>
            <a:off x="1629682" y="2780928"/>
            <a:ext cx="494046" cy="338554"/>
          </a:xfrm>
          <a:prstGeom prst="rect">
            <a:avLst/>
          </a:prstGeom>
          <a:noFill/>
          <a:ln>
            <a:solidFill>
              <a:schemeClr val="tx1"/>
            </a:solidFill>
          </a:ln>
        </p:spPr>
        <p:txBody>
          <a:bodyPr wrap="none" rtlCol="0">
            <a:spAutoFit/>
          </a:bodyPr>
          <a:lstStyle/>
          <a:p>
            <a:r>
              <a:rPr lang="en-US" altLang="ko-KR" sz="1600" dirty="0" smtClean="0"/>
              <a:t>W0</a:t>
            </a:r>
            <a:endParaRPr lang="ko-KR" altLang="en-US" sz="1600" dirty="0"/>
          </a:p>
        </p:txBody>
      </p:sp>
      <p:sp>
        <p:nvSpPr>
          <p:cNvPr id="8" name="TextBox 56"/>
          <p:cNvSpPr txBox="1"/>
          <p:nvPr/>
        </p:nvSpPr>
        <p:spPr>
          <a:xfrm>
            <a:off x="3861930" y="2780928"/>
            <a:ext cx="494046" cy="338554"/>
          </a:xfrm>
          <a:prstGeom prst="rect">
            <a:avLst/>
          </a:prstGeom>
          <a:noFill/>
          <a:ln>
            <a:solidFill>
              <a:schemeClr val="tx1"/>
            </a:solidFill>
          </a:ln>
        </p:spPr>
        <p:txBody>
          <a:bodyPr wrap="none" rtlCol="0">
            <a:spAutoFit/>
          </a:bodyPr>
          <a:lstStyle/>
          <a:p>
            <a:r>
              <a:rPr lang="en-US" altLang="ko-KR" sz="1600" dirty="0" smtClean="0"/>
              <a:t>W2</a:t>
            </a:r>
            <a:endParaRPr lang="ko-KR" altLang="en-US" sz="1600" dirty="0"/>
          </a:p>
        </p:txBody>
      </p:sp>
      <p:cxnSp>
        <p:nvCxnSpPr>
          <p:cNvPr id="10" name="직선 화살표 연결선 65"/>
          <p:cNvCxnSpPr>
            <a:stCxn id="7" idx="0"/>
          </p:cNvCxnSpPr>
          <p:nvPr/>
        </p:nvCxnSpPr>
        <p:spPr>
          <a:xfrm flipV="1">
            <a:off x="1876705" y="1988840"/>
            <a:ext cx="1111119"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직선 화살표 연결선 68"/>
          <p:cNvCxnSpPr>
            <a:stCxn id="6" idx="0"/>
          </p:cNvCxnSpPr>
          <p:nvPr/>
        </p:nvCxnSpPr>
        <p:spPr>
          <a:xfrm flipH="1" flipV="1">
            <a:off x="1907704" y="1988840"/>
            <a:ext cx="713084"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74"/>
          <p:cNvCxnSpPr>
            <a:stCxn id="8" idx="0"/>
          </p:cNvCxnSpPr>
          <p:nvPr/>
        </p:nvCxnSpPr>
        <p:spPr>
          <a:xfrm flipV="1">
            <a:off x="4108953" y="1988840"/>
            <a:ext cx="1039111"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9"/>
          <p:cNvSpPr txBox="1">
            <a:spLocks noChangeArrowheads="1"/>
          </p:cNvSpPr>
          <p:nvPr/>
        </p:nvSpPr>
        <p:spPr bwMode="auto">
          <a:xfrm>
            <a:off x="3131840" y="2780928"/>
            <a:ext cx="492443" cy="338554"/>
          </a:xfrm>
          <a:prstGeom prst="rect">
            <a:avLst/>
          </a:prstGeom>
          <a:noFill/>
          <a:ln w="9525">
            <a:noFill/>
            <a:miter lim="800000"/>
            <a:headEnd/>
            <a:tailEnd/>
          </a:ln>
        </p:spPr>
        <p:txBody>
          <a:bodyPr wrap="none">
            <a:spAutoFit/>
          </a:bodyPr>
          <a:lstStyle/>
          <a:p>
            <a:r>
              <a:rPr lang="ja-JP" altLang="en-US" sz="1600" dirty="0" smtClean="0">
                <a:solidFill>
                  <a:schemeClr val="tx1"/>
                </a:solidFill>
              </a:rPr>
              <a:t>・・・</a:t>
            </a:r>
            <a:endParaRPr lang="en-US" altLang="ko-KR" sz="1600" dirty="0">
              <a:solidFill>
                <a:schemeClr val="tx1"/>
              </a:solidFill>
            </a:endParaRPr>
          </a:p>
        </p:txBody>
      </p:sp>
      <p:sp>
        <p:nvSpPr>
          <p:cNvPr id="20" name="오른쪽 화살표 34"/>
          <p:cNvSpPr>
            <a:spLocks noChangeArrowheads="1"/>
          </p:cNvSpPr>
          <p:nvPr/>
        </p:nvSpPr>
        <p:spPr bwMode="auto">
          <a:xfrm>
            <a:off x="6948264" y="1700808"/>
            <a:ext cx="432048" cy="288032"/>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21" name="TextBox 20"/>
          <p:cNvSpPr txBox="1"/>
          <p:nvPr/>
        </p:nvSpPr>
        <p:spPr>
          <a:xfrm>
            <a:off x="7524328" y="1628800"/>
            <a:ext cx="915635" cy="338554"/>
          </a:xfrm>
          <a:prstGeom prst="rect">
            <a:avLst/>
          </a:prstGeom>
          <a:noFill/>
        </p:spPr>
        <p:txBody>
          <a:bodyPr wrap="none" rtlCol="0">
            <a:spAutoFit/>
          </a:bodyPr>
          <a:lstStyle/>
          <a:p>
            <a:r>
              <a:rPr lang="en-US" altLang="ko-KR" sz="1600" b="1" dirty="0" smtClean="0"/>
              <a:t>k</a:t>
            </a:r>
            <a:r>
              <a:rPr lang="en-US" altLang="ko-KR" sz="1600" b="1" baseline="30000" dirty="0" smtClean="0"/>
              <a:t>m</a:t>
            </a:r>
            <a:r>
              <a:rPr lang="en-US" altLang="ko-KR" sz="1600" b="1" dirty="0" smtClean="0"/>
              <a:t> cells</a:t>
            </a:r>
          </a:p>
        </p:txBody>
      </p:sp>
      <p:sp>
        <p:nvSpPr>
          <p:cNvPr id="22" name="TextBox 21"/>
          <p:cNvSpPr txBox="1"/>
          <p:nvPr/>
        </p:nvSpPr>
        <p:spPr>
          <a:xfrm>
            <a:off x="5780095" y="2348880"/>
            <a:ext cx="3472425" cy="584775"/>
          </a:xfrm>
          <a:prstGeom prst="rect">
            <a:avLst/>
          </a:prstGeom>
          <a:noFill/>
        </p:spPr>
        <p:txBody>
          <a:bodyPr wrap="none" rtlCol="0">
            <a:spAutoFit/>
          </a:bodyPr>
          <a:lstStyle/>
          <a:p>
            <a:r>
              <a:rPr lang="en-US" altLang="ko-KR" sz="1600" b="1" dirty="0" smtClean="0"/>
              <a:t>k: Block count</a:t>
            </a:r>
          </a:p>
          <a:p>
            <a:r>
              <a:rPr lang="en-US" altLang="ko-KR" sz="1600" b="1" dirty="0" smtClean="0"/>
              <a:t>Block status </a:t>
            </a:r>
            <a:r>
              <a:rPr lang="en-US" altLang="ko-KR" sz="1600" b="1" dirty="0" smtClean="0">
                <a:latin typeface="メイリオ"/>
                <a:ea typeface="メイリオ"/>
                <a:cs typeface="メイリオ"/>
              </a:rPr>
              <a:t>∊ {0, 1, …, m - 1}</a:t>
            </a:r>
            <a:r>
              <a:rPr lang="en-US" altLang="ko-KR" sz="1600" b="1" dirty="0" smtClean="0"/>
              <a:t> </a:t>
            </a:r>
          </a:p>
        </p:txBody>
      </p:sp>
      <p:sp>
        <p:nvSpPr>
          <p:cNvPr id="23" name="TextBox 22"/>
          <p:cNvSpPr txBox="1"/>
          <p:nvPr/>
        </p:nvSpPr>
        <p:spPr>
          <a:xfrm>
            <a:off x="1187624" y="3284984"/>
            <a:ext cx="6891054" cy="830997"/>
          </a:xfrm>
          <a:prstGeom prst="rect">
            <a:avLst/>
          </a:prstGeom>
          <a:noFill/>
        </p:spPr>
        <p:txBody>
          <a:bodyPr wrap="none" rtlCol="0">
            <a:spAutoFit/>
          </a:bodyPr>
          <a:lstStyle/>
          <a:p>
            <a:pPr>
              <a:buFontTx/>
              <a:buChar char="-"/>
            </a:pPr>
            <a:r>
              <a:rPr lang="en-US" altLang="ko-KR" sz="1600" dirty="0" smtClean="0"/>
              <a:t> Update history map from each worker respectively </a:t>
            </a:r>
          </a:p>
          <a:p>
            <a:pPr>
              <a:buFontTx/>
              <a:buChar char="-"/>
            </a:pPr>
            <a:endParaRPr lang="en-US" altLang="ko-KR" sz="1600" dirty="0" smtClean="0"/>
          </a:p>
          <a:p>
            <a:pPr>
              <a:buFontTx/>
              <a:buChar char="-"/>
            </a:pPr>
            <a:r>
              <a:rPr lang="en-US" altLang="ko-KR" sz="1600" dirty="0" smtClean="0"/>
              <a:t> If update count exceeds </a:t>
            </a:r>
            <a:r>
              <a:rPr lang="en-US" altLang="ko-KR" sz="1600" i="1" dirty="0" smtClean="0">
                <a:latin typeface="Times New Roman" pitchFamily="18" charset="0"/>
                <a:cs typeface="Times New Roman" pitchFamily="18" charset="0"/>
              </a:rPr>
              <a:t>cthreshold</a:t>
            </a:r>
            <a:r>
              <a:rPr lang="en-US" altLang="ko-KR" sz="1600" dirty="0" smtClean="0"/>
              <a:t>, it is allowed to move to target cell</a:t>
            </a:r>
            <a:endParaRPr lang="en-US" altLang="ko-KR" sz="1600" i="1" dirty="0" smtClean="0">
              <a:latin typeface="Times New Roman" pitchFamily="18" charset="0"/>
              <a:cs typeface="Times New Roman" pitchFamily="18" charset="0"/>
            </a:endParaRPr>
          </a:p>
        </p:txBody>
      </p:sp>
      <p:sp>
        <p:nvSpPr>
          <p:cNvPr id="24" name="TextBox 23"/>
          <p:cNvSpPr txBox="1"/>
          <p:nvPr/>
        </p:nvSpPr>
        <p:spPr>
          <a:xfrm>
            <a:off x="179512" y="4437112"/>
            <a:ext cx="2692084" cy="338554"/>
          </a:xfrm>
          <a:prstGeom prst="rect">
            <a:avLst/>
          </a:prstGeom>
          <a:noFill/>
        </p:spPr>
        <p:txBody>
          <a:bodyPr wrap="none" rtlCol="0">
            <a:spAutoFit/>
          </a:bodyPr>
          <a:lstStyle/>
          <a:p>
            <a:r>
              <a:rPr lang="en-US" altLang="ko-KR" sz="1600" dirty="0" smtClean="0"/>
              <a:t>Current cell = {r</a:t>
            </a:r>
            <a:r>
              <a:rPr lang="en-US" altLang="ko-KR" sz="1600" baseline="-25000" dirty="0" smtClean="0"/>
              <a:t>1</a:t>
            </a:r>
            <a:r>
              <a:rPr lang="en-US" altLang="ko-KR" sz="1600" dirty="0" smtClean="0"/>
              <a:t>, r</a:t>
            </a:r>
            <a:r>
              <a:rPr lang="en-US" altLang="ko-KR" sz="1600" baseline="-25000" dirty="0" smtClean="0"/>
              <a:t>2</a:t>
            </a:r>
            <a:r>
              <a:rPr lang="en-US" altLang="ko-KR" sz="1600" dirty="0" smtClean="0"/>
              <a:t>, …, r</a:t>
            </a:r>
            <a:r>
              <a:rPr lang="en-US" altLang="ko-KR" sz="1600" baseline="-25000" dirty="0" smtClean="0"/>
              <a:t>10</a:t>
            </a:r>
            <a:r>
              <a:rPr lang="en-US" altLang="ko-KR" sz="1600" dirty="0" smtClean="0"/>
              <a:t>}</a:t>
            </a:r>
          </a:p>
        </p:txBody>
      </p:sp>
      <p:sp>
        <p:nvSpPr>
          <p:cNvPr id="25" name="직사각형 24"/>
          <p:cNvSpPr/>
          <p:nvPr/>
        </p:nvSpPr>
        <p:spPr>
          <a:xfrm>
            <a:off x="5508104" y="4941168"/>
            <a:ext cx="1390124" cy="369332"/>
          </a:xfrm>
          <a:prstGeom prst="rect">
            <a:avLst/>
          </a:prstGeom>
          <a:ln>
            <a:solidFill>
              <a:srgbClr val="FF0000"/>
            </a:solidFill>
          </a:ln>
        </p:spPr>
        <p:txBody>
          <a:bodyPr wrap="none">
            <a:spAutoFit/>
          </a:bodyPr>
          <a:lstStyle/>
          <a:p>
            <a:r>
              <a:rPr lang="en-US" altLang="ko-KR" dirty="0" smtClean="0"/>
              <a:t>{r</a:t>
            </a:r>
            <a:r>
              <a:rPr lang="en-US" altLang="ko-KR" baseline="-25000" dirty="0" smtClean="0"/>
              <a:t>1</a:t>
            </a:r>
            <a:r>
              <a:rPr lang="en-US" altLang="ko-KR" dirty="0" smtClean="0"/>
              <a:t>, r</a:t>
            </a:r>
            <a:r>
              <a:rPr lang="en-US" altLang="ko-KR" baseline="-25000" dirty="0" smtClean="0"/>
              <a:t>2</a:t>
            </a:r>
            <a:r>
              <a:rPr lang="en-US" altLang="ko-KR" dirty="0" smtClean="0"/>
              <a:t>, …, r</a:t>
            </a:r>
            <a:r>
              <a:rPr lang="en-US" altLang="ko-KR" baseline="-25000" dirty="0" smtClean="0"/>
              <a:t>k</a:t>
            </a:r>
            <a:r>
              <a:rPr lang="en-US" altLang="ko-KR" dirty="0" smtClean="0"/>
              <a:t>}</a:t>
            </a:r>
            <a:endParaRPr lang="ja-JP" altLang="en-US" dirty="0"/>
          </a:p>
        </p:txBody>
      </p:sp>
      <p:sp>
        <p:nvSpPr>
          <p:cNvPr id="26" name="직사각형 25"/>
          <p:cNvSpPr/>
          <p:nvPr/>
        </p:nvSpPr>
        <p:spPr>
          <a:xfrm>
            <a:off x="3203848" y="5589240"/>
            <a:ext cx="1457771" cy="369332"/>
          </a:xfrm>
          <a:prstGeom prst="rect">
            <a:avLst/>
          </a:prstGeom>
          <a:ln>
            <a:solidFill>
              <a:schemeClr val="accent1"/>
            </a:solidFill>
          </a:ln>
        </p:spPr>
        <p:txBody>
          <a:bodyPr wrap="none">
            <a:spAutoFit/>
          </a:bodyPr>
          <a:lstStyle/>
          <a:p>
            <a:r>
              <a:rPr lang="en-US" altLang="ko-KR" dirty="0" smtClean="0"/>
              <a:t>{r’</a:t>
            </a:r>
            <a:r>
              <a:rPr lang="en-US" altLang="ko-KR" baseline="-25000" dirty="0" smtClean="0"/>
              <a:t>1</a:t>
            </a:r>
            <a:r>
              <a:rPr lang="en-US" altLang="ko-KR" dirty="0" smtClean="0"/>
              <a:t>, r</a:t>
            </a:r>
            <a:r>
              <a:rPr lang="en-US" altLang="ko-KR" baseline="-25000" dirty="0" smtClean="0"/>
              <a:t>2</a:t>
            </a:r>
            <a:r>
              <a:rPr lang="en-US" altLang="ko-KR" dirty="0" smtClean="0"/>
              <a:t>, …, r</a:t>
            </a:r>
            <a:r>
              <a:rPr lang="en-US" altLang="ko-KR" baseline="-25000" dirty="0" smtClean="0"/>
              <a:t>k</a:t>
            </a:r>
            <a:r>
              <a:rPr lang="en-US" altLang="ko-KR" dirty="0" smtClean="0"/>
              <a:t>}</a:t>
            </a:r>
            <a:endParaRPr lang="ja-JP" altLang="en-US" dirty="0"/>
          </a:p>
        </p:txBody>
      </p:sp>
      <p:sp>
        <p:nvSpPr>
          <p:cNvPr id="27" name="직사각형 26"/>
          <p:cNvSpPr/>
          <p:nvPr/>
        </p:nvSpPr>
        <p:spPr>
          <a:xfrm>
            <a:off x="4909814" y="5589240"/>
            <a:ext cx="1457771" cy="369332"/>
          </a:xfrm>
          <a:prstGeom prst="rect">
            <a:avLst/>
          </a:prstGeom>
          <a:ln>
            <a:solidFill>
              <a:schemeClr val="accent1"/>
            </a:solidFill>
          </a:ln>
        </p:spPr>
        <p:txBody>
          <a:bodyPr wrap="none">
            <a:spAutoFit/>
          </a:bodyPr>
          <a:lstStyle/>
          <a:p>
            <a:r>
              <a:rPr lang="en-US" altLang="ko-KR" dirty="0" smtClean="0"/>
              <a:t>{r</a:t>
            </a:r>
            <a:r>
              <a:rPr lang="en-US" altLang="ko-KR" baseline="-25000" dirty="0" smtClean="0"/>
              <a:t>1</a:t>
            </a:r>
            <a:r>
              <a:rPr lang="en-US" altLang="ko-KR" dirty="0" smtClean="0"/>
              <a:t>, r’</a:t>
            </a:r>
            <a:r>
              <a:rPr lang="en-US" altLang="ko-KR" baseline="-25000" dirty="0" smtClean="0"/>
              <a:t>2</a:t>
            </a:r>
            <a:r>
              <a:rPr lang="en-US" altLang="ko-KR" dirty="0" smtClean="0"/>
              <a:t>, …, r</a:t>
            </a:r>
            <a:r>
              <a:rPr lang="en-US" altLang="ko-KR" baseline="-25000" dirty="0" smtClean="0"/>
              <a:t>k</a:t>
            </a:r>
            <a:r>
              <a:rPr lang="en-US" altLang="ko-KR" dirty="0" smtClean="0"/>
              <a:t>}</a:t>
            </a:r>
            <a:endParaRPr lang="ja-JP" altLang="en-US" dirty="0"/>
          </a:p>
        </p:txBody>
      </p:sp>
      <p:sp>
        <p:nvSpPr>
          <p:cNvPr id="28" name="직사각형 27"/>
          <p:cNvSpPr/>
          <p:nvPr/>
        </p:nvSpPr>
        <p:spPr>
          <a:xfrm>
            <a:off x="7308304" y="5589240"/>
            <a:ext cx="1457771" cy="369332"/>
          </a:xfrm>
          <a:prstGeom prst="rect">
            <a:avLst/>
          </a:prstGeom>
          <a:ln>
            <a:solidFill>
              <a:schemeClr val="accent1"/>
            </a:solidFill>
          </a:ln>
        </p:spPr>
        <p:txBody>
          <a:bodyPr wrap="none">
            <a:spAutoFit/>
          </a:bodyPr>
          <a:lstStyle/>
          <a:p>
            <a:r>
              <a:rPr lang="en-US" altLang="ko-KR" dirty="0" smtClean="0"/>
              <a:t>{r</a:t>
            </a:r>
            <a:r>
              <a:rPr lang="en-US" altLang="ko-KR" baseline="-25000" dirty="0" smtClean="0"/>
              <a:t>1</a:t>
            </a:r>
            <a:r>
              <a:rPr lang="en-US" altLang="ko-KR" dirty="0" smtClean="0"/>
              <a:t>, r</a:t>
            </a:r>
            <a:r>
              <a:rPr lang="en-US" altLang="ko-KR" baseline="-25000" dirty="0" smtClean="0"/>
              <a:t>2</a:t>
            </a:r>
            <a:r>
              <a:rPr lang="en-US" altLang="ko-KR" dirty="0" smtClean="0"/>
              <a:t>, …, r’</a:t>
            </a:r>
            <a:r>
              <a:rPr lang="en-US" altLang="ko-KR" baseline="-25000" dirty="0" smtClean="0"/>
              <a:t>k</a:t>
            </a:r>
            <a:r>
              <a:rPr lang="en-US" altLang="ko-KR" dirty="0" smtClean="0"/>
              <a:t>}</a:t>
            </a:r>
            <a:endParaRPr lang="ja-JP" altLang="en-US" dirty="0"/>
          </a:p>
        </p:txBody>
      </p:sp>
      <p:sp>
        <p:nvSpPr>
          <p:cNvPr id="29" name="직사각형 28"/>
          <p:cNvSpPr/>
          <p:nvPr/>
        </p:nvSpPr>
        <p:spPr>
          <a:xfrm>
            <a:off x="3226074" y="4293096"/>
            <a:ext cx="1481496" cy="369332"/>
          </a:xfrm>
          <a:prstGeom prst="rect">
            <a:avLst/>
          </a:prstGeom>
          <a:ln>
            <a:solidFill>
              <a:schemeClr val="accent1"/>
            </a:solidFill>
          </a:ln>
        </p:spPr>
        <p:txBody>
          <a:bodyPr wrap="none">
            <a:spAutoFit/>
          </a:bodyPr>
          <a:lstStyle/>
          <a:p>
            <a:r>
              <a:rPr lang="en-US" altLang="ko-KR" dirty="0" smtClean="0"/>
              <a:t>{r”</a:t>
            </a:r>
            <a:r>
              <a:rPr lang="en-US" altLang="ko-KR" baseline="-25000" dirty="0" smtClean="0"/>
              <a:t>1</a:t>
            </a:r>
            <a:r>
              <a:rPr lang="en-US" altLang="ko-KR" dirty="0" smtClean="0"/>
              <a:t>, r</a:t>
            </a:r>
            <a:r>
              <a:rPr lang="en-US" altLang="ko-KR" baseline="-25000" dirty="0" smtClean="0"/>
              <a:t>2</a:t>
            </a:r>
            <a:r>
              <a:rPr lang="en-US" altLang="ko-KR" dirty="0" smtClean="0"/>
              <a:t>, …, r</a:t>
            </a:r>
            <a:r>
              <a:rPr lang="en-US" altLang="ko-KR" baseline="-25000" dirty="0" smtClean="0"/>
              <a:t>k</a:t>
            </a:r>
            <a:r>
              <a:rPr lang="en-US" altLang="ko-KR" dirty="0" smtClean="0"/>
              <a:t>}</a:t>
            </a:r>
            <a:endParaRPr lang="ja-JP" altLang="en-US" dirty="0"/>
          </a:p>
        </p:txBody>
      </p:sp>
      <p:sp>
        <p:nvSpPr>
          <p:cNvPr id="30" name="직사각형 29"/>
          <p:cNvSpPr/>
          <p:nvPr/>
        </p:nvSpPr>
        <p:spPr>
          <a:xfrm>
            <a:off x="4932040" y="4293096"/>
            <a:ext cx="1481496" cy="369332"/>
          </a:xfrm>
          <a:prstGeom prst="rect">
            <a:avLst/>
          </a:prstGeom>
          <a:ln>
            <a:solidFill>
              <a:schemeClr val="accent1"/>
            </a:solidFill>
          </a:ln>
        </p:spPr>
        <p:txBody>
          <a:bodyPr wrap="none">
            <a:spAutoFit/>
          </a:bodyPr>
          <a:lstStyle/>
          <a:p>
            <a:r>
              <a:rPr lang="en-US" altLang="ko-KR" dirty="0" smtClean="0"/>
              <a:t>{r</a:t>
            </a:r>
            <a:r>
              <a:rPr lang="en-US" altLang="ko-KR" baseline="-25000" dirty="0" smtClean="0"/>
              <a:t>1</a:t>
            </a:r>
            <a:r>
              <a:rPr lang="en-US" altLang="ko-KR" dirty="0" smtClean="0"/>
              <a:t>, r”</a:t>
            </a:r>
            <a:r>
              <a:rPr lang="en-US" altLang="ko-KR" baseline="-25000" dirty="0" smtClean="0"/>
              <a:t>2</a:t>
            </a:r>
            <a:r>
              <a:rPr lang="en-US" altLang="ko-KR" dirty="0" smtClean="0"/>
              <a:t>, …, r</a:t>
            </a:r>
            <a:r>
              <a:rPr lang="en-US" altLang="ko-KR" baseline="-25000" dirty="0" smtClean="0"/>
              <a:t>k</a:t>
            </a:r>
            <a:r>
              <a:rPr lang="en-US" altLang="ko-KR" dirty="0" smtClean="0"/>
              <a:t>}</a:t>
            </a:r>
            <a:endParaRPr lang="ja-JP" altLang="en-US" dirty="0"/>
          </a:p>
        </p:txBody>
      </p:sp>
      <p:sp>
        <p:nvSpPr>
          <p:cNvPr id="31" name="직사각형 30"/>
          <p:cNvSpPr/>
          <p:nvPr/>
        </p:nvSpPr>
        <p:spPr>
          <a:xfrm>
            <a:off x="7330530" y="4293096"/>
            <a:ext cx="1481496" cy="369332"/>
          </a:xfrm>
          <a:prstGeom prst="rect">
            <a:avLst/>
          </a:prstGeom>
          <a:ln>
            <a:solidFill>
              <a:schemeClr val="accent1"/>
            </a:solidFill>
          </a:ln>
        </p:spPr>
        <p:txBody>
          <a:bodyPr wrap="none">
            <a:spAutoFit/>
          </a:bodyPr>
          <a:lstStyle/>
          <a:p>
            <a:r>
              <a:rPr lang="en-US" altLang="ko-KR" dirty="0" smtClean="0"/>
              <a:t>{r</a:t>
            </a:r>
            <a:r>
              <a:rPr lang="en-US" altLang="ko-KR" baseline="-25000" dirty="0" smtClean="0"/>
              <a:t>1</a:t>
            </a:r>
            <a:r>
              <a:rPr lang="en-US" altLang="ko-KR" dirty="0" smtClean="0"/>
              <a:t>, r</a:t>
            </a:r>
            <a:r>
              <a:rPr lang="en-US" altLang="ko-KR" baseline="-25000" dirty="0" smtClean="0"/>
              <a:t>2</a:t>
            </a:r>
            <a:r>
              <a:rPr lang="en-US" altLang="ko-KR" dirty="0" smtClean="0"/>
              <a:t>, …, r”</a:t>
            </a:r>
            <a:r>
              <a:rPr lang="en-US" altLang="ko-KR" baseline="-25000" dirty="0" smtClean="0"/>
              <a:t>k</a:t>
            </a:r>
            <a:r>
              <a:rPr lang="en-US" altLang="ko-KR" dirty="0" smtClean="0"/>
              <a:t>}</a:t>
            </a:r>
            <a:endParaRPr lang="ja-JP" altLang="en-US" dirty="0"/>
          </a:p>
        </p:txBody>
      </p:sp>
      <p:sp>
        <p:nvSpPr>
          <p:cNvPr id="32" name="TextBox 9"/>
          <p:cNvSpPr txBox="1">
            <a:spLocks noChangeArrowheads="1"/>
          </p:cNvSpPr>
          <p:nvPr/>
        </p:nvSpPr>
        <p:spPr bwMode="auto">
          <a:xfrm>
            <a:off x="6588224" y="4293096"/>
            <a:ext cx="492443" cy="338554"/>
          </a:xfrm>
          <a:prstGeom prst="rect">
            <a:avLst/>
          </a:prstGeom>
          <a:noFill/>
          <a:ln w="9525">
            <a:noFill/>
            <a:miter lim="800000"/>
            <a:headEnd/>
            <a:tailEnd/>
          </a:ln>
        </p:spPr>
        <p:txBody>
          <a:bodyPr wrap="none">
            <a:spAutoFit/>
          </a:bodyPr>
          <a:lstStyle/>
          <a:p>
            <a:r>
              <a:rPr lang="ja-JP" altLang="en-US" sz="1600" dirty="0" smtClean="0">
                <a:solidFill>
                  <a:schemeClr val="tx1"/>
                </a:solidFill>
              </a:rPr>
              <a:t>・・・</a:t>
            </a:r>
            <a:endParaRPr lang="en-US" altLang="ko-KR" sz="1600" dirty="0">
              <a:solidFill>
                <a:schemeClr val="tx1"/>
              </a:solidFill>
            </a:endParaRPr>
          </a:p>
        </p:txBody>
      </p:sp>
      <p:sp>
        <p:nvSpPr>
          <p:cNvPr id="33" name="TextBox 9"/>
          <p:cNvSpPr txBox="1">
            <a:spLocks noChangeArrowheads="1"/>
          </p:cNvSpPr>
          <p:nvPr/>
        </p:nvSpPr>
        <p:spPr bwMode="auto">
          <a:xfrm>
            <a:off x="6588224" y="5589240"/>
            <a:ext cx="492443" cy="338554"/>
          </a:xfrm>
          <a:prstGeom prst="rect">
            <a:avLst/>
          </a:prstGeom>
          <a:noFill/>
          <a:ln w="9525">
            <a:noFill/>
            <a:miter lim="800000"/>
            <a:headEnd/>
            <a:tailEnd/>
          </a:ln>
        </p:spPr>
        <p:txBody>
          <a:bodyPr wrap="none">
            <a:spAutoFit/>
          </a:bodyPr>
          <a:lstStyle/>
          <a:p>
            <a:r>
              <a:rPr lang="ja-JP" altLang="en-US" sz="1600" dirty="0" smtClean="0">
                <a:solidFill>
                  <a:schemeClr val="tx1"/>
                </a:solidFill>
              </a:rPr>
              <a:t>・・・</a:t>
            </a:r>
            <a:endParaRPr lang="en-US" altLang="ko-KR" sz="1600" dirty="0">
              <a:solidFill>
                <a:schemeClr val="tx1"/>
              </a:solidFill>
            </a:endParaRPr>
          </a:p>
        </p:txBody>
      </p:sp>
      <p:cxnSp>
        <p:nvCxnSpPr>
          <p:cNvPr id="34" name="직선 화살표 연결선 74"/>
          <p:cNvCxnSpPr>
            <a:stCxn id="25" idx="0"/>
            <a:endCxn id="31" idx="2"/>
          </p:cNvCxnSpPr>
          <p:nvPr/>
        </p:nvCxnSpPr>
        <p:spPr>
          <a:xfrm flipV="1">
            <a:off x="6203166" y="4662428"/>
            <a:ext cx="1868112" cy="27874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직선 화살표 연결선 74"/>
          <p:cNvCxnSpPr>
            <a:stCxn id="25" idx="0"/>
            <a:endCxn id="30" idx="2"/>
          </p:cNvCxnSpPr>
          <p:nvPr/>
        </p:nvCxnSpPr>
        <p:spPr>
          <a:xfrm flipH="1" flipV="1">
            <a:off x="5672788" y="4662428"/>
            <a:ext cx="530378" cy="27874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직선 화살표 연결선 74"/>
          <p:cNvCxnSpPr>
            <a:stCxn id="25" idx="0"/>
            <a:endCxn id="29" idx="2"/>
          </p:cNvCxnSpPr>
          <p:nvPr/>
        </p:nvCxnSpPr>
        <p:spPr>
          <a:xfrm flipH="1" flipV="1">
            <a:off x="3966822" y="4662428"/>
            <a:ext cx="2236344" cy="27874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직선 화살표 연결선 74"/>
          <p:cNvCxnSpPr>
            <a:stCxn id="25" idx="2"/>
            <a:endCxn id="28" idx="0"/>
          </p:cNvCxnSpPr>
          <p:nvPr/>
        </p:nvCxnSpPr>
        <p:spPr>
          <a:xfrm>
            <a:off x="6203166" y="5310500"/>
            <a:ext cx="1834024" cy="27874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직선 화살표 연결선 74"/>
          <p:cNvCxnSpPr>
            <a:stCxn id="25" idx="2"/>
            <a:endCxn id="27" idx="0"/>
          </p:cNvCxnSpPr>
          <p:nvPr/>
        </p:nvCxnSpPr>
        <p:spPr>
          <a:xfrm flipH="1">
            <a:off x="5638700" y="5310500"/>
            <a:ext cx="564466" cy="27874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직선 화살표 연결선 74"/>
          <p:cNvCxnSpPr>
            <a:stCxn id="25" idx="2"/>
            <a:endCxn id="26" idx="0"/>
          </p:cNvCxnSpPr>
          <p:nvPr/>
        </p:nvCxnSpPr>
        <p:spPr>
          <a:xfrm flipH="1">
            <a:off x="3932734" y="5310500"/>
            <a:ext cx="2270432" cy="27874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p:cNvSpPr txBox="1">
            <a:spLocks noChangeArrowheads="1"/>
          </p:cNvSpPr>
          <p:nvPr/>
        </p:nvSpPr>
        <p:spPr bwMode="auto">
          <a:xfrm>
            <a:off x="6228184" y="4653136"/>
            <a:ext cx="415498" cy="276999"/>
          </a:xfrm>
          <a:prstGeom prst="rect">
            <a:avLst/>
          </a:prstGeom>
          <a:noFill/>
          <a:ln w="9525">
            <a:noFill/>
            <a:miter lim="800000"/>
            <a:headEnd/>
            <a:tailEnd/>
          </a:ln>
        </p:spPr>
        <p:txBody>
          <a:bodyPr wrap="none">
            <a:spAutoFit/>
          </a:bodyPr>
          <a:lstStyle/>
          <a:p>
            <a:r>
              <a:rPr lang="ja-JP" altLang="en-US" sz="1200" dirty="0" smtClean="0">
                <a:solidFill>
                  <a:schemeClr val="tx1"/>
                </a:solidFill>
              </a:rPr>
              <a:t>・・・</a:t>
            </a:r>
            <a:endParaRPr lang="en-US" altLang="ko-KR" sz="1200" dirty="0">
              <a:solidFill>
                <a:schemeClr val="tx1"/>
              </a:solidFill>
            </a:endParaRPr>
          </a:p>
        </p:txBody>
      </p:sp>
      <p:sp>
        <p:nvSpPr>
          <p:cNvPr id="53" name="TextBox 9"/>
          <p:cNvSpPr txBox="1">
            <a:spLocks noChangeArrowheads="1"/>
          </p:cNvSpPr>
          <p:nvPr/>
        </p:nvSpPr>
        <p:spPr bwMode="auto">
          <a:xfrm>
            <a:off x="6228184" y="5384249"/>
            <a:ext cx="415498" cy="276999"/>
          </a:xfrm>
          <a:prstGeom prst="rect">
            <a:avLst/>
          </a:prstGeom>
          <a:noFill/>
          <a:ln w="9525">
            <a:noFill/>
            <a:miter lim="800000"/>
            <a:headEnd/>
            <a:tailEnd/>
          </a:ln>
        </p:spPr>
        <p:txBody>
          <a:bodyPr wrap="none">
            <a:spAutoFit/>
          </a:bodyPr>
          <a:lstStyle/>
          <a:p>
            <a:r>
              <a:rPr lang="ja-JP" altLang="en-US" sz="1200" dirty="0" smtClean="0">
                <a:solidFill>
                  <a:schemeClr val="tx1"/>
                </a:solidFill>
              </a:rPr>
              <a:t>・・・</a:t>
            </a:r>
            <a:endParaRPr lang="en-US" altLang="ko-KR" sz="1200" dirty="0">
              <a:solidFill>
                <a:schemeClr val="tx1"/>
              </a:solidFill>
            </a:endParaRPr>
          </a:p>
        </p:txBody>
      </p:sp>
      <p:cxnSp>
        <p:nvCxnSpPr>
          <p:cNvPr id="54" name="직선 연결선 110"/>
          <p:cNvCxnSpPr/>
          <p:nvPr/>
        </p:nvCxnSpPr>
        <p:spPr>
          <a:xfrm flipV="1">
            <a:off x="0" y="4149080"/>
            <a:ext cx="9144000" cy="1"/>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57" name="오른쪽 화살표 34"/>
          <p:cNvSpPr>
            <a:spLocks noChangeArrowheads="1"/>
          </p:cNvSpPr>
          <p:nvPr/>
        </p:nvSpPr>
        <p:spPr bwMode="auto">
          <a:xfrm rot="5400000">
            <a:off x="1259632" y="5013176"/>
            <a:ext cx="432048" cy="288032"/>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58" name="TextBox 57"/>
          <p:cNvSpPr txBox="1"/>
          <p:nvPr/>
        </p:nvSpPr>
        <p:spPr>
          <a:xfrm>
            <a:off x="304393" y="5519554"/>
            <a:ext cx="2525050" cy="830997"/>
          </a:xfrm>
          <a:prstGeom prst="rect">
            <a:avLst/>
          </a:prstGeom>
          <a:noFill/>
        </p:spPr>
        <p:txBody>
          <a:bodyPr wrap="none" rtlCol="0">
            <a:spAutoFit/>
          </a:bodyPr>
          <a:lstStyle/>
          <a:p>
            <a:pPr algn="ctr"/>
            <a:r>
              <a:rPr lang="en-US" altLang="ko-KR" sz="1600" dirty="0" smtClean="0"/>
              <a:t>Move to an cell</a:t>
            </a:r>
          </a:p>
          <a:p>
            <a:pPr algn="ctr"/>
            <a:r>
              <a:rPr lang="en-US" altLang="ko-KR" sz="1600" dirty="0" smtClean="0"/>
              <a:t>Having minimum density</a:t>
            </a:r>
          </a:p>
          <a:p>
            <a:pPr algn="ctr"/>
            <a:r>
              <a:rPr lang="en-US" altLang="ko-KR" sz="1600" dirty="0" smtClean="0"/>
              <a:t>from cells under D</a:t>
            </a:r>
            <a:r>
              <a:rPr lang="en-US" altLang="ko-KR" sz="1600" baseline="-25000" dirty="0" smtClean="0"/>
              <a:t>h</a:t>
            </a:r>
            <a:r>
              <a:rPr lang="en-US" altLang="ko-KR" sz="1600" dirty="0" smtClean="0"/>
              <a:t> </a:t>
            </a:r>
            <a:r>
              <a:rPr lang="en-US" altLang="ko-KR" sz="1600" dirty="0" smtClean="0">
                <a:latin typeface="メイリオ"/>
                <a:ea typeface="メイリオ"/>
                <a:cs typeface="メイリオ"/>
              </a:rPr>
              <a:t>≤ </a:t>
            </a:r>
            <a:r>
              <a:rPr lang="en-US" altLang="ko-KR" sz="1600" dirty="0" smtClean="0"/>
              <a:t>1</a:t>
            </a:r>
          </a:p>
        </p:txBody>
      </p:sp>
      <p:sp>
        <p:nvSpPr>
          <p:cNvPr id="59" name="직사각형 58"/>
          <p:cNvSpPr/>
          <p:nvPr/>
        </p:nvSpPr>
        <p:spPr>
          <a:xfrm>
            <a:off x="4788024" y="6237312"/>
            <a:ext cx="2586606" cy="338554"/>
          </a:xfrm>
          <a:prstGeom prst="rect">
            <a:avLst/>
          </a:prstGeom>
        </p:spPr>
        <p:txBody>
          <a:bodyPr wrap="none">
            <a:spAutoFit/>
          </a:bodyPr>
          <a:lstStyle/>
          <a:p>
            <a:r>
              <a:rPr lang="en-US" altLang="ko-KR" sz="1600" dirty="0" smtClean="0"/>
              <a:t>|r</a:t>
            </a:r>
            <a:r>
              <a:rPr lang="en-US" altLang="ko-KR" sz="1600" baseline="-25000" dirty="0" smtClean="0"/>
              <a:t>1</a:t>
            </a:r>
            <a:r>
              <a:rPr lang="en-US" altLang="ko-KR" sz="1600" dirty="0" smtClean="0"/>
              <a:t> – r’</a:t>
            </a:r>
            <a:r>
              <a:rPr lang="en-US" altLang="ko-KR" sz="1600" baseline="-25000" dirty="0" smtClean="0"/>
              <a:t>1</a:t>
            </a:r>
            <a:r>
              <a:rPr lang="en-US" altLang="ko-KR" sz="1600" dirty="0" smtClean="0"/>
              <a:t>| </a:t>
            </a:r>
            <a:r>
              <a:rPr lang="en-US" altLang="ko-KR" sz="1600" dirty="0" smtClean="0">
                <a:latin typeface="メイリオ"/>
                <a:ea typeface="メイリオ"/>
                <a:cs typeface="メイリオ"/>
              </a:rPr>
              <a:t>≤ </a:t>
            </a:r>
            <a:r>
              <a:rPr lang="en-US" altLang="ko-KR" sz="1600" dirty="0" smtClean="0"/>
              <a:t>1, |r</a:t>
            </a:r>
            <a:r>
              <a:rPr lang="en-US" altLang="ko-KR" sz="1600" baseline="-25000" dirty="0" smtClean="0"/>
              <a:t>1</a:t>
            </a:r>
            <a:r>
              <a:rPr lang="en-US" altLang="ko-KR" sz="1600" dirty="0" smtClean="0"/>
              <a:t> – r”</a:t>
            </a:r>
            <a:r>
              <a:rPr lang="en-US" altLang="ko-KR" sz="1600" baseline="-25000" dirty="0" smtClean="0"/>
              <a:t>1</a:t>
            </a:r>
            <a:r>
              <a:rPr lang="en-US" altLang="ko-KR" sz="1600" dirty="0" smtClean="0"/>
              <a:t>| </a:t>
            </a:r>
            <a:r>
              <a:rPr lang="en-US" altLang="ko-KR" sz="1600" dirty="0" smtClean="0">
                <a:latin typeface="メイリオ"/>
                <a:ea typeface="メイリオ"/>
                <a:cs typeface="メイリオ"/>
              </a:rPr>
              <a:t>≤ </a:t>
            </a:r>
            <a:r>
              <a:rPr lang="en-US" altLang="ko-KR" sz="1600" dirty="0" smtClean="0"/>
              <a:t>1</a:t>
            </a:r>
            <a:endParaRPr lang="ja-JP"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TextShape 1"/>
          <p:cNvSpPr txBox="1"/>
          <p:nvPr/>
        </p:nvSpPr>
        <p:spPr>
          <a:xfrm>
            <a:off x="457200" y="274680"/>
            <a:ext cx="8229240" cy="1142640"/>
          </a:xfrm>
          <a:prstGeom prst="rect">
            <a:avLst/>
          </a:prstGeom>
        </p:spPr>
        <p:txBody>
          <a:bodyPr anchor="ctr"/>
          <a:lstStyle/>
          <a:p>
            <a:pPr algn="ctr">
              <a:lnSpc>
                <a:spcPct val="100000"/>
              </a:lnSpc>
            </a:pPr>
            <a:r>
              <a:rPr lang="ko-KR" sz="3600" b="1">
                <a:solidFill>
                  <a:srgbClr val="000000"/>
                </a:solidFill>
                <a:latin typeface="맑은 고딕"/>
              </a:rPr>
              <a:t>Proposal: Extended Sparsely visited 
area walking on Search Space(eSaSS)</a:t>
            </a:r>
            <a:endParaRPr/>
          </a:p>
        </p:txBody>
      </p:sp>
      <p:sp>
        <p:nvSpPr>
          <p:cNvPr id="3" name="내용 개체 틀 2"/>
          <p:cNvSpPr txBox="1">
            <a:spLocks/>
          </p:cNvSpPr>
          <p:nvPr/>
        </p:nvSpPr>
        <p:spPr>
          <a:xfrm>
            <a:off x="457200" y="1600202"/>
            <a:ext cx="8229600" cy="4525963"/>
          </a:xfrm>
          <a:prstGeom prst="rect">
            <a:avLst/>
          </a:prstGeom>
        </p:spPr>
        <p:txBody>
          <a:bodyPr>
            <a:normAutofit/>
          </a:bodyPr>
          <a:lstStyle/>
          <a:p>
            <a:pPr marL="342900" marR="0" lvl="0" indent="-342900" algn="l" defTabSz="914400" rtl="0" eaLnBrk="1" fontAlgn="auto" latinLnBrk="1" hangingPunct="1">
              <a:lnSpc>
                <a:spcPct val="100000"/>
              </a:lnSpc>
              <a:spcBef>
                <a:spcPct val="20000"/>
              </a:spcBef>
              <a:spcAft>
                <a:spcPts val="0"/>
              </a:spcAft>
              <a:buClrTx/>
              <a:buSzPct val="45000"/>
              <a:buFont typeface="StarSymbol"/>
              <a:buChar char="●"/>
              <a:tabLst/>
              <a:defRPr/>
            </a:pPr>
            <a:r>
              <a:rPr kumimoji="0" lang="en-US" altLang="ja-JP" sz="2400" b="0" i="0" u="none" strike="noStrike" kern="1200" cap="none" spc="0" normalizeH="0" baseline="0" noProof="0" dirty="0" smtClean="0">
                <a:ln>
                  <a:noFill/>
                </a:ln>
                <a:solidFill>
                  <a:schemeClr val="tx1"/>
                </a:solidFill>
                <a:effectLst/>
                <a:uLnTx/>
                <a:uFillTx/>
                <a:cs typeface="Times New Roman" pitchFamily="18" charset="0"/>
              </a:rPr>
              <a:t>B</a:t>
            </a:r>
            <a:r>
              <a:rPr lang="en-US" altLang="ja-JP" sz="2400" dirty="0" smtClean="0">
                <a:cs typeface="Times New Roman" pitchFamily="18" charset="0"/>
              </a:rPr>
              <a:t>iased random walk</a:t>
            </a:r>
            <a:endParaRPr lang="en-US" altLang="ja-JP" sz="2400" dirty="0">
              <a:cs typeface="Times New Roman" pitchFamily="18" charset="0"/>
            </a:endParaRPr>
          </a:p>
          <a:p>
            <a:pPr marL="342900" marR="0" lvl="0" indent="-342900" algn="l" defTabSz="914400" rtl="0" eaLnBrk="1" fontAlgn="auto" latinLnBrk="1" hangingPunct="1">
              <a:lnSpc>
                <a:spcPct val="100000"/>
              </a:lnSpc>
              <a:spcBef>
                <a:spcPct val="20000"/>
              </a:spcBef>
              <a:spcAft>
                <a:spcPts val="0"/>
              </a:spcAft>
              <a:buClrTx/>
              <a:buSzPct val="45000"/>
              <a:buFont typeface="StarSymbol"/>
              <a:buChar char="●"/>
              <a:tabLst/>
              <a:defRPr/>
            </a:pPr>
            <a:r>
              <a:rPr lang="en-US" altLang="ja-JP" sz="2400" dirty="0" smtClean="0">
                <a:cs typeface="Times New Roman" pitchFamily="18" charset="0"/>
              </a:rPr>
              <a:t>Density evaluation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TextShape 1"/>
          <p:cNvSpPr txBox="1"/>
          <p:nvPr/>
        </p:nvSpPr>
        <p:spPr>
          <a:xfrm>
            <a:off x="457200" y="274680"/>
            <a:ext cx="8229240" cy="1142640"/>
          </a:xfrm>
          <a:prstGeom prst="rect">
            <a:avLst/>
          </a:prstGeom>
        </p:spPr>
        <p:txBody>
          <a:bodyPr anchor="ctr"/>
          <a:lstStyle/>
          <a:p>
            <a:pPr algn="ctr">
              <a:lnSpc>
                <a:spcPct val="100000"/>
              </a:lnSpc>
            </a:pPr>
            <a:r>
              <a:rPr lang="ko-KR" sz="3600" b="1">
                <a:solidFill>
                  <a:srgbClr val="000000"/>
                </a:solidFill>
                <a:latin typeface="맑은 고딕"/>
              </a:rPr>
              <a:t>Proposal: Extended Sparsely visited 
area walking on Search Space(eSaSS)</a:t>
            </a:r>
            <a:endParaRPr/>
          </a:p>
        </p:txBody>
      </p:sp>
      <p:sp>
        <p:nvSpPr>
          <p:cNvPr id="3" name="내용 개체 틀 2"/>
          <p:cNvSpPr txBox="1">
            <a:spLocks/>
          </p:cNvSpPr>
          <p:nvPr/>
        </p:nvSpPr>
        <p:spPr>
          <a:xfrm>
            <a:off x="457200" y="1600202"/>
            <a:ext cx="8229600" cy="4525963"/>
          </a:xfrm>
          <a:prstGeom prst="rect">
            <a:avLst/>
          </a:prstGeom>
        </p:spPr>
        <p:txBody>
          <a:bodyPr>
            <a:normAutofit/>
          </a:bodyPr>
          <a:lstStyle/>
          <a:p>
            <a:pPr marL="342900" marR="0" lvl="0" indent="-342900" algn="l" defTabSz="914400" rtl="0" eaLnBrk="1" fontAlgn="auto" latinLnBrk="1" hangingPunct="1">
              <a:lnSpc>
                <a:spcPct val="100000"/>
              </a:lnSpc>
              <a:spcBef>
                <a:spcPct val="20000"/>
              </a:spcBef>
              <a:spcAft>
                <a:spcPts val="0"/>
              </a:spcAft>
              <a:buClrTx/>
              <a:buSzPct val="45000"/>
              <a:buFont typeface="StarSymbol"/>
              <a:buChar char="●"/>
              <a:tabLst/>
              <a:defRPr/>
            </a:pPr>
            <a:r>
              <a:rPr kumimoji="0" lang="en-US" altLang="ja-JP" sz="2400" b="0" i="0" u="none" strike="noStrike" kern="1200" cap="none" spc="0" normalizeH="0" baseline="0" noProof="0" dirty="0" smtClean="0">
                <a:ln>
                  <a:noFill/>
                </a:ln>
                <a:solidFill>
                  <a:schemeClr val="tx1"/>
                </a:solidFill>
                <a:effectLst/>
                <a:uLnTx/>
                <a:uFillTx/>
                <a:cs typeface="Times New Roman" pitchFamily="18" charset="0"/>
              </a:rPr>
              <a:t>B</a:t>
            </a:r>
            <a:r>
              <a:rPr lang="en-US" altLang="ja-JP" sz="2400" dirty="0" smtClean="0">
                <a:cs typeface="Times New Roman" pitchFamily="18" charset="0"/>
              </a:rPr>
              <a:t>iased random walk</a:t>
            </a:r>
            <a:endParaRPr lang="en-US" altLang="ja-JP" sz="2400" dirty="0">
              <a:cs typeface="Times New Roman" pitchFamily="18" charset="0"/>
            </a:endParaRPr>
          </a:p>
        </p:txBody>
      </p:sp>
      <p:sp>
        <p:nvSpPr>
          <p:cNvPr id="5" name="직사각형 4"/>
          <p:cNvSpPr/>
          <p:nvPr/>
        </p:nvSpPr>
        <p:spPr>
          <a:xfrm>
            <a:off x="1763688" y="4041437"/>
            <a:ext cx="1152128" cy="369332"/>
          </a:xfrm>
          <a:prstGeom prst="rect">
            <a:avLst/>
          </a:prstGeom>
          <a:ln w="28575">
            <a:solidFill>
              <a:srgbClr val="FF0000"/>
            </a:solidFill>
          </a:ln>
        </p:spPr>
        <p:txBody>
          <a:bodyPr wrap="square">
            <a:spAutoFit/>
          </a:bodyPr>
          <a:lstStyle/>
          <a:p>
            <a:endParaRPr lang="ja-JP" altLang="en-US" dirty="0"/>
          </a:p>
        </p:txBody>
      </p:sp>
      <p:sp>
        <p:nvSpPr>
          <p:cNvPr id="6" name="직사각형 5"/>
          <p:cNvSpPr/>
          <p:nvPr/>
        </p:nvSpPr>
        <p:spPr>
          <a:xfrm>
            <a:off x="1763688" y="3033325"/>
            <a:ext cx="1080120" cy="369332"/>
          </a:xfrm>
          <a:prstGeom prst="rect">
            <a:avLst/>
          </a:prstGeom>
          <a:ln w="28575">
            <a:solidFill>
              <a:srgbClr val="00B050"/>
            </a:solidFill>
          </a:ln>
        </p:spPr>
        <p:txBody>
          <a:bodyPr wrap="square">
            <a:spAutoFit/>
          </a:bodyPr>
          <a:lstStyle/>
          <a:p>
            <a:endParaRPr lang="ja-JP" altLang="en-US" dirty="0"/>
          </a:p>
        </p:txBody>
      </p:sp>
      <p:sp>
        <p:nvSpPr>
          <p:cNvPr id="7" name="직사각형 6"/>
          <p:cNvSpPr/>
          <p:nvPr/>
        </p:nvSpPr>
        <p:spPr>
          <a:xfrm>
            <a:off x="467544" y="4977541"/>
            <a:ext cx="1008112" cy="369332"/>
          </a:xfrm>
          <a:prstGeom prst="rect">
            <a:avLst/>
          </a:prstGeom>
          <a:ln w="28575">
            <a:solidFill>
              <a:srgbClr val="00B050"/>
            </a:solidFill>
          </a:ln>
        </p:spPr>
        <p:txBody>
          <a:bodyPr wrap="square">
            <a:spAutoFit/>
          </a:bodyPr>
          <a:lstStyle/>
          <a:p>
            <a:endParaRPr lang="ja-JP" altLang="en-US" dirty="0"/>
          </a:p>
        </p:txBody>
      </p:sp>
      <p:sp>
        <p:nvSpPr>
          <p:cNvPr id="8" name="직사각형 7"/>
          <p:cNvSpPr/>
          <p:nvPr/>
        </p:nvSpPr>
        <p:spPr>
          <a:xfrm>
            <a:off x="2987824" y="4977541"/>
            <a:ext cx="1008112" cy="369332"/>
          </a:xfrm>
          <a:prstGeom prst="rect">
            <a:avLst/>
          </a:prstGeom>
          <a:ln w="28575">
            <a:solidFill>
              <a:srgbClr val="00B050"/>
            </a:solidFill>
          </a:ln>
        </p:spPr>
        <p:txBody>
          <a:bodyPr wrap="square">
            <a:spAutoFit/>
          </a:bodyPr>
          <a:lstStyle/>
          <a:p>
            <a:endParaRPr lang="ja-JP" altLang="en-US" dirty="0"/>
          </a:p>
        </p:txBody>
      </p:sp>
      <p:cxnSp>
        <p:nvCxnSpPr>
          <p:cNvPr id="10" name="직선 연결선 9"/>
          <p:cNvCxnSpPr/>
          <p:nvPr/>
        </p:nvCxnSpPr>
        <p:spPr>
          <a:xfrm>
            <a:off x="4427984" y="2204864"/>
            <a:ext cx="0" cy="424847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a:xfrm>
            <a:off x="6156176" y="4041437"/>
            <a:ext cx="1152128" cy="369332"/>
          </a:xfrm>
          <a:prstGeom prst="rect">
            <a:avLst/>
          </a:prstGeom>
          <a:ln w="28575">
            <a:solidFill>
              <a:srgbClr val="FF0000"/>
            </a:solidFill>
          </a:ln>
        </p:spPr>
        <p:txBody>
          <a:bodyPr wrap="square">
            <a:spAutoFit/>
          </a:bodyPr>
          <a:lstStyle/>
          <a:p>
            <a:endParaRPr lang="ja-JP" altLang="en-US" dirty="0"/>
          </a:p>
        </p:txBody>
      </p:sp>
      <p:sp>
        <p:nvSpPr>
          <p:cNvPr id="12" name="직사각형 11"/>
          <p:cNvSpPr/>
          <p:nvPr/>
        </p:nvSpPr>
        <p:spPr>
          <a:xfrm>
            <a:off x="6156176" y="3033325"/>
            <a:ext cx="1152128" cy="369332"/>
          </a:xfrm>
          <a:prstGeom prst="rect">
            <a:avLst/>
          </a:prstGeom>
          <a:ln w="28575">
            <a:solidFill>
              <a:srgbClr val="00B050"/>
            </a:solidFill>
          </a:ln>
        </p:spPr>
        <p:txBody>
          <a:bodyPr wrap="square">
            <a:spAutoFit/>
          </a:bodyPr>
          <a:lstStyle/>
          <a:p>
            <a:endParaRPr lang="ja-JP" altLang="en-US" dirty="0"/>
          </a:p>
        </p:txBody>
      </p:sp>
      <p:sp>
        <p:nvSpPr>
          <p:cNvPr id="13" name="직사각형 12"/>
          <p:cNvSpPr/>
          <p:nvPr/>
        </p:nvSpPr>
        <p:spPr>
          <a:xfrm>
            <a:off x="4869363" y="4977541"/>
            <a:ext cx="1000467" cy="369332"/>
          </a:xfrm>
          <a:prstGeom prst="rect">
            <a:avLst/>
          </a:prstGeom>
          <a:ln w="28575">
            <a:solidFill>
              <a:srgbClr val="00B050"/>
            </a:solidFill>
          </a:ln>
        </p:spPr>
        <p:txBody>
          <a:bodyPr wrap="square">
            <a:spAutoFit/>
          </a:bodyPr>
          <a:lstStyle/>
          <a:p>
            <a:endParaRPr lang="ja-JP" altLang="en-US" dirty="0"/>
          </a:p>
        </p:txBody>
      </p:sp>
      <p:sp>
        <p:nvSpPr>
          <p:cNvPr id="14" name="직사각형 13"/>
          <p:cNvSpPr/>
          <p:nvPr/>
        </p:nvSpPr>
        <p:spPr>
          <a:xfrm>
            <a:off x="7342988" y="4977541"/>
            <a:ext cx="1080120" cy="369332"/>
          </a:xfrm>
          <a:prstGeom prst="rect">
            <a:avLst/>
          </a:prstGeom>
          <a:ln w="28575">
            <a:solidFill>
              <a:srgbClr val="00B050"/>
            </a:solidFill>
          </a:ln>
        </p:spPr>
        <p:txBody>
          <a:bodyPr wrap="square">
            <a:spAutoFit/>
          </a:bodyPr>
          <a:lstStyle/>
          <a:p>
            <a:endParaRPr lang="ja-JP" altLang="en-US" dirty="0"/>
          </a:p>
        </p:txBody>
      </p:sp>
      <p:cxnSp>
        <p:nvCxnSpPr>
          <p:cNvPr id="15" name="직선 화살표 연결선 68"/>
          <p:cNvCxnSpPr>
            <a:stCxn id="5" idx="2"/>
            <a:endCxn id="8" idx="0"/>
          </p:cNvCxnSpPr>
          <p:nvPr/>
        </p:nvCxnSpPr>
        <p:spPr>
          <a:xfrm>
            <a:off x="2339752" y="4410769"/>
            <a:ext cx="1152128" cy="566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5576" y="2276872"/>
            <a:ext cx="643125" cy="338554"/>
          </a:xfrm>
          <a:prstGeom prst="rect">
            <a:avLst/>
          </a:prstGeom>
          <a:noFill/>
        </p:spPr>
        <p:txBody>
          <a:bodyPr wrap="none" rtlCol="0">
            <a:spAutoFit/>
          </a:bodyPr>
          <a:lstStyle/>
          <a:p>
            <a:r>
              <a:rPr lang="en-US" altLang="ko-KR" sz="1600" b="1" dirty="0" smtClean="0"/>
              <a:t>SaSS</a:t>
            </a:r>
          </a:p>
        </p:txBody>
      </p:sp>
      <p:sp>
        <p:nvSpPr>
          <p:cNvPr id="19" name="TextBox 18"/>
          <p:cNvSpPr txBox="1"/>
          <p:nvPr/>
        </p:nvSpPr>
        <p:spPr>
          <a:xfrm>
            <a:off x="4864979" y="2276872"/>
            <a:ext cx="755335" cy="338554"/>
          </a:xfrm>
          <a:prstGeom prst="rect">
            <a:avLst/>
          </a:prstGeom>
          <a:noFill/>
        </p:spPr>
        <p:txBody>
          <a:bodyPr wrap="none" rtlCol="0">
            <a:spAutoFit/>
          </a:bodyPr>
          <a:lstStyle/>
          <a:p>
            <a:r>
              <a:rPr lang="en-US" altLang="ko-KR" sz="1600" b="1" dirty="0" smtClean="0"/>
              <a:t>eSaSS</a:t>
            </a:r>
          </a:p>
        </p:txBody>
      </p:sp>
      <p:sp>
        <p:nvSpPr>
          <p:cNvPr id="20" name="직사각형 19"/>
          <p:cNvSpPr/>
          <p:nvPr/>
        </p:nvSpPr>
        <p:spPr>
          <a:xfrm>
            <a:off x="6804249" y="1556792"/>
            <a:ext cx="360040" cy="369332"/>
          </a:xfrm>
          <a:prstGeom prst="rect">
            <a:avLst/>
          </a:prstGeom>
          <a:ln w="28575">
            <a:solidFill>
              <a:srgbClr val="FF0000"/>
            </a:solidFill>
          </a:ln>
        </p:spPr>
        <p:txBody>
          <a:bodyPr wrap="square">
            <a:spAutoFit/>
          </a:bodyPr>
          <a:lstStyle/>
          <a:p>
            <a:endParaRPr lang="ja-JP" altLang="en-US" dirty="0"/>
          </a:p>
        </p:txBody>
      </p:sp>
      <p:sp>
        <p:nvSpPr>
          <p:cNvPr id="21" name="직사각형 20"/>
          <p:cNvSpPr/>
          <p:nvPr/>
        </p:nvSpPr>
        <p:spPr>
          <a:xfrm>
            <a:off x="6804249" y="1988840"/>
            <a:ext cx="360040" cy="369332"/>
          </a:xfrm>
          <a:prstGeom prst="rect">
            <a:avLst/>
          </a:prstGeom>
          <a:ln w="28575">
            <a:solidFill>
              <a:srgbClr val="00B050"/>
            </a:solidFill>
          </a:ln>
        </p:spPr>
        <p:txBody>
          <a:bodyPr wrap="square">
            <a:spAutoFit/>
          </a:bodyPr>
          <a:lstStyle/>
          <a:p>
            <a:endParaRPr lang="ja-JP" altLang="en-US" dirty="0"/>
          </a:p>
        </p:txBody>
      </p:sp>
      <p:sp>
        <p:nvSpPr>
          <p:cNvPr id="22" name="TextBox 21"/>
          <p:cNvSpPr txBox="1"/>
          <p:nvPr/>
        </p:nvSpPr>
        <p:spPr>
          <a:xfrm>
            <a:off x="7164288" y="1556792"/>
            <a:ext cx="1406732" cy="338554"/>
          </a:xfrm>
          <a:prstGeom prst="rect">
            <a:avLst/>
          </a:prstGeom>
          <a:noFill/>
        </p:spPr>
        <p:txBody>
          <a:bodyPr wrap="none" rtlCol="0">
            <a:spAutoFit/>
          </a:bodyPr>
          <a:lstStyle/>
          <a:p>
            <a:r>
              <a:rPr lang="en-US" altLang="ko-KR" sz="1600" b="1" dirty="0" smtClean="0"/>
              <a:t>: current cell</a:t>
            </a:r>
          </a:p>
        </p:txBody>
      </p:sp>
      <p:sp>
        <p:nvSpPr>
          <p:cNvPr id="23" name="TextBox 22"/>
          <p:cNvSpPr txBox="1"/>
          <p:nvPr/>
        </p:nvSpPr>
        <p:spPr>
          <a:xfrm>
            <a:off x="7164288" y="2010326"/>
            <a:ext cx="1504514" cy="338554"/>
          </a:xfrm>
          <a:prstGeom prst="rect">
            <a:avLst/>
          </a:prstGeom>
          <a:noFill/>
        </p:spPr>
        <p:txBody>
          <a:bodyPr wrap="none" rtlCol="0">
            <a:spAutoFit/>
          </a:bodyPr>
          <a:lstStyle/>
          <a:p>
            <a:r>
              <a:rPr lang="en-US" altLang="ko-KR" sz="1600" b="1" dirty="0" smtClean="0"/>
              <a:t>: surrounding</a:t>
            </a:r>
          </a:p>
        </p:txBody>
      </p:sp>
      <p:cxnSp>
        <p:nvCxnSpPr>
          <p:cNvPr id="24" name="직선 화살표 연결선 68"/>
          <p:cNvCxnSpPr>
            <a:stCxn id="11" idx="2"/>
            <a:endCxn id="14" idx="0"/>
          </p:cNvCxnSpPr>
          <p:nvPr/>
        </p:nvCxnSpPr>
        <p:spPr>
          <a:xfrm>
            <a:off x="6732240" y="4410769"/>
            <a:ext cx="1150808" cy="566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직선 화살표 연결선 68"/>
          <p:cNvCxnSpPr>
            <a:stCxn id="11" idx="0"/>
            <a:endCxn id="12" idx="2"/>
          </p:cNvCxnSpPr>
          <p:nvPr/>
        </p:nvCxnSpPr>
        <p:spPr>
          <a:xfrm flipV="1">
            <a:off x="6732240" y="3402657"/>
            <a:ext cx="0" cy="6387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직선 화살표 연결선 68"/>
          <p:cNvCxnSpPr>
            <a:stCxn id="11" idx="1"/>
            <a:endCxn id="13" idx="0"/>
          </p:cNvCxnSpPr>
          <p:nvPr/>
        </p:nvCxnSpPr>
        <p:spPr>
          <a:xfrm flipH="1">
            <a:off x="5369597" y="4226103"/>
            <a:ext cx="786579" cy="751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구부러진 연결선 33"/>
          <p:cNvCxnSpPr>
            <a:stCxn id="11" idx="3"/>
            <a:endCxn id="11" idx="0"/>
          </p:cNvCxnSpPr>
          <p:nvPr/>
        </p:nvCxnSpPr>
        <p:spPr>
          <a:xfrm flipH="1" flipV="1">
            <a:off x="6732240" y="4041437"/>
            <a:ext cx="576064" cy="184666"/>
          </a:xfrm>
          <a:prstGeom prst="curvedConnector4">
            <a:avLst>
              <a:gd name="adj1" fmla="val -39683"/>
              <a:gd name="adj2" fmla="val 22379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개체 25"/>
          <p:cNvGraphicFramePr>
            <a:graphicFrameLocks noChangeAspect="1"/>
          </p:cNvGraphicFramePr>
          <p:nvPr/>
        </p:nvGraphicFramePr>
        <p:xfrm>
          <a:off x="6652401" y="2377505"/>
          <a:ext cx="611188" cy="390525"/>
        </p:xfrm>
        <a:graphic>
          <a:graphicData uri="http://schemas.openxmlformats.org/presentationml/2006/ole">
            <p:oleObj spid="_x0000_s1026" name="数式" r:id="rId4" imgW="355320" imgH="228600" progId="Equation.3">
              <p:embed/>
            </p:oleObj>
          </a:graphicData>
        </a:graphic>
      </p:graphicFrame>
      <p:sp>
        <p:nvSpPr>
          <p:cNvPr id="28" name="TextBox 27"/>
          <p:cNvSpPr txBox="1"/>
          <p:nvPr/>
        </p:nvSpPr>
        <p:spPr>
          <a:xfrm>
            <a:off x="7164288" y="2420888"/>
            <a:ext cx="1361078" cy="338554"/>
          </a:xfrm>
          <a:prstGeom prst="rect">
            <a:avLst/>
          </a:prstGeom>
          <a:noFill/>
        </p:spPr>
        <p:txBody>
          <a:bodyPr wrap="none" rtlCol="0">
            <a:spAutoFit/>
          </a:bodyPr>
          <a:lstStyle/>
          <a:p>
            <a:r>
              <a:rPr lang="en-US" altLang="ko-KR" sz="1600" b="1" dirty="0" smtClean="0"/>
              <a:t>: density of </a:t>
            </a:r>
          </a:p>
        </p:txBody>
      </p:sp>
      <p:graphicFrame>
        <p:nvGraphicFramePr>
          <p:cNvPr id="1027" name="Object 3"/>
          <p:cNvGraphicFramePr>
            <a:graphicFrameLocks noChangeAspect="1"/>
          </p:cNvGraphicFramePr>
          <p:nvPr/>
        </p:nvGraphicFramePr>
        <p:xfrm>
          <a:off x="1763688" y="4040188"/>
          <a:ext cx="1131888" cy="393700"/>
        </p:xfrm>
        <a:graphic>
          <a:graphicData uri="http://schemas.openxmlformats.org/presentationml/2006/ole">
            <p:oleObj spid="_x0000_s1027" name="数式" r:id="rId5" imgW="660240" imgH="228600" progId="Equation.3">
              <p:embed/>
            </p:oleObj>
          </a:graphicData>
        </a:graphic>
      </p:graphicFrame>
      <p:graphicFrame>
        <p:nvGraphicFramePr>
          <p:cNvPr id="1028" name="Object 4"/>
          <p:cNvGraphicFramePr>
            <a:graphicFrameLocks noChangeAspect="1"/>
          </p:cNvGraphicFramePr>
          <p:nvPr/>
        </p:nvGraphicFramePr>
        <p:xfrm>
          <a:off x="1792288" y="3024188"/>
          <a:ext cx="958850" cy="369887"/>
        </p:xfrm>
        <a:graphic>
          <a:graphicData uri="http://schemas.openxmlformats.org/presentationml/2006/ole">
            <p:oleObj spid="_x0000_s1028" name="数式" r:id="rId6" imgW="558720" imgH="215640" progId="Equation.3">
              <p:embed/>
            </p:oleObj>
          </a:graphicData>
        </a:graphic>
      </p:graphicFrame>
      <p:graphicFrame>
        <p:nvGraphicFramePr>
          <p:cNvPr id="1029" name="Object 5"/>
          <p:cNvGraphicFramePr>
            <a:graphicFrameLocks noChangeAspect="1"/>
          </p:cNvGraphicFramePr>
          <p:nvPr/>
        </p:nvGraphicFramePr>
        <p:xfrm>
          <a:off x="461963" y="4979988"/>
          <a:ext cx="1025525" cy="371475"/>
        </p:xfrm>
        <a:graphic>
          <a:graphicData uri="http://schemas.openxmlformats.org/presentationml/2006/ole">
            <p:oleObj spid="_x0000_s1029" name="数式" r:id="rId7" imgW="596880" imgH="215640" progId="Equation.3">
              <p:embed/>
            </p:oleObj>
          </a:graphicData>
        </a:graphic>
      </p:graphicFrame>
      <p:graphicFrame>
        <p:nvGraphicFramePr>
          <p:cNvPr id="1030" name="Object 6"/>
          <p:cNvGraphicFramePr>
            <a:graphicFrameLocks noChangeAspect="1"/>
          </p:cNvGraphicFramePr>
          <p:nvPr/>
        </p:nvGraphicFramePr>
        <p:xfrm>
          <a:off x="2971998" y="4970463"/>
          <a:ext cx="1023938" cy="392112"/>
        </p:xfrm>
        <a:graphic>
          <a:graphicData uri="http://schemas.openxmlformats.org/presentationml/2006/ole">
            <p:oleObj spid="_x0000_s1030" name="数式" r:id="rId8" imgW="596880" imgH="228600" progId="Equation.3">
              <p:embed/>
            </p:oleObj>
          </a:graphicData>
        </a:graphic>
      </p:graphicFrame>
      <p:graphicFrame>
        <p:nvGraphicFramePr>
          <p:cNvPr id="1035" name="Object 11"/>
          <p:cNvGraphicFramePr>
            <a:graphicFrameLocks noChangeAspect="1"/>
          </p:cNvGraphicFramePr>
          <p:nvPr/>
        </p:nvGraphicFramePr>
        <p:xfrm>
          <a:off x="8460432" y="2390403"/>
          <a:ext cx="241300" cy="390525"/>
        </p:xfrm>
        <a:graphic>
          <a:graphicData uri="http://schemas.openxmlformats.org/presentationml/2006/ole">
            <p:oleObj spid="_x0000_s1035" name="数式" r:id="rId9" imgW="139680" imgH="228600" progId="Equation.3">
              <p:embed/>
            </p:oleObj>
          </a:graphicData>
        </a:graphic>
      </p:graphicFrame>
      <p:graphicFrame>
        <p:nvGraphicFramePr>
          <p:cNvPr id="1036" name="Object 12"/>
          <p:cNvGraphicFramePr>
            <a:graphicFrameLocks noChangeAspect="1"/>
          </p:cNvGraphicFramePr>
          <p:nvPr/>
        </p:nvGraphicFramePr>
        <p:xfrm>
          <a:off x="6161782" y="4050829"/>
          <a:ext cx="1131887" cy="393700"/>
        </p:xfrm>
        <a:graphic>
          <a:graphicData uri="http://schemas.openxmlformats.org/presentationml/2006/ole">
            <p:oleObj spid="_x0000_s1036" name="数式" r:id="rId10" imgW="660240" imgH="228600" progId="Equation.3">
              <p:embed/>
            </p:oleObj>
          </a:graphicData>
        </a:graphic>
      </p:graphicFrame>
      <p:graphicFrame>
        <p:nvGraphicFramePr>
          <p:cNvPr id="1037" name="Object 13"/>
          <p:cNvGraphicFramePr>
            <a:graphicFrameLocks noChangeAspect="1"/>
          </p:cNvGraphicFramePr>
          <p:nvPr/>
        </p:nvGraphicFramePr>
        <p:xfrm>
          <a:off x="6190357" y="3034829"/>
          <a:ext cx="958850" cy="369887"/>
        </p:xfrm>
        <a:graphic>
          <a:graphicData uri="http://schemas.openxmlformats.org/presentationml/2006/ole">
            <p:oleObj spid="_x0000_s1037" name="数式" r:id="rId11" imgW="558720" imgH="215640" progId="Equation.3">
              <p:embed/>
            </p:oleObj>
          </a:graphicData>
        </a:graphic>
      </p:graphicFrame>
      <p:graphicFrame>
        <p:nvGraphicFramePr>
          <p:cNvPr id="1038" name="Object 14"/>
          <p:cNvGraphicFramePr>
            <a:graphicFrameLocks noChangeAspect="1"/>
          </p:cNvGraphicFramePr>
          <p:nvPr/>
        </p:nvGraphicFramePr>
        <p:xfrm>
          <a:off x="4860032" y="4990629"/>
          <a:ext cx="1025525" cy="371475"/>
        </p:xfrm>
        <a:graphic>
          <a:graphicData uri="http://schemas.openxmlformats.org/presentationml/2006/ole">
            <p:oleObj spid="_x0000_s1038" name="数式" r:id="rId12" imgW="596880" imgH="215640" progId="Equation.3">
              <p:embed/>
            </p:oleObj>
          </a:graphicData>
        </a:graphic>
      </p:graphicFrame>
      <p:graphicFrame>
        <p:nvGraphicFramePr>
          <p:cNvPr id="1039" name="Object 15"/>
          <p:cNvGraphicFramePr>
            <a:graphicFrameLocks noChangeAspect="1"/>
          </p:cNvGraphicFramePr>
          <p:nvPr/>
        </p:nvGraphicFramePr>
        <p:xfrm>
          <a:off x="7369869" y="4981104"/>
          <a:ext cx="1023938" cy="392112"/>
        </p:xfrm>
        <a:graphic>
          <a:graphicData uri="http://schemas.openxmlformats.org/presentationml/2006/ole">
            <p:oleObj spid="_x0000_s1039" name="数式" r:id="rId13" imgW="596880" imgH="228600" progId="Equation.3">
              <p:embed/>
            </p:oleObj>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ja-JP" b="1" dirty="0" smtClean="0"/>
              <a:t>Background &amp; Motivation</a:t>
            </a:r>
            <a:endParaRPr lang="ko-KR"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TextShape 1"/>
          <p:cNvSpPr txBox="1"/>
          <p:nvPr/>
        </p:nvSpPr>
        <p:spPr>
          <a:xfrm>
            <a:off x="457200" y="274680"/>
            <a:ext cx="8229240" cy="1142640"/>
          </a:xfrm>
          <a:prstGeom prst="rect">
            <a:avLst/>
          </a:prstGeom>
        </p:spPr>
        <p:txBody>
          <a:bodyPr anchor="ctr"/>
          <a:lstStyle/>
          <a:p>
            <a:pPr algn="ctr">
              <a:lnSpc>
                <a:spcPct val="100000"/>
              </a:lnSpc>
            </a:pPr>
            <a:r>
              <a:rPr lang="ko-KR" sz="3600" b="1">
                <a:solidFill>
                  <a:srgbClr val="000000"/>
                </a:solidFill>
                <a:latin typeface="맑은 고딕"/>
              </a:rPr>
              <a:t>Proposal: Extended Sparsely visited 
area walking on Search Space(eSaSS)</a:t>
            </a:r>
            <a:endParaRPr/>
          </a:p>
        </p:txBody>
      </p:sp>
      <p:sp>
        <p:nvSpPr>
          <p:cNvPr id="3" name="내용 개체 틀 2"/>
          <p:cNvSpPr txBox="1">
            <a:spLocks/>
          </p:cNvSpPr>
          <p:nvPr/>
        </p:nvSpPr>
        <p:spPr>
          <a:xfrm>
            <a:off x="457200" y="1600202"/>
            <a:ext cx="8229600" cy="4525963"/>
          </a:xfrm>
          <a:prstGeom prst="rect">
            <a:avLst/>
          </a:prstGeom>
        </p:spPr>
        <p:txBody>
          <a:bodyPr>
            <a:normAutofit/>
          </a:bodyPr>
          <a:lstStyle/>
          <a:p>
            <a:pPr marL="342900" marR="0" lvl="0" indent="-342900" algn="l" defTabSz="914400" rtl="0" eaLnBrk="1" fontAlgn="auto" latinLnBrk="1" hangingPunct="1">
              <a:lnSpc>
                <a:spcPct val="100000"/>
              </a:lnSpc>
              <a:spcBef>
                <a:spcPct val="20000"/>
              </a:spcBef>
              <a:spcAft>
                <a:spcPts val="0"/>
              </a:spcAft>
              <a:buClrTx/>
              <a:buSzPct val="45000"/>
              <a:buFont typeface="StarSymbol"/>
              <a:buChar char="●"/>
              <a:tabLst/>
              <a:defRPr/>
            </a:pPr>
            <a:r>
              <a:rPr kumimoji="0" lang="en-US" altLang="ja-JP" sz="2400" b="0" i="0" u="none" strike="noStrike" kern="1200" cap="none" spc="0" normalizeH="0" baseline="0" noProof="0" dirty="0" smtClean="0">
                <a:ln>
                  <a:noFill/>
                </a:ln>
                <a:solidFill>
                  <a:schemeClr val="tx1"/>
                </a:solidFill>
                <a:effectLst/>
                <a:uLnTx/>
                <a:uFillTx/>
                <a:cs typeface="Times New Roman" pitchFamily="18" charset="0"/>
              </a:rPr>
              <a:t>B</a:t>
            </a:r>
            <a:r>
              <a:rPr lang="en-US" altLang="ja-JP" sz="2400" dirty="0" smtClean="0">
                <a:cs typeface="Times New Roman" pitchFamily="18" charset="0"/>
              </a:rPr>
              <a:t>iased random walk</a:t>
            </a:r>
            <a:endParaRPr lang="en-US" altLang="ja-JP" sz="2400" dirty="0">
              <a:cs typeface="Times New Roman" pitchFamily="18" charset="0"/>
            </a:endParaRPr>
          </a:p>
        </p:txBody>
      </p:sp>
      <p:sp>
        <p:nvSpPr>
          <p:cNvPr id="7" name="직사각형 6"/>
          <p:cNvSpPr/>
          <p:nvPr/>
        </p:nvSpPr>
        <p:spPr>
          <a:xfrm>
            <a:off x="1775110" y="3964253"/>
            <a:ext cx="1140706" cy="369332"/>
          </a:xfrm>
          <a:prstGeom prst="rect">
            <a:avLst/>
          </a:prstGeom>
          <a:ln w="28575">
            <a:solidFill>
              <a:srgbClr val="FF0000"/>
            </a:solidFill>
          </a:ln>
        </p:spPr>
        <p:txBody>
          <a:bodyPr wrap="square">
            <a:spAutoFit/>
          </a:bodyPr>
          <a:lstStyle/>
          <a:p>
            <a:endParaRPr lang="ja-JP" altLang="en-US" dirty="0"/>
          </a:p>
        </p:txBody>
      </p:sp>
      <p:sp>
        <p:nvSpPr>
          <p:cNvPr id="8" name="직사각형 7"/>
          <p:cNvSpPr/>
          <p:nvPr/>
        </p:nvSpPr>
        <p:spPr>
          <a:xfrm>
            <a:off x="1775110" y="2956141"/>
            <a:ext cx="1140706" cy="369332"/>
          </a:xfrm>
          <a:prstGeom prst="rect">
            <a:avLst/>
          </a:prstGeom>
          <a:ln w="28575">
            <a:solidFill>
              <a:srgbClr val="00B050"/>
            </a:solidFill>
          </a:ln>
        </p:spPr>
        <p:txBody>
          <a:bodyPr wrap="square">
            <a:spAutoFit/>
          </a:bodyPr>
          <a:lstStyle/>
          <a:p>
            <a:endParaRPr lang="ja-JP" altLang="en-US" dirty="0"/>
          </a:p>
        </p:txBody>
      </p:sp>
      <p:sp>
        <p:nvSpPr>
          <p:cNvPr id="9" name="직사각형 8"/>
          <p:cNvSpPr/>
          <p:nvPr/>
        </p:nvSpPr>
        <p:spPr>
          <a:xfrm>
            <a:off x="467545" y="4900357"/>
            <a:ext cx="1091542" cy="369332"/>
          </a:xfrm>
          <a:prstGeom prst="rect">
            <a:avLst/>
          </a:prstGeom>
          <a:ln w="28575">
            <a:solidFill>
              <a:srgbClr val="00B050"/>
            </a:solidFill>
          </a:ln>
        </p:spPr>
        <p:txBody>
          <a:bodyPr wrap="square">
            <a:spAutoFit/>
          </a:bodyPr>
          <a:lstStyle/>
          <a:p>
            <a:endParaRPr lang="ja-JP" altLang="en-US" dirty="0"/>
          </a:p>
        </p:txBody>
      </p:sp>
      <p:sp>
        <p:nvSpPr>
          <p:cNvPr id="10" name="직사각형 9"/>
          <p:cNvSpPr/>
          <p:nvPr/>
        </p:nvSpPr>
        <p:spPr>
          <a:xfrm>
            <a:off x="3078899" y="4900357"/>
            <a:ext cx="1061053" cy="369332"/>
          </a:xfrm>
          <a:prstGeom prst="rect">
            <a:avLst/>
          </a:prstGeom>
          <a:ln w="28575">
            <a:solidFill>
              <a:srgbClr val="00B050"/>
            </a:solidFill>
          </a:ln>
        </p:spPr>
        <p:txBody>
          <a:bodyPr wrap="square">
            <a:spAutoFit/>
          </a:bodyPr>
          <a:lstStyle/>
          <a:p>
            <a:endParaRPr lang="ja-JP" altLang="en-US" dirty="0"/>
          </a:p>
        </p:txBody>
      </p:sp>
      <p:cxnSp>
        <p:nvCxnSpPr>
          <p:cNvPr id="11" name="직선 화살표 연결선 68"/>
          <p:cNvCxnSpPr>
            <a:stCxn id="7" idx="2"/>
            <a:endCxn id="10" idx="0"/>
          </p:cNvCxnSpPr>
          <p:nvPr/>
        </p:nvCxnSpPr>
        <p:spPr>
          <a:xfrm>
            <a:off x="2345463" y="4333585"/>
            <a:ext cx="1263963" cy="566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68"/>
          <p:cNvCxnSpPr>
            <a:stCxn id="7" idx="0"/>
            <a:endCxn id="8" idx="2"/>
          </p:cNvCxnSpPr>
          <p:nvPr/>
        </p:nvCxnSpPr>
        <p:spPr>
          <a:xfrm flipV="1">
            <a:off x="2345463" y="3325473"/>
            <a:ext cx="0" cy="6387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68"/>
          <p:cNvCxnSpPr>
            <a:stCxn id="7" idx="1"/>
            <a:endCxn id="9" idx="0"/>
          </p:cNvCxnSpPr>
          <p:nvPr/>
        </p:nvCxnSpPr>
        <p:spPr>
          <a:xfrm flipH="1">
            <a:off x="1013316" y="4148919"/>
            <a:ext cx="761794" cy="751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구부러진 연결선 33"/>
          <p:cNvCxnSpPr>
            <a:stCxn id="7" idx="3"/>
            <a:endCxn id="7" idx="0"/>
          </p:cNvCxnSpPr>
          <p:nvPr/>
        </p:nvCxnSpPr>
        <p:spPr>
          <a:xfrm flipH="1" flipV="1">
            <a:off x="2345463" y="3964253"/>
            <a:ext cx="570353" cy="184666"/>
          </a:xfrm>
          <a:prstGeom prst="curvedConnector4">
            <a:avLst>
              <a:gd name="adj1" fmla="val -40080"/>
              <a:gd name="adj2" fmla="val 22379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54" name="Object 6"/>
          <p:cNvGraphicFramePr>
            <a:graphicFrameLocks noChangeAspect="1"/>
          </p:cNvGraphicFramePr>
          <p:nvPr/>
        </p:nvGraphicFramePr>
        <p:xfrm>
          <a:off x="2339975" y="4508500"/>
          <a:ext cx="576263" cy="484188"/>
        </p:xfrm>
        <a:graphic>
          <a:graphicData uri="http://schemas.openxmlformats.org/presentationml/2006/ole">
            <p:oleObj spid="_x0000_s2054" name="数式" r:id="rId4" imgW="469800" imgH="393480" progId="Equation.3">
              <p:embed/>
            </p:oleObj>
          </a:graphicData>
        </a:graphic>
      </p:graphicFrame>
      <p:graphicFrame>
        <p:nvGraphicFramePr>
          <p:cNvPr id="2055" name="Object 7"/>
          <p:cNvGraphicFramePr>
            <a:graphicFrameLocks noChangeAspect="1"/>
          </p:cNvGraphicFramePr>
          <p:nvPr/>
        </p:nvGraphicFramePr>
        <p:xfrm>
          <a:off x="827584" y="4096940"/>
          <a:ext cx="576263" cy="484188"/>
        </p:xfrm>
        <a:graphic>
          <a:graphicData uri="http://schemas.openxmlformats.org/presentationml/2006/ole">
            <p:oleObj spid="_x0000_s2055" name="数式" r:id="rId5" imgW="469800" imgH="393480" progId="Equation.3">
              <p:embed/>
            </p:oleObj>
          </a:graphicData>
        </a:graphic>
      </p:graphicFrame>
      <p:graphicFrame>
        <p:nvGraphicFramePr>
          <p:cNvPr id="2056" name="Object 8"/>
          <p:cNvGraphicFramePr>
            <a:graphicFrameLocks noChangeAspect="1"/>
          </p:cNvGraphicFramePr>
          <p:nvPr/>
        </p:nvGraphicFramePr>
        <p:xfrm>
          <a:off x="1691482" y="3376861"/>
          <a:ext cx="576262" cy="484187"/>
        </p:xfrm>
        <a:graphic>
          <a:graphicData uri="http://schemas.openxmlformats.org/presentationml/2006/ole">
            <p:oleObj spid="_x0000_s2056" name="数式" r:id="rId6" imgW="469800" imgH="393480" progId="Equation.3">
              <p:embed/>
            </p:oleObj>
          </a:graphicData>
        </a:graphic>
      </p:graphicFrame>
      <p:graphicFrame>
        <p:nvGraphicFramePr>
          <p:cNvPr id="2057" name="Object 9"/>
          <p:cNvGraphicFramePr>
            <a:graphicFrameLocks noChangeAspect="1"/>
          </p:cNvGraphicFramePr>
          <p:nvPr/>
        </p:nvGraphicFramePr>
        <p:xfrm>
          <a:off x="3203649" y="3645024"/>
          <a:ext cx="576263" cy="484187"/>
        </p:xfrm>
        <a:graphic>
          <a:graphicData uri="http://schemas.openxmlformats.org/presentationml/2006/ole">
            <p:oleObj spid="_x0000_s2057" name="数式" r:id="rId7" imgW="469800" imgH="393480" progId="Equation.3">
              <p:embed/>
            </p:oleObj>
          </a:graphicData>
        </a:graphic>
      </p:graphicFrame>
      <p:graphicFrame>
        <p:nvGraphicFramePr>
          <p:cNvPr id="2058" name="Object 10"/>
          <p:cNvGraphicFramePr>
            <a:graphicFrameLocks noChangeAspect="1"/>
          </p:cNvGraphicFramePr>
          <p:nvPr/>
        </p:nvGraphicFramePr>
        <p:xfrm>
          <a:off x="4499992" y="2420888"/>
          <a:ext cx="4269353" cy="321246"/>
        </p:xfrm>
        <a:graphic>
          <a:graphicData uri="http://schemas.openxmlformats.org/presentationml/2006/ole">
            <p:oleObj spid="_x0000_s2058" name="数式" r:id="rId8" imgW="2730240" imgH="203040" progId="Equation.3">
              <p:embed/>
            </p:oleObj>
          </a:graphicData>
        </a:graphic>
      </p:graphicFrame>
      <p:graphicFrame>
        <p:nvGraphicFramePr>
          <p:cNvPr id="2061" name="Object 13"/>
          <p:cNvGraphicFramePr>
            <a:graphicFrameLocks noChangeAspect="1"/>
          </p:cNvGraphicFramePr>
          <p:nvPr/>
        </p:nvGraphicFramePr>
        <p:xfrm>
          <a:off x="5364088" y="2924944"/>
          <a:ext cx="2720053" cy="985392"/>
        </p:xfrm>
        <a:graphic>
          <a:graphicData uri="http://schemas.openxmlformats.org/presentationml/2006/ole">
            <p:oleObj spid="_x0000_s2061" name="数式" r:id="rId9" imgW="1892160" imgH="685800" progId="Equation.3">
              <p:embed/>
            </p:oleObj>
          </a:graphicData>
        </a:graphic>
      </p:graphicFrame>
      <p:graphicFrame>
        <p:nvGraphicFramePr>
          <p:cNvPr id="2062" name="Object 14"/>
          <p:cNvGraphicFramePr>
            <a:graphicFrameLocks noChangeAspect="1"/>
          </p:cNvGraphicFramePr>
          <p:nvPr/>
        </p:nvGraphicFramePr>
        <p:xfrm>
          <a:off x="1783929" y="3971404"/>
          <a:ext cx="1131887" cy="393700"/>
        </p:xfrm>
        <a:graphic>
          <a:graphicData uri="http://schemas.openxmlformats.org/presentationml/2006/ole">
            <p:oleObj spid="_x0000_s2062" name="数式" r:id="rId10" imgW="660240" imgH="228600" progId="Equation.3">
              <p:embed/>
            </p:oleObj>
          </a:graphicData>
        </a:graphic>
      </p:graphicFrame>
      <p:graphicFrame>
        <p:nvGraphicFramePr>
          <p:cNvPr id="2063" name="Object 15"/>
          <p:cNvGraphicFramePr>
            <a:graphicFrameLocks noChangeAspect="1"/>
          </p:cNvGraphicFramePr>
          <p:nvPr/>
        </p:nvGraphicFramePr>
        <p:xfrm>
          <a:off x="1866296" y="2968442"/>
          <a:ext cx="958850" cy="369888"/>
        </p:xfrm>
        <a:graphic>
          <a:graphicData uri="http://schemas.openxmlformats.org/presentationml/2006/ole">
            <p:oleObj spid="_x0000_s2063" name="数式" r:id="rId11" imgW="558720" imgH="215640" progId="Equation.3">
              <p:embed/>
            </p:oleObj>
          </a:graphicData>
        </a:graphic>
      </p:graphicFrame>
      <p:graphicFrame>
        <p:nvGraphicFramePr>
          <p:cNvPr id="2064" name="Object 16"/>
          <p:cNvGraphicFramePr>
            <a:graphicFrameLocks noChangeAspect="1"/>
          </p:cNvGraphicFramePr>
          <p:nvPr/>
        </p:nvGraphicFramePr>
        <p:xfrm>
          <a:off x="486206" y="4897153"/>
          <a:ext cx="1025525" cy="371475"/>
        </p:xfrm>
        <a:graphic>
          <a:graphicData uri="http://schemas.openxmlformats.org/presentationml/2006/ole">
            <p:oleObj spid="_x0000_s2064" name="数式" r:id="rId12" imgW="596880" imgH="215640" progId="Equation.3">
              <p:embed/>
            </p:oleObj>
          </a:graphicData>
        </a:graphic>
      </p:graphicFrame>
      <p:graphicFrame>
        <p:nvGraphicFramePr>
          <p:cNvPr id="2065" name="Object 17"/>
          <p:cNvGraphicFramePr>
            <a:graphicFrameLocks noChangeAspect="1"/>
          </p:cNvGraphicFramePr>
          <p:nvPr/>
        </p:nvGraphicFramePr>
        <p:xfrm>
          <a:off x="3116014" y="4909095"/>
          <a:ext cx="1023938" cy="392113"/>
        </p:xfrm>
        <a:graphic>
          <a:graphicData uri="http://schemas.openxmlformats.org/presentationml/2006/ole">
            <p:oleObj spid="_x0000_s2065" name="数式" r:id="rId13" imgW="596880" imgH="228600" progId="Equation.3">
              <p:embed/>
            </p:oleObj>
          </a:graphicData>
        </a:graphic>
      </p:graphicFrame>
      <p:graphicFrame>
        <p:nvGraphicFramePr>
          <p:cNvPr id="2066" name="Object 18"/>
          <p:cNvGraphicFramePr>
            <a:graphicFrameLocks noChangeAspect="1"/>
          </p:cNvGraphicFramePr>
          <p:nvPr/>
        </p:nvGraphicFramePr>
        <p:xfrm>
          <a:off x="5796136" y="4149080"/>
          <a:ext cx="1605916" cy="528655"/>
        </p:xfrm>
        <a:graphic>
          <a:graphicData uri="http://schemas.openxmlformats.org/presentationml/2006/ole">
            <p:oleObj spid="_x0000_s2066" name="数式" r:id="rId14" imgW="1041120" imgH="342720" progId="Equation.3">
              <p:embed/>
            </p:oleObj>
          </a:graphicData>
        </a:graphic>
      </p:graphicFrame>
      <p:graphicFrame>
        <p:nvGraphicFramePr>
          <p:cNvPr id="2067" name="Object 19"/>
          <p:cNvGraphicFramePr>
            <a:graphicFrameLocks noChangeAspect="1"/>
          </p:cNvGraphicFramePr>
          <p:nvPr/>
        </p:nvGraphicFramePr>
        <p:xfrm>
          <a:off x="5724128" y="4869160"/>
          <a:ext cx="1795478" cy="648072"/>
        </p:xfrm>
        <a:graphic>
          <a:graphicData uri="http://schemas.openxmlformats.org/presentationml/2006/ole">
            <p:oleObj spid="_x0000_s2067" name="数式" r:id="rId15" imgW="1091880" imgH="393480" progId="Equation.3">
              <p:embed/>
            </p:oleObj>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TextShape 1"/>
          <p:cNvSpPr txBox="1"/>
          <p:nvPr/>
        </p:nvSpPr>
        <p:spPr>
          <a:xfrm>
            <a:off x="457200" y="274680"/>
            <a:ext cx="8229240" cy="1142640"/>
          </a:xfrm>
          <a:prstGeom prst="rect">
            <a:avLst/>
          </a:prstGeom>
        </p:spPr>
        <p:txBody>
          <a:bodyPr anchor="ctr"/>
          <a:lstStyle/>
          <a:p>
            <a:pPr algn="ctr">
              <a:lnSpc>
                <a:spcPct val="100000"/>
              </a:lnSpc>
            </a:pPr>
            <a:r>
              <a:rPr lang="ko-KR" sz="3600" b="1">
                <a:solidFill>
                  <a:srgbClr val="000000"/>
                </a:solidFill>
                <a:latin typeface="맑은 고딕"/>
              </a:rPr>
              <a:t>Proposal: Extended Sparsely visited 
area walking on Search Space(eSaSS)</a:t>
            </a:r>
            <a:endParaRPr/>
          </a:p>
        </p:txBody>
      </p:sp>
      <p:sp>
        <p:nvSpPr>
          <p:cNvPr id="3" name="내용 개체 틀 2"/>
          <p:cNvSpPr txBox="1">
            <a:spLocks/>
          </p:cNvSpPr>
          <p:nvPr/>
        </p:nvSpPr>
        <p:spPr>
          <a:xfrm>
            <a:off x="457200" y="1600202"/>
            <a:ext cx="8229600" cy="4525963"/>
          </a:xfrm>
          <a:prstGeom prst="rect">
            <a:avLst/>
          </a:prstGeom>
        </p:spPr>
        <p:txBody>
          <a:bodyPr>
            <a:normAutofit/>
          </a:bodyPr>
          <a:lstStyle/>
          <a:p>
            <a:pPr marL="342900" lvl="0" indent="-342900">
              <a:spcBef>
                <a:spcPct val="20000"/>
              </a:spcBef>
              <a:buSzPct val="45000"/>
              <a:buFont typeface="StarSymbol"/>
              <a:buChar char="●"/>
              <a:defRPr/>
            </a:pPr>
            <a:r>
              <a:rPr lang="en-US" altLang="ja-JP" sz="2400" dirty="0" smtClean="0">
                <a:cs typeface="Times New Roman" pitchFamily="18" charset="0"/>
              </a:rPr>
              <a:t>Density evaluation</a:t>
            </a:r>
          </a:p>
        </p:txBody>
      </p:sp>
      <p:sp>
        <p:nvSpPr>
          <p:cNvPr id="5" name="직사각형 4"/>
          <p:cNvSpPr/>
          <p:nvPr/>
        </p:nvSpPr>
        <p:spPr>
          <a:xfrm>
            <a:off x="1691680" y="3933056"/>
            <a:ext cx="1152128" cy="369332"/>
          </a:xfrm>
          <a:prstGeom prst="rect">
            <a:avLst/>
          </a:prstGeom>
          <a:ln w="28575">
            <a:solidFill>
              <a:srgbClr val="FF0000"/>
            </a:solidFill>
          </a:ln>
        </p:spPr>
        <p:txBody>
          <a:bodyPr wrap="square">
            <a:spAutoFit/>
          </a:bodyPr>
          <a:lstStyle/>
          <a:p>
            <a:r>
              <a:rPr lang="en-US" altLang="ko-KR" dirty="0" smtClean="0"/>
              <a:t>10 / 10</a:t>
            </a:r>
            <a:endParaRPr lang="ja-JP" altLang="en-US" dirty="0"/>
          </a:p>
        </p:txBody>
      </p:sp>
      <p:sp>
        <p:nvSpPr>
          <p:cNvPr id="6" name="직사각형 5"/>
          <p:cNvSpPr/>
          <p:nvPr/>
        </p:nvSpPr>
        <p:spPr>
          <a:xfrm>
            <a:off x="1763688" y="2924944"/>
            <a:ext cx="928459" cy="369332"/>
          </a:xfrm>
          <a:prstGeom prst="rect">
            <a:avLst/>
          </a:prstGeom>
          <a:ln w="28575">
            <a:solidFill>
              <a:srgbClr val="00B050"/>
            </a:solidFill>
          </a:ln>
        </p:spPr>
        <p:txBody>
          <a:bodyPr wrap="square">
            <a:spAutoFit/>
          </a:bodyPr>
          <a:lstStyle/>
          <a:p>
            <a:r>
              <a:rPr lang="en-US" altLang="ko-KR" dirty="0" smtClean="0"/>
              <a:t>1 / 10</a:t>
            </a:r>
            <a:endParaRPr lang="ja-JP" altLang="en-US" dirty="0"/>
          </a:p>
        </p:txBody>
      </p:sp>
      <p:sp>
        <p:nvSpPr>
          <p:cNvPr id="7" name="직사각형 6"/>
          <p:cNvSpPr/>
          <p:nvPr/>
        </p:nvSpPr>
        <p:spPr>
          <a:xfrm>
            <a:off x="467544" y="4869160"/>
            <a:ext cx="928459" cy="369332"/>
          </a:xfrm>
          <a:prstGeom prst="rect">
            <a:avLst/>
          </a:prstGeom>
          <a:ln w="28575">
            <a:solidFill>
              <a:srgbClr val="00B050"/>
            </a:solidFill>
          </a:ln>
        </p:spPr>
        <p:txBody>
          <a:bodyPr wrap="square">
            <a:spAutoFit/>
          </a:bodyPr>
          <a:lstStyle/>
          <a:p>
            <a:r>
              <a:rPr lang="en-US" altLang="ko-KR" dirty="0" smtClean="0"/>
              <a:t>5 / 10</a:t>
            </a:r>
            <a:endParaRPr lang="ja-JP" altLang="en-US" dirty="0"/>
          </a:p>
        </p:txBody>
      </p:sp>
      <p:sp>
        <p:nvSpPr>
          <p:cNvPr id="8" name="직사각형 7"/>
          <p:cNvSpPr/>
          <p:nvPr/>
        </p:nvSpPr>
        <p:spPr>
          <a:xfrm>
            <a:off x="2987824" y="4869160"/>
            <a:ext cx="928459" cy="369332"/>
          </a:xfrm>
          <a:prstGeom prst="rect">
            <a:avLst/>
          </a:prstGeom>
          <a:ln w="28575">
            <a:solidFill>
              <a:srgbClr val="00B050"/>
            </a:solidFill>
          </a:ln>
        </p:spPr>
        <p:txBody>
          <a:bodyPr wrap="square">
            <a:spAutoFit/>
          </a:bodyPr>
          <a:lstStyle/>
          <a:p>
            <a:r>
              <a:rPr lang="en-US" altLang="ko-KR" u="sng" dirty="0" smtClean="0"/>
              <a:t>0</a:t>
            </a:r>
            <a:r>
              <a:rPr lang="en-US" altLang="ko-KR" dirty="0" smtClean="0"/>
              <a:t> / </a:t>
            </a:r>
            <a:r>
              <a:rPr lang="en-US" altLang="ko-KR" u="sng" dirty="0" smtClean="0"/>
              <a:t>10</a:t>
            </a:r>
            <a:endParaRPr lang="ja-JP" altLang="en-US" u="sng" dirty="0"/>
          </a:p>
        </p:txBody>
      </p:sp>
      <p:cxnSp>
        <p:nvCxnSpPr>
          <p:cNvPr id="10" name="직선 연결선 9"/>
          <p:cNvCxnSpPr/>
          <p:nvPr/>
        </p:nvCxnSpPr>
        <p:spPr>
          <a:xfrm>
            <a:off x="4427984" y="2204864"/>
            <a:ext cx="0" cy="424847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a:xfrm>
            <a:off x="6156176" y="3933056"/>
            <a:ext cx="1080119" cy="369332"/>
          </a:xfrm>
          <a:prstGeom prst="rect">
            <a:avLst/>
          </a:prstGeom>
          <a:ln w="28575">
            <a:solidFill>
              <a:srgbClr val="FF0000"/>
            </a:solidFill>
          </a:ln>
        </p:spPr>
        <p:txBody>
          <a:bodyPr wrap="square">
            <a:spAutoFit/>
          </a:bodyPr>
          <a:lstStyle/>
          <a:p>
            <a:r>
              <a:rPr lang="en-US" altLang="ko-KR" dirty="0" smtClean="0"/>
              <a:t>10 / 10</a:t>
            </a:r>
            <a:endParaRPr lang="ja-JP" altLang="en-US" dirty="0"/>
          </a:p>
        </p:txBody>
      </p:sp>
      <p:sp>
        <p:nvSpPr>
          <p:cNvPr id="12" name="직사각형 11"/>
          <p:cNvSpPr/>
          <p:nvPr/>
        </p:nvSpPr>
        <p:spPr>
          <a:xfrm>
            <a:off x="6235829" y="2924944"/>
            <a:ext cx="928459" cy="369332"/>
          </a:xfrm>
          <a:prstGeom prst="rect">
            <a:avLst/>
          </a:prstGeom>
          <a:ln w="28575">
            <a:solidFill>
              <a:srgbClr val="00B050"/>
            </a:solidFill>
          </a:ln>
        </p:spPr>
        <p:txBody>
          <a:bodyPr wrap="square">
            <a:spAutoFit/>
          </a:bodyPr>
          <a:lstStyle/>
          <a:p>
            <a:r>
              <a:rPr lang="en-US" altLang="ko-KR" dirty="0" smtClean="0"/>
              <a:t>1 / 10</a:t>
            </a:r>
            <a:endParaRPr lang="ja-JP" altLang="en-US" dirty="0"/>
          </a:p>
        </p:txBody>
      </p:sp>
      <p:sp>
        <p:nvSpPr>
          <p:cNvPr id="13" name="직사각형 12"/>
          <p:cNvSpPr/>
          <p:nvPr/>
        </p:nvSpPr>
        <p:spPr>
          <a:xfrm>
            <a:off x="4939685" y="4869160"/>
            <a:ext cx="928459" cy="369332"/>
          </a:xfrm>
          <a:prstGeom prst="rect">
            <a:avLst/>
          </a:prstGeom>
          <a:ln w="28575">
            <a:solidFill>
              <a:srgbClr val="00B050"/>
            </a:solidFill>
          </a:ln>
        </p:spPr>
        <p:txBody>
          <a:bodyPr wrap="square">
            <a:spAutoFit/>
          </a:bodyPr>
          <a:lstStyle/>
          <a:p>
            <a:r>
              <a:rPr lang="en-US" altLang="ko-KR" dirty="0" smtClean="0"/>
              <a:t>5 / 10</a:t>
            </a:r>
            <a:endParaRPr lang="ja-JP" altLang="en-US" dirty="0"/>
          </a:p>
        </p:txBody>
      </p:sp>
      <p:sp>
        <p:nvSpPr>
          <p:cNvPr id="14" name="직사각형 13"/>
          <p:cNvSpPr/>
          <p:nvPr/>
        </p:nvSpPr>
        <p:spPr>
          <a:xfrm>
            <a:off x="7459965" y="4869160"/>
            <a:ext cx="928459" cy="369332"/>
          </a:xfrm>
          <a:prstGeom prst="rect">
            <a:avLst/>
          </a:prstGeom>
          <a:ln w="28575">
            <a:solidFill>
              <a:srgbClr val="00B050"/>
            </a:solidFill>
          </a:ln>
        </p:spPr>
        <p:txBody>
          <a:bodyPr wrap="square">
            <a:spAutoFit/>
          </a:bodyPr>
          <a:lstStyle/>
          <a:p>
            <a:r>
              <a:rPr lang="en-US" altLang="ko-KR" dirty="0" smtClean="0"/>
              <a:t>0 / 10</a:t>
            </a:r>
            <a:endParaRPr lang="ja-JP" altLang="en-US" dirty="0"/>
          </a:p>
        </p:txBody>
      </p:sp>
      <p:cxnSp>
        <p:nvCxnSpPr>
          <p:cNvPr id="15" name="직선 화살표 연결선 68"/>
          <p:cNvCxnSpPr>
            <a:stCxn id="5" idx="2"/>
            <a:endCxn id="8" idx="0"/>
          </p:cNvCxnSpPr>
          <p:nvPr/>
        </p:nvCxnSpPr>
        <p:spPr>
          <a:xfrm>
            <a:off x="2267744" y="4302388"/>
            <a:ext cx="1184310" cy="566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5576" y="2276872"/>
            <a:ext cx="643125" cy="338554"/>
          </a:xfrm>
          <a:prstGeom prst="rect">
            <a:avLst/>
          </a:prstGeom>
          <a:noFill/>
        </p:spPr>
        <p:txBody>
          <a:bodyPr wrap="none" rtlCol="0">
            <a:spAutoFit/>
          </a:bodyPr>
          <a:lstStyle/>
          <a:p>
            <a:r>
              <a:rPr lang="en-US" altLang="ko-KR" sz="1600" b="1" dirty="0" smtClean="0"/>
              <a:t>SaSS</a:t>
            </a:r>
          </a:p>
        </p:txBody>
      </p:sp>
      <p:sp>
        <p:nvSpPr>
          <p:cNvPr id="19" name="TextBox 18"/>
          <p:cNvSpPr txBox="1"/>
          <p:nvPr/>
        </p:nvSpPr>
        <p:spPr>
          <a:xfrm>
            <a:off x="4864979" y="2276872"/>
            <a:ext cx="755335" cy="338554"/>
          </a:xfrm>
          <a:prstGeom prst="rect">
            <a:avLst/>
          </a:prstGeom>
          <a:noFill/>
        </p:spPr>
        <p:txBody>
          <a:bodyPr wrap="none" rtlCol="0">
            <a:spAutoFit/>
          </a:bodyPr>
          <a:lstStyle/>
          <a:p>
            <a:r>
              <a:rPr lang="en-US" altLang="ko-KR" sz="1600" b="1" dirty="0" smtClean="0"/>
              <a:t>eSaSS</a:t>
            </a:r>
          </a:p>
        </p:txBody>
      </p:sp>
      <p:sp>
        <p:nvSpPr>
          <p:cNvPr id="20" name="직사각형 19"/>
          <p:cNvSpPr/>
          <p:nvPr/>
        </p:nvSpPr>
        <p:spPr>
          <a:xfrm>
            <a:off x="6804249" y="1556792"/>
            <a:ext cx="360040" cy="369332"/>
          </a:xfrm>
          <a:prstGeom prst="rect">
            <a:avLst/>
          </a:prstGeom>
          <a:ln w="28575">
            <a:solidFill>
              <a:srgbClr val="FF0000"/>
            </a:solidFill>
          </a:ln>
        </p:spPr>
        <p:txBody>
          <a:bodyPr wrap="square">
            <a:spAutoFit/>
          </a:bodyPr>
          <a:lstStyle/>
          <a:p>
            <a:endParaRPr lang="ja-JP" altLang="en-US" dirty="0"/>
          </a:p>
        </p:txBody>
      </p:sp>
      <p:sp>
        <p:nvSpPr>
          <p:cNvPr id="21" name="직사각형 20"/>
          <p:cNvSpPr/>
          <p:nvPr/>
        </p:nvSpPr>
        <p:spPr>
          <a:xfrm>
            <a:off x="6804249" y="2060848"/>
            <a:ext cx="360040" cy="369332"/>
          </a:xfrm>
          <a:prstGeom prst="rect">
            <a:avLst/>
          </a:prstGeom>
          <a:ln w="28575">
            <a:solidFill>
              <a:srgbClr val="00B050"/>
            </a:solidFill>
          </a:ln>
        </p:spPr>
        <p:txBody>
          <a:bodyPr wrap="square">
            <a:spAutoFit/>
          </a:bodyPr>
          <a:lstStyle/>
          <a:p>
            <a:endParaRPr lang="ja-JP" altLang="en-US" dirty="0"/>
          </a:p>
        </p:txBody>
      </p:sp>
      <p:sp>
        <p:nvSpPr>
          <p:cNvPr id="22" name="TextBox 21"/>
          <p:cNvSpPr txBox="1"/>
          <p:nvPr/>
        </p:nvSpPr>
        <p:spPr>
          <a:xfrm>
            <a:off x="7164288" y="1556792"/>
            <a:ext cx="1406732" cy="338554"/>
          </a:xfrm>
          <a:prstGeom prst="rect">
            <a:avLst/>
          </a:prstGeom>
          <a:noFill/>
        </p:spPr>
        <p:txBody>
          <a:bodyPr wrap="none" rtlCol="0">
            <a:spAutoFit/>
          </a:bodyPr>
          <a:lstStyle/>
          <a:p>
            <a:r>
              <a:rPr lang="en-US" altLang="ko-KR" sz="1600" b="1" dirty="0" smtClean="0"/>
              <a:t>: current cell</a:t>
            </a:r>
          </a:p>
        </p:txBody>
      </p:sp>
      <p:sp>
        <p:nvSpPr>
          <p:cNvPr id="23" name="TextBox 22"/>
          <p:cNvSpPr txBox="1"/>
          <p:nvPr/>
        </p:nvSpPr>
        <p:spPr>
          <a:xfrm>
            <a:off x="7164288" y="2082334"/>
            <a:ext cx="1504514" cy="338554"/>
          </a:xfrm>
          <a:prstGeom prst="rect">
            <a:avLst/>
          </a:prstGeom>
          <a:noFill/>
        </p:spPr>
        <p:txBody>
          <a:bodyPr wrap="none" rtlCol="0">
            <a:spAutoFit/>
          </a:bodyPr>
          <a:lstStyle/>
          <a:p>
            <a:r>
              <a:rPr lang="en-US" altLang="ko-KR" sz="1600" b="1" dirty="0" smtClean="0"/>
              <a:t>: surrounding</a:t>
            </a:r>
          </a:p>
        </p:txBody>
      </p:sp>
      <p:cxnSp>
        <p:nvCxnSpPr>
          <p:cNvPr id="24" name="직선 화살표 연결선 68"/>
          <p:cNvCxnSpPr>
            <a:stCxn id="11" idx="2"/>
            <a:endCxn id="14" idx="0"/>
          </p:cNvCxnSpPr>
          <p:nvPr/>
        </p:nvCxnSpPr>
        <p:spPr>
          <a:xfrm>
            <a:off x="6696236" y="4302388"/>
            <a:ext cx="1227959" cy="566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직선 화살표 연결선 68"/>
          <p:cNvCxnSpPr>
            <a:stCxn id="11" idx="0"/>
            <a:endCxn id="12" idx="2"/>
          </p:cNvCxnSpPr>
          <p:nvPr/>
        </p:nvCxnSpPr>
        <p:spPr>
          <a:xfrm flipV="1">
            <a:off x="6696236" y="3294276"/>
            <a:ext cx="3823" cy="6387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직선 화살표 연결선 68"/>
          <p:cNvCxnSpPr>
            <a:stCxn id="11" idx="1"/>
            <a:endCxn id="13" idx="0"/>
          </p:cNvCxnSpPr>
          <p:nvPr/>
        </p:nvCxnSpPr>
        <p:spPr>
          <a:xfrm flipH="1">
            <a:off x="5403915" y="4117722"/>
            <a:ext cx="752261" cy="751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95736" y="5589240"/>
            <a:ext cx="889987" cy="338554"/>
          </a:xfrm>
          <a:prstGeom prst="rect">
            <a:avLst/>
          </a:prstGeom>
          <a:noFill/>
        </p:spPr>
        <p:txBody>
          <a:bodyPr wrap="none" rtlCol="0">
            <a:spAutoFit/>
          </a:bodyPr>
          <a:lstStyle/>
          <a:p>
            <a:r>
              <a:rPr lang="en-US" altLang="ko-KR" sz="1600" b="1" dirty="0" smtClean="0"/>
              <a:t>density</a:t>
            </a:r>
          </a:p>
        </p:txBody>
      </p:sp>
      <p:sp>
        <p:nvSpPr>
          <p:cNvPr id="31" name="TextBox 30"/>
          <p:cNvSpPr txBox="1"/>
          <p:nvPr/>
        </p:nvSpPr>
        <p:spPr>
          <a:xfrm>
            <a:off x="3491880" y="5589240"/>
            <a:ext cx="942887" cy="338554"/>
          </a:xfrm>
          <a:prstGeom prst="rect">
            <a:avLst/>
          </a:prstGeom>
          <a:noFill/>
        </p:spPr>
        <p:txBody>
          <a:bodyPr wrap="none" rtlCol="0">
            <a:spAutoFit/>
          </a:bodyPr>
          <a:lstStyle/>
          <a:p>
            <a:r>
              <a:rPr lang="en-US" altLang="ko-KR" sz="1600" b="1" dirty="0" smtClean="0"/>
              <a:t>cell size</a:t>
            </a:r>
          </a:p>
        </p:txBody>
      </p:sp>
      <p:sp>
        <p:nvSpPr>
          <p:cNvPr id="32" name="오른쪽 화살표 34"/>
          <p:cNvSpPr>
            <a:spLocks noChangeArrowheads="1"/>
          </p:cNvSpPr>
          <p:nvPr/>
        </p:nvSpPr>
        <p:spPr bwMode="auto">
          <a:xfrm rot="7389402" flipH="1">
            <a:off x="2747679" y="5350565"/>
            <a:ext cx="525454" cy="117307"/>
          </a:xfrm>
          <a:prstGeom prst="rightArrow">
            <a:avLst>
              <a:gd name="adj1" fmla="val 25580"/>
              <a:gd name="adj2" fmla="val 50055"/>
            </a:avLst>
          </a:prstGeom>
          <a:solidFill>
            <a:schemeClr val="accent2">
              <a:lumMod val="60000"/>
              <a:lumOff val="40000"/>
            </a:schemeClr>
          </a:solidFill>
          <a:ln w="9525" algn="ctr">
            <a:solidFill>
              <a:schemeClr val="tx1"/>
            </a:solidFill>
            <a:round/>
            <a:headEnd/>
            <a:tailEnd/>
          </a:ln>
        </p:spPr>
        <p:txBody>
          <a:bodyPr/>
          <a:lstStyle/>
          <a:p>
            <a:endParaRPr lang="ko-KR" altLang="en-US"/>
          </a:p>
        </p:txBody>
      </p:sp>
      <p:sp>
        <p:nvSpPr>
          <p:cNvPr id="33" name="오른쪽 화살표 34"/>
          <p:cNvSpPr>
            <a:spLocks noChangeArrowheads="1"/>
          </p:cNvSpPr>
          <p:nvPr/>
        </p:nvSpPr>
        <p:spPr bwMode="auto">
          <a:xfrm rot="2976503" flipH="1">
            <a:off x="3516083" y="5336649"/>
            <a:ext cx="525454" cy="117307"/>
          </a:xfrm>
          <a:prstGeom prst="rightArrow">
            <a:avLst>
              <a:gd name="adj1" fmla="val 25580"/>
              <a:gd name="adj2" fmla="val 50055"/>
            </a:avLst>
          </a:prstGeom>
          <a:solidFill>
            <a:schemeClr val="accent2">
              <a:lumMod val="60000"/>
              <a:lumOff val="40000"/>
            </a:schemeClr>
          </a:solidFill>
          <a:ln w="9525" algn="ctr">
            <a:solidFill>
              <a:schemeClr val="tx1"/>
            </a:solidFill>
            <a:round/>
            <a:headEnd/>
            <a:tailEnd/>
          </a:ln>
        </p:spPr>
        <p:txBody>
          <a:bodyPr/>
          <a:lstStyle/>
          <a:p>
            <a:endParaRPr lang="ko-KR" altLang="en-US"/>
          </a:p>
        </p:txBody>
      </p:sp>
      <p:cxnSp>
        <p:nvCxnSpPr>
          <p:cNvPr id="34" name="구부러진 연결선 33"/>
          <p:cNvCxnSpPr/>
          <p:nvPr/>
        </p:nvCxnSpPr>
        <p:spPr>
          <a:xfrm flipH="1" flipV="1">
            <a:off x="6660232" y="3933056"/>
            <a:ext cx="570353" cy="184666"/>
          </a:xfrm>
          <a:prstGeom prst="curvedConnector4">
            <a:avLst>
              <a:gd name="adj1" fmla="val -40080"/>
              <a:gd name="adj2" fmla="val 22379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4275" name="Object 3"/>
          <p:cNvGraphicFramePr>
            <a:graphicFrameLocks noChangeAspect="1"/>
          </p:cNvGraphicFramePr>
          <p:nvPr/>
        </p:nvGraphicFramePr>
        <p:xfrm>
          <a:off x="6732959" y="4456980"/>
          <a:ext cx="576263" cy="484188"/>
        </p:xfrm>
        <a:graphic>
          <a:graphicData uri="http://schemas.openxmlformats.org/presentationml/2006/ole">
            <p:oleObj spid="_x0000_s54275" name="数式" r:id="rId4" imgW="469800" imgH="393480" progId="Equation.3">
              <p:embed/>
            </p:oleObj>
          </a:graphicData>
        </a:graphic>
      </p:graphicFrame>
      <p:graphicFrame>
        <p:nvGraphicFramePr>
          <p:cNvPr id="54276" name="Object 4"/>
          <p:cNvGraphicFramePr>
            <a:graphicFrameLocks noChangeAspect="1"/>
          </p:cNvGraphicFramePr>
          <p:nvPr/>
        </p:nvGraphicFramePr>
        <p:xfrm>
          <a:off x="5220072" y="4045818"/>
          <a:ext cx="576262" cy="484187"/>
        </p:xfrm>
        <a:graphic>
          <a:graphicData uri="http://schemas.openxmlformats.org/presentationml/2006/ole">
            <p:oleObj spid="_x0000_s54276" name="数式" r:id="rId5" imgW="469800" imgH="393480" progId="Equation.3">
              <p:embed/>
            </p:oleObj>
          </a:graphicData>
        </a:graphic>
      </p:graphicFrame>
      <p:graphicFrame>
        <p:nvGraphicFramePr>
          <p:cNvPr id="54277" name="Object 5"/>
          <p:cNvGraphicFramePr>
            <a:graphicFrameLocks noChangeAspect="1"/>
          </p:cNvGraphicFramePr>
          <p:nvPr/>
        </p:nvGraphicFramePr>
        <p:xfrm>
          <a:off x="6085259" y="3325093"/>
          <a:ext cx="576263" cy="484187"/>
        </p:xfrm>
        <a:graphic>
          <a:graphicData uri="http://schemas.openxmlformats.org/presentationml/2006/ole">
            <p:oleObj spid="_x0000_s54277" name="数式" r:id="rId6" imgW="469800" imgH="393480" progId="Equation.3">
              <p:embed/>
            </p:oleObj>
          </a:graphicData>
        </a:graphic>
      </p:graphicFrame>
      <p:graphicFrame>
        <p:nvGraphicFramePr>
          <p:cNvPr id="54278" name="Object 6"/>
          <p:cNvGraphicFramePr>
            <a:graphicFrameLocks noChangeAspect="1"/>
          </p:cNvGraphicFramePr>
          <p:nvPr/>
        </p:nvGraphicFramePr>
        <p:xfrm>
          <a:off x="7596559" y="3593380"/>
          <a:ext cx="576263" cy="484188"/>
        </p:xfrm>
        <a:graphic>
          <a:graphicData uri="http://schemas.openxmlformats.org/presentationml/2006/ole">
            <p:oleObj spid="_x0000_s54278" name="数式" r:id="rId7" imgW="469800" imgH="39348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TextShape 1"/>
          <p:cNvSpPr txBox="1"/>
          <p:nvPr/>
        </p:nvSpPr>
        <p:spPr>
          <a:xfrm>
            <a:off x="457200" y="274680"/>
            <a:ext cx="8229240" cy="1142640"/>
          </a:xfrm>
          <a:prstGeom prst="rect">
            <a:avLst/>
          </a:prstGeom>
        </p:spPr>
        <p:txBody>
          <a:bodyPr anchor="ctr"/>
          <a:lstStyle/>
          <a:p>
            <a:pPr algn="ctr">
              <a:lnSpc>
                <a:spcPct val="100000"/>
              </a:lnSpc>
            </a:pPr>
            <a:r>
              <a:rPr lang="ko-KR" sz="3600" b="1" dirty="0">
                <a:solidFill>
                  <a:srgbClr val="000000"/>
                </a:solidFill>
                <a:latin typeface="맑은 고딕"/>
              </a:rPr>
              <a:t>Proposal: Extended Sparsely visited 
area walking on Search Space(eSaSS)</a:t>
            </a:r>
            <a:endParaRPr dirty="0"/>
          </a:p>
        </p:txBody>
      </p:sp>
      <p:sp>
        <p:nvSpPr>
          <p:cNvPr id="3" name="내용 개체 틀 2"/>
          <p:cNvSpPr txBox="1">
            <a:spLocks/>
          </p:cNvSpPr>
          <p:nvPr/>
        </p:nvSpPr>
        <p:spPr>
          <a:xfrm>
            <a:off x="457200" y="1600202"/>
            <a:ext cx="8229600" cy="4525963"/>
          </a:xfrm>
          <a:prstGeom prst="rect">
            <a:avLst/>
          </a:prstGeom>
        </p:spPr>
        <p:txBody>
          <a:bodyPr>
            <a:normAutofit/>
          </a:bodyPr>
          <a:lstStyle/>
          <a:p>
            <a:pPr marL="342900" lvl="0" indent="-342900">
              <a:spcBef>
                <a:spcPct val="20000"/>
              </a:spcBef>
              <a:buSzPct val="45000"/>
              <a:buFont typeface="StarSymbol"/>
              <a:buChar char="●"/>
              <a:defRPr/>
            </a:pPr>
            <a:r>
              <a:rPr lang="en-US" altLang="ja-JP" sz="2400" dirty="0" smtClean="0">
                <a:cs typeface="Times New Roman" pitchFamily="18" charset="0"/>
              </a:rPr>
              <a:t>Density evaluation</a:t>
            </a:r>
          </a:p>
        </p:txBody>
      </p:sp>
      <p:sp>
        <p:nvSpPr>
          <p:cNvPr id="5" name="직사각형 4"/>
          <p:cNvSpPr/>
          <p:nvPr/>
        </p:nvSpPr>
        <p:spPr>
          <a:xfrm>
            <a:off x="1691680" y="3933056"/>
            <a:ext cx="1152128" cy="369332"/>
          </a:xfrm>
          <a:prstGeom prst="rect">
            <a:avLst/>
          </a:prstGeom>
          <a:ln w="28575">
            <a:solidFill>
              <a:srgbClr val="FF0000"/>
            </a:solidFill>
          </a:ln>
        </p:spPr>
        <p:txBody>
          <a:bodyPr wrap="square">
            <a:spAutoFit/>
          </a:bodyPr>
          <a:lstStyle/>
          <a:p>
            <a:r>
              <a:rPr lang="en-US" altLang="ko-KR" dirty="0" smtClean="0"/>
              <a:t>10 / 100</a:t>
            </a:r>
            <a:endParaRPr lang="ja-JP" altLang="en-US" dirty="0"/>
          </a:p>
        </p:txBody>
      </p:sp>
      <p:sp>
        <p:nvSpPr>
          <p:cNvPr id="6" name="직사각형 5"/>
          <p:cNvSpPr/>
          <p:nvPr/>
        </p:nvSpPr>
        <p:spPr>
          <a:xfrm>
            <a:off x="1763688" y="2924944"/>
            <a:ext cx="1008112" cy="369332"/>
          </a:xfrm>
          <a:prstGeom prst="rect">
            <a:avLst/>
          </a:prstGeom>
          <a:ln w="28575">
            <a:solidFill>
              <a:srgbClr val="00B050"/>
            </a:solidFill>
          </a:ln>
        </p:spPr>
        <p:txBody>
          <a:bodyPr wrap="square">
            <a:spAutoFit/>
          </a:bodyPr>
          <a:lstStyle/>
          <a:p>
            <a:r>
              <a:rPr lang="en-US" altLang="ko-KR" dirty="0" smtClean="0"/>
              <a:t>1 / 100</a:t>
            </a:r>
            <a:endParaRPr lang="ja-JP" altLang="en-US" dirty="0"/>
          </a:p>
        </p:txBody>
      </p:sp>
      <p:sp>
        <p:nvSpPr>
          <p:cNvPr id="7" name="직사각형 6"/>
          <p:cNvSpPr/>
          <p:nvPr/>
        </p:nvSpPr>
        <p:spPr>
          <a:xfrm>
            <a:off x="467544" y="4869160"/>
            <a:ext cx="1008112" cy="369332"/>
          </a:xfrm>
          <a:prstGeom prst="rect">
            <a:avLst/>
          </a:prstGeom>
          <a:ln w="28575">
            <a:solidFill>
              <a:srgbClr val="00B050"/>
            </a:solidFill>
          </a:ln>
        </p:spPr>
        <p:txBody>
          <a:bodyPr wrap="square">
            <a:spAutoFit/>
          </a:bodyPr>
          <a:lstStyle/>
          <a:p>
            <a:r>
              <a:rPr lang="en-US" altLang="ko-KR" dirty="0" smtClean="0"/>
              <a:t>5 / 100</a:t>
            </a:r>
            <a:endParaRPr lang="ja-JP" altLang="en-US" dirty="0"/>
          </a:p>
        </p:txBody>
      </p:sp>
      <p:sp>
        <p:nvSpPr>
          <p:cNvPr id="8" name="직사각형 7"/>
          <p:cNvSpPr/>
          <p:nvPr/>
        </p:nvSpPr>
        <p:spPr>
          <a:xfrm>
            <a:off x="2987824" y="4869160"/>
            <a:ext cx="1008112" cy="369332"/>
          </a:xfrm>
          <a:prstGeom prst="rect">
            <a:avLst/>
          </a:prstGeom>
          <a:ln w="28575">
            <a:solidFill>
              <a:srgbClr val="00B050"/>
            </a:solidFill>
          </a:ln>
        </p:spPr>
        <p:txBody>
          <a:bodyPr wrap="square">
            <a:spAutoFit/>
          </a:bodyPr>
          <a:lstStyle/>
          <a:p>
            <a:r>
              <a:rPr lang="en-US" altLang="ko-KR" dirty="0" smtClean="0"/>
              <a:t>0 / 100</a:t>
            </a:r>
            <a:endParaRPr lang="ja-JP" altLang="en-US" dirty="0"/>
          </a:p>
        </p:txBody>
      </p:sp>
      <p:cxnSp>
        <p:nvCxnSpPr>
          <p:cNvPr id="10" name="직선 연결선 9"/>
          <p:cNvCxnSpPr/>
          <p:nvPr/>
        </p:nvCxnSpPr>
        <p:spPr>
          <a:xfrm>
            <a:off x="4427984" y="2204864"/>
            <a:ext cx="0" cy="424847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a:xfrm>
            <a:off x="6156176" y="3933056"/>
            <a:ext cx="1080119" cy="369332"/>
          </a:xfrm>
          <a:prstGeom prst="rect">
            <a:avLst/>
          </a:prstGeom>
          <a:ln w="28575">
            <a:solidFill>
              <a:srgbClr val="FF0000"/>
            </a:solidFill>
          </a:ln>
        </p:spPr>
        <p:txBody>
          <a:bodyPr wrap="square">
            <a:spAutoFit/>
          </a:bodyPr>
          <a:lstStyle/>
          <a:p>
            <a:r>
              <a:rPr lang="en-US" altLang="ko-KR" dirty="0" smtClean="0"/>
              <a:t>10 / 100</a:t>
            </a:r>
            <a:endParaRPr lang="ja-JP" altLang="en-US" dirty="0"/>
          </a:p>
        </p:txBody>
      </p:sp>
      <p:sp>
        <p:nvSpPr>
          <p:cNvPr id="12" name="직사각형 11"/>
          <p:cNvSpPr/>
          <p:nvPr/>
        </p:nvSpPr>
        <p:spPr>
          <a:xfrm>
            <a:off x="6194885" y="2924944"/>
            <a:ext cx="1000467" cy="369332"/>
          </a:xfrm>
          <a:prstGeom prst="rect">
            <a:avLst/>
          </a:prstGeom>
          <a:ln w="28575">
            <a:solidFill>
              <a:srgbClr val="00B050"/>
            </a:solidFill>
          </a:ln>
        </p:spPr>
        <p:txBody>
          <a:bodyPr wrap="square">
            <a:spAutoFit/>
          </a:bodyPr>
          <a:lstStyle/>
          <a:p>
            <a:r>
              <a:rPr lang="en-US" altLang="ko-KR" dirty="0" smtClean="0"/>
              <a:t>1 / 100</a:t>
            </a:r>
            <a:endParaRPr lang="ja-JP" altLang="en-US" dirty="0"/>
          </a:p>
        </p:txBody>
      </p:sp>
      <p:sp>
        <p:nvSpPr>
          <p:cNvPr id="13" name="직사각형 12"/>
          <p:cNvSpPr/>
          <p:nvPr/>
        </p:nvSpPr>
        <p:spPr>
          <a:xfrm>
            <a:off x="4939685" y="4869160"/>
            <a:ext cx="1000467" cy="369332"/>
          </a:xfrm>
          <a:prstGeom prst="rect">
            <a:avLst/>
          </a:prstGeom>
          <a:ln w="28575">
            <a:solidFill>
              <a:srgbClr val="00B050"/>
            </a:solidFill>
          </a:ln>
        </p:spPr>
        <p:txBody>
          <a:bodyPr wrap="square">
            <a:spAutoFit/>
          </a:bodyPr>
          <a:lstStyle/>
          <a:p>
            <a:r>
              <a:rPr lang="en-US" altLang="ko-KR" dirty="0" smtClean="0"/>
              <a:t>5 / 100</a:t>
            </a:r>
            <a:endParaRPr lang="ja-JP" altLang="en-US" dirty="0"/>
          </a:p>
        </p:txBody>
      </p:sp>
      <p:sp>
        <p:nvSpPr>
          <p:cNvPr id="14" name="직사각형 13"/>
          <p:cNvSpPr/>
          <p:nvPr/>
        </p:nvSpPr>
        <p:spPr>
          <a:xfrm>
            <a:off x="7459965" y="4869160"/>
            <a:ext cx="1000467" cy="369332"/>
          </a:xfrm>
          <a:prstGeom prst="rect">
            <a:avLst/>
          </a:prstGeom>
          <a:ln w="28575">
            <a:solidFill>
              <a:srgbClr val="00B050"/>
            </a:solidFill>
          </a:ln>
        </p:spPr>
        <p:txBody>
          <a:bodyPr wrap="square">
            <a:spAutoFit/>
          </a:bodyPr>
          <a:lstStyle/>
          <a:p>
            <a:r>
              <a:rPr lang="en-US" altLang="ko-KR" dirty="0" smtClean="0"/>
              <a:t>0 / 100</a:t>
            </a:r>
            <a:endParaRPr lang="ja-JP" altLang="en-US" dirty="0"/>
          </a:p>
        </p:txBody>
      </p:sp>
      <p:cxnSp>
        <p:nvCxnSpPr>
          <p:cNvPr id="15" name="직선 화살표 연결선 68"/>
          <p:cNvCxnSpPr>
            <a:stCxn id="5" idx="2"/>
            <a:endCxn id="8" idx="0"/>
          </p:cNvCxnSpPr>
          <p:nvPr/>
        </p:nvCxnSpPr>
        <p:spPr>
          <a:xfrm>
            <a:off x="2267744" y="4302388"/>
            <a:ext cx="1224136" cy="566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5576" y="2276872"/>
            <a:ext cx="643125" cy="338554"/>
          </a:xfrm>
          <a:prstGeom prst="rect">
            <a:avLst/>
          </a:prstGeom>
          <a:noFill/>
        </p:spPr>
        <p:txBody>
          <a:bodyPr wrap="none" rtlCol="0">
            <a:spAutoFit/>
          </a:bodyPr>
          <a:lstStyle/>
          <a:p>
            <a:r>
              <a:rPr lang="en-US" altLang="ko-KR" sz="1600" b="1" dirty="0" smtClean="0"/>
              <a:t>SaSS</a:t>
            </a:r>
          </a:p>
        </p:txBody>
      </p:sp>
      <p:sp>
        <p:nvSpPr>
          <p:cNvPr id="19" name="TextBox 18"/>
          <p:cNvSpPr txBox="1"/>
          <p:nvPr/>
        </p:nvSpPr>
        <p:spPr>
          <a:xfrm>
            <a:off x="4864979" y="2276872"/>
            <a:ext cx="755335" cy="338554"/>
          </a:xfrm>
          <a:prstGeom prst="rect">
            <a:avLst/>
          </a:prstGeom>
          <a:noFill/>
        </p:spPr>
        <p:txBody>
          <a:bodyPr wrap="none" rtlCol="0">
            <a:spAutoFit/>
          </a:bodyPr>
          <a:lstStyle/>
          <a:p>
            <a:r>
              <a:rPr lang="en-US" altLang="ko-KR" sz="1600" b="1" dirty="0" smtClean="0"/>
              <a:t>eSaSS</a:t>
            </a:r>
          </a:p>
        </p:txBody>
      </p:sp>
      <p:sp>
        <p:nvSpPr>
          <p:cNvPr id="20" name="직사각형 19"/>
          <p:cNvSpPr/>
          <p:nvPr/>
        </p:nvSpPr>
        <p:spPr>
          <a:xfrm>
            <a:off x="6804249" y="1556792"/>
            <a:ext cx="360040" cy="369332"/>
          </a:xfrm>
          <a:prstGeom prst="rect">
            <a:avLst/>
          </a:prstGeom>
          <a:ln w="28575">
            <a:solidFill>
              <a:srgbClr val="FF0000"/>
            </a:solidFill>
          </a:ln>
        </p:spPr>
        <p:txBody>
          <a:bodyPr wrap="square">
            <a:spAutoFit/>
          </a:bodyPr>
          <a:lstStyle/>
          <a:p>
            <a:endParaRPr lang="ja-JP" altLang="en-US" dirty="0"/>
          </a:p>
        </p:txBody>
      </p:sp>
      <p:sp>
        <p:nvSpPr>
          <p:cNvPr id="21" name="직사각형 20"/>
          <p:cNvSpPr/>
          <p:nvPr/>
        </p:nvSpPr>
        <p:spPr>
          <a:xfrm>
            <a:off x="6804249" y="2060848"/>
            <a:ext cx="360040" cy="369332"/>
          </a:xfrm>
          <a:prstGeom prst="rect">
            <a:avLst/>
          </a:prstGeom>
          <a:ln w="28575">
            <a:solidFill>
              <a:srgbClr val="00B050"/>
            </a:solidFill>
          </a:ln>
        </p:spPr>
        <p:txBody>
          <a:bodyPr wrap="square">
            <a:spAutoFit/>
          </a:bodyPr>
          <a:lstStyle/>
          <a:p>
            <a:endParaRPr lang="ja-JP" altLang="en-US" dirty="0"/>
          </a:p>
        </p:txBody>
      </p:sp>
      <p:sp>
        <p:nvSpPr>
          <p:cNvPr id="22" name="TextBox 21"/>
          <p:cNvSpPr txBox="1"/>
          <p:nvPr/>
        </p:nvSpPr>
        <p:spPr>
          <a:xfrm>
            <a:off x="7164288" y="1556792"/>
            <a:ext cx="1406732" cy="338554"/>
          </a:xfrm>
          <a:prstGeom prst="rect">
            <a:avLst/>
          </a:prstGeom>
          <a:noFill/>
        </p:spPr>
        <p:txBody>
          <a:bodyPr wrap="none" rtlCol="0">
            <a:spAutoFit/>
          </a:bodyPr>
          <a:lstStyle/>
          <a:p>
            <a:r>
              <a:rPr lang="en-US" altLang="ko-KR" sz="1600" b="1" dirty="0" smtClean="0"/>
              <a:t>: current cell</a:t>
            </a:r>
          </a:p>
        </p:txBody>
      </p:sp>
      <p:sp>
        <p:nvSpPr>
          <p:cNvPr id="23" name="TextBox 22"/>
          <p:cNvSpPr txBox="1"/>
          <p:nvPr/>
        </p:nvSpPr>
        <p:spPr>
          <a:xfrm>
            <a:off x="7164288" y="2082334"/>
            <a:ext cx="1504514" cy="338554"/>
          </a:xfrm>
          <a:prstGeom prst="rect">
            <a:avLst/>
          </a:prstGeom>
          <a:noFill/>
        </p:spPr>
        <p:txBody>
          <a:bodyPr wrap="none" rtlCol="0">
            <a:spAutoFit/>
          </a:bodyPr>
          <a:lstStyle/>
          <a:p>
            <a:r>
              <a:rPr lang="en-US" altLang="ko-KR" sz="1600" b="1" dirty="0" smtClean="0"/>
              <a:t>: surrounding</a:t>
            </a:r>
          </a:p>
        </p:txBody>
      </p:sp>
      <p:cxnSp>
        <p:nvCxnSpPr>
          <p:cNvPr id="34" name="구부러진 연결선 33"/>
          <p:cNvCxnSpPr>
            <a:stCxn id="11" idx="3"/>
            <a:endCxn id="11" idx="0"/>
          </p:cNvCxnSpPr>
          <p:nvPr/>
        </p:nvCxnSpPr>
        <p:spPr>
          <a:xfrm flipH="1" flipV="1">
            <a:off x="6696236" y="3933056"/>
            <a:ext cx="540059" cy="184666"/>
          </a:xfrm>
          <a:prstGeom prst="curvedConnector4">
            <a:avLst>
              <a:gd name="adj1" fmla="val -42329"/>
              <a:gd name="adj2" fmla="val 22379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직선 화살표 연결선 68"/>
          <p:cNvCxnSpPr/>
          <p:nvPr/>
        </p:nvCxnSpPr>
        <p:spPr>
          <a:xfrm>
            <a:off x="6696236" y="4302388"/>
            <a:ext cx="1227959" cy="566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직선 화살표 연결선 68"/>
          <p:cNvCxnSpPr/>
          <p:nvPr/>
        </p:nvCxnSpPr>
        <p:spPr>
          <a:xfrm flipV="1">
            <a:off x="6696236" y="3294276"/>
            <a:ext cx="3823" cy="6387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직선 화살표 연결선 68"/>
          <p:cNvCxnSpPr/>
          <p:nvPr/>
        </p:nvCxnSpPr>
        <p:spPr>
          <a:xfrm flipH="1">
            <a:off x="5403915" y="4117722"/>
            <a:ext cx="752261" cy="751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9"/>
          <p:cNvSpPr txBox="1">
            <a:spLocks noChangeArrowheads="1"/>
          </p:cNvSpPr>
          <p:nvPr/>
        </p:nvSpPr>
        <p:spPr bwMode="auto">
          <a:xfrm>
            <a:off x="6381531" y="3284984"/>
            <a:ext cx="646331" cy="646331"/>
          </a:xfrm>
          <a:prstGeom prst="rect">
            <a:avLst/>
          </a:prstGeom>
          <a:noFill/>
          <a:ln w="9525">
            <a:noFill/>
            <a:miter lim="800000"/>
            <a:headEnd/>
            <a:tailEnd/>
          </a:ln>
        </p:spPr>
        <p:txBody>
          <a:bodyPr wrap="none">
            <a:spAutoFit/>
          </a:bodyPr>
          <a:lstStyle/>
          <a:p>
            <a:r>
              <a:rPr lang="en-US" altLang="ja-JP" sz="3600" dirty="0" smtClean="0">
                <a:solidFill>
                  <a:srgbClr val="7030A0"/>
                </a:solidFill>
              </a:rPr>
              <a:t>×</a:t>
            </a:r>
            <a:endParaRPr lang="en-US" altLang="ko-KR" sz="3600" dirty="0">
              <a:solidFill>
                <a:srgbClr val="7030A0"/>
              </a:solidFill>
            </a:endParaRPr>
          </a:p>
        </p:txBody>
      </p:sp>
      <p:sp>
        <p:nvSpPr>
          <p:cNvPr id="28" name="TextBox 9"/>
          <p:cNvSpPr txBox="1">
            <a:spLocks noChangeArrowheads="1"/>
          </p:cNvSpPr>
          <p:nvPr/>
        </p:nvSpPr>
        <p:spPr bwMode="auto">
          <a:xfrm>
            <a:off x="5491183" y="4149080"/>
            <a:ext cx="646331" cy="646331"/>
          </a:xfrm>
          <a:prstGeom prst="rect">
            <a:avLst/>
          </a:prstGeom>
          <a:noFill/>
          <a:ln w="9525">
            <a:noFill/>
            <a:miter lim="800000"/>
            <a:headEnd/>
            <a:tailEnd/>
          </a:ln>
        </p:spPr>
        <p:txBody>
          <a:bodyPr wrap="none">
            <a:spAutoFit/>
          </a:bodyPr>
          <a:lstStyle/>
          <a:p>
            <a:r>
              <a:rPr lang="en-US" altLang="ja-JP" sz="3600" dirty="0" smtClean="0">
                <a:solidFill>
                  <a:srgbClr val="7030A0"/>
                </a:solidFill>
              </a:rPr>
              <a:t>×</a:t>
            </a:r>
            <a:endParaRPr lang="en-US" altLang="ko-KR" sz="3600" dirty="0">
              <a:solidFill>
                <a:srgbClr val="7030A0"/>
              </a:solidFill>
            </a:endParaRPr>
          </a:p>
        </p:txBody>
      </p:sp>
      <p:sp>
        <p:nvSpPr>
          <p:cNvPr id="29" name="TextBox 9"/>
          <p:cNvSpPr txBox="1">
            <a:spLocks noChangeArrowheads="1"/>
          </p:cNvSpPr>
          <p:nvPr/>
        </p:nvSpPr>
        <p:spPr bwMode="auto">
          <a:xfrm>
            <a:off x="7020272" y="4265103"/>
            <a:ext cx="646331" cy="646331"/>
          </a:xfrm>
          <a:prstGeom prst="rect">
            <a:avLst/>
          </a:prstGeom>
          <a:noFill/>
          <a:ln w="9525">
            <a:noFill/>
            <a:miter lim="800000"/>
            <a:headEnd/>
            <a:tailEnd/>
          </a:ln>
        </p:spPr>
        <p:txBody>
          <a:bodyPr wrap="none">
            <a:spAutoFit/>
          </a:bodyPr>
          <a:lstStyle/>
          <a:p>
            <a:r>
              <a:rPr lang="en-US" altLang="ja-JP" sz="3600" dirty="0" smtClean="0">
                <a:solidFill>
                  <a:srgbClr val="7030A0"/>
                </a:solidFill>
              </a:rPr>
              <a:t>×</a:t>
            </a:r>
            <a:endParaRPr lang="en-US" altLang="ko-KR" sz="3600" dirty="0">
              <a:solidFill>
                <a:srgbClr val="7030A0"/>
              </a:solidFill>
            </a:endParaRPr>
          </a:p>
        </p:txBody>
      </p:sp>
      <p:sp>
        <p:nvSpPr>
          <p:cNvPr id="35" name="TextBox 34"/>
          <p:cNvSpPr txBox="1"/>
          <p:nvPr/>
        </p:nvSpPr>
        <p:spPr>
          <a:xfrm>
            <a:off x="2195736" y="5589240"/>
            <a:ext cx="889987" cy="338554"/>
          </a:xfrm>
          <a:prstGeom prst="rect">
            <a:avLst/>
          </a:prstGeom>
          <a:noFill/>
        </p:spPr>
        <p:txBody>
          <a:bodyPr wrap="none" rtlCol="0">
            <a:spAutoFit/>
          </a:bodyPr>
          <a:lstStyle/>
          <a:p>
            <a:r>
              <a:rPr lang="en-US" altLang="ko-KR" sz="1600" b="1" dirty="0" smtClean="0"/>
              <a:t>density</a:t>
            </a:r>
          </a:p>
        </p:txBody>
      </p:sp>
      <p:sp>
        <p:nvSpPr>
          <p:cNvPr id="36" name="TextBox 35"/>
          <p:cNvSpPr txBox="1"/>
          <p:nvPr/>
        </p:nvSpPr>
        <p:spPr>
          <a:xfrm>
            <a:off x="3491880" y="5589240"/>
            <a:ext cx="942887" cy="338554"/>
          </a:xfrm>
          <a:prstGeom prst="rect">
            <a:avLst/>
          </a:prstGeom>
          <a:noFill/>
        </p:spPr>
        <p:txBody>
          <a:bodyPr wrap="none" rtlCol="0">
            <a:spAutoFit/>
          </a:bodyPr>
          <a:lstStyle/>
          <a:p>
            <a:r>
              <a:rPr lang="en-US" altLang="ko-KR" sz="1600" b="1" dirty="0" smtClean="0"/>
              <a:t>cell size</a:t>
            </a:r>
          </a:p>
        </p:txBody>
      </p:sp>
      <p:sp>
        <p:nvSpPr>
          <p:cNvPr id="37" name="오른쪽 화살표 34"/>
          <p:cNvSpPr>
            <a:spLocks noChangeArrowheads="1"/>
          </p:cNvSpPr>
          <p:nvPr/>
        </p:nvSpPr>
        <p:spPr bwMode="auto">
          <a:xfrm rot="7389402" flipH="1">
            <a:off x="2747679" y="5350565"/>
            <a:ext cx="525454" cy="117307"/>
          </a:xfrm>
          <a:prstGeom prst="rightArrow">
            <a:avLst>
              <a:gd name="adj1" fmla="val 25580"/>
              <a:gd name="adj2" fmla="val 50055"/>
            </a:avLst>
          </a:prstGeom>
          <a:solidFill>
            <a:schemeClr val="accent2">
              <a:lumMod val="60000"/>
              <a:lumOff val="40000"/>
            </a:schemeClr>
          </a:solidFill>
          <a:ln w="9525" algn="ctr">
            <a:solidFill>
              <a:schemeClr val="tx1"/>
            </a:solidFill>
            <a:round/>
            <a:headEnd/>
            <a:tailEnd/>
          </a:ln>
        </p:spPr>
        <p:txBody>
          <a:bodyPr/>
          <a:lstStyle/>
          <a:p>
            <a:endParaRPr lang="ko-KR" altLang="en-US"/>
          </a:p>
        </p:txBody>
      </p:sp>
      <p:sp>
        <p:nvSpPr>
          <p:cNvPr id="38" name="오른쪽 화살표 34"/>
          <p:cNvSpPr>
            <a:spLocks noChangeArrowheads="1"/>
          </p:cNvSpPr>
          <p:nvPr/>
        </p:nvSpPr>
        <p:spPr bwMode="auto">
          <a:xfrm rot="2976503" flipH="1">
            <a:off x="3516083" y="5336649"/>
            <a:ext cx="525454" cy="117307"/>
          </a:xfrm>
          <a:prstGeom prst="rightArrow">
            <a:avLst>
              <a:gd name="adj1" fmla="val 25580"/>
              <a:gd name="adj2" fmla="val 50055"/>
            </a:avLst>
          </a:prstGeom>
          <a:solidFill>
            <a:schemeClr val="accent2">
              <a:lumMod val="60000"/>
              <a:lumOff val="40000"/>
            </a:schemeClr>
          </a:solidFill>
          <a:ln w="9525" algn="ctr">
            <a:solidFill>
              <a:schemeClr val="tx1"/>
            </a:solidFill>
            <a:round/>
            <a:headEnd/>
            <a:tailEnd/>
          </a:ln>
        </p:spPr>
        <p:txBody>
          <a:bodyPr/>
          <a:lstStyle/>
          <a:p>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ox(in)">
                                      <p:cBhvr>
                                        <p:cTn id="10" dur="500"/>
                                        <p:tgtEl>
                                          <p:spTgt spid="2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ox(in)">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TextShape 1"/>
          <p:cNvSpPr txBox="1"/>
          <p:nvPr/>
        </p:nvSpPr>
        <p:spPr>
          <a:xfrm>
            <a:off x="457200" y="274680"/>
            <a:ext cx="8229240" cy="1142640"/>
          </a:xfrm>
          <a:prstGeom prst="rect">
            <a:avLst/>
          </a:prstGeom>
        </p:spPr>
        <p:txBody>
          <a:bodyPr anchor="ctr"/>
          <a:lstStyle/>
          <a:p>
            <a:pPr algn="ctr">
              <a:lnSpc>
                <a:spcPct val="100000"/>
              </a:lnSpc>
            </a:pPr>
            <a:r>
              <a:rPr lang="ko-KR" sz="3600" b="1">
                <a:solidFill>
                  <a:srgbClr val="000000"/>
                </a:solidFill>
                <a:latin typeface="맑은 고딕"/>
              </a:rPr>
              <a:t>Proposal: Extended Sparsely visited 
area walking on Search Space(eSaSS)</a:t>
            </a:r>
            <a:endParaRPr/>
          </a:p>
        </p:txBody>
      </p:sp>
      <p:sp>
        <p:nvSpPr>
          <p:cNvPr id="3" name="내용 개체 틀 2"/>
          <p:cNvSpPr txBox="1">
            <a:spLocks/>
          </p:cNvSpPr>
          <p:nvPr/>
        </p:nvSpPr>
        <p:spPr>
          <a:xfrm>
            <a:off x="457200" y="1600202"/>
            <a:ext cx="8229600" cy="4525963"/>
          </a:xfrm>
          <a:prstGeom prst="rect">
            <a:avLst/>
          </a:prstGeom>
        </p:spPr>
        <p:txBody>
          <a:bodyPr>
            <a:normAutofit/>
          </a:bodyPr>
          <a:lstStyle/>
          <a:p>
            <a:pPr marL="342900" lvl="0" indent="-342900">
              <a:spcBef>
                <a:spcPct val="20000"/>
              </a:spcBef>
              <a:buSzPct val="45000"/>
              <a:buFont typeface="StarSymbol"/>
              <a:buChar char="●"/>
              <a:defRPr/>
            </a:pPr>
            <a:r>
              <a:rPr lang="en-US" altLang="ja-JP" sz="2400" dirty="0" smtClean="0">
                <a:cs typeface="Times New Roman" pitchFamily="18" charset="0"/>
              </a:rPr>
              <a:t>Density evaluation</a:t>
            </a:r>
          </a:p>
        </p:txBody>
      </p:sp>
      <p:sp>
        <p:nvSpPr>
          <p:cNvPr id="5" name="직사각형 4"/>
          <p:cNvSpPr/>
          <p:nvPr/>
        </p:nvSpPr>
        <p:spPr>
          <a:xfrm>
            <a:off x="1691680" y="3933056"/>
            <a:ext cx="1152128" cy="369332"/>
          </a:xfrm>
          <a:prstGeom prst="rect">
            <a:avLst/>
          </a:prstGeom>
          <a:ln w="28575">
            <a:solidFill>
              <a:srgbClr val="FF0000"/>
            </a:solidFill>
          </a:ln>
        </p:spPr>
        <p:txBody>
          <a:bodyPr wrap="square">
            <a:spAutoFit/>
          </a:bodyPr>
          <a:lstStyle/>
          <a:p>
            <a:r>
              <a:rPr lang="en-US" altLang="ko-KR" dirty="0" smtClean="0"/>
              <a:t>10 / 100</a:t>
            </a:r>
            <a:endParaRPr lang="ja-JP" altLang="en-US" dirty="0"/>
          </a:p>
        </p:txBody>
      </p:sp>
      <p:sp>
        <p:nvSpPr>
          <p:cNvPr id="6" name="직사각형 5"/>
          <p:cNvSpPr/>
          <p:nvPr/>
        </p:nvSpPr>
        <p:spPr>
          <a:xfrm>
            <a:off x="1763688" y="2924944"/>
            <a:ext cx="1008112" cy="369332"/>
          </a:xfrm>
          <a:prstGeom prst="rect">
            <a:avLst/>
          </a:prstGeom>
          <a:ln w="28575">
            <a:solidFill>
              <a:srgbClr val="00B050"/>
            </a:solidFill>
          </a:ln>
        </p:spPr>
        <p:txBody>
          <a:bodyPr wrap="square">
            <a:spAutoFit/>
          </a:bodyPr>
          <a:lstStyle/>
          <a:p>
            <a:r>
              <a:rPr lang="en-US" altLang="ko-KR" dirty="0" smtClean="0"/>
              <a:t>1 / 100</a:t>
            </a:r>
            <a:endParaRPr lang="ja-JP" altLang="en-US" dirty="0"/>
          </a:p>
        </p:txBody>
      </p:sp>
      <p:sp>
        <p:nvSpPr>
          <p:cNvPr id="7" name="직사각형 6"/>
          <p:cNvSpPr/>
          <p:nvPr/>
        </p:nvSpPr>
        <p:spPr>
          <a:xfrm>
            <a:off x="467544" y="4869160"/>
            <a:ext cx="1008112" cy="369332"/>
          </a:xfrm>
          <a:prstGeom prst="rect">
            <a:avLst/>
          </a:prstGeom>
          <a:ln w="28575">
            <a:solidFill>
              <a:srgbClr val="00B050"/>
            </a:solidFill>
          </a:ln>
        </p:spPr>
        <p:txBody>
          <a:bodyPr wrap="square">
            <a:spAutoFit/>
          </a:bodyPr>
          <a:lstStyle/>
          <a:p>
            <a:r>
              <a:rPr lang="en-US" altLang="ko-KR" dirty="0" smtClean="0"/>
              <a:t>5 / 100</a:t>
            </a:r>
            <a:endParaRPr lang="ja-JP" altLang="en-US" dirty="0"/>
          </a:p>
        </p:txBody>
      </p:sp>
      <p:sp>
        <p:nvSpPr>
          <p:cNvPr id="8" name="직사각형 7"/>
          <p:cNvSpPr/>
          <p:nvPr/>
        </p:nvSpPr>
        <p:spPr>
          <a:xfrm>
            <a:off x="2987824" y="4869160"/>
            <a:ext cx="1008112" cy="369332"/>
          </a:xfrm>
          <a:prstGeom prst="rect">
            <a:avLst/>
          </a:prstGeom>
          <a:ln w="28575">
            <a:solidFill>
              <a:srgbClr val="00B050"/>
            </a:solidFill>
          </a:ln>
        </p:spPr>
        <p:txBody>
          <a:bodyPr wrap="square">
            <a:spAutoFit/>
          </a:bodyPr>
          <a:lstStyle/>
          <a:p>
            <a:r>
              <a:rPr lang="en-US" altLang="ko-KR" dirty="0" smtClean="0"/>
              <a:t>0 / 100</a:t>
            </a:r>
            <a:endParaRPr lang="ja-JP" altLang="en-US" dirty="0"/>
          </a:p>
        </p:txBody>
      </p:sp>
      <p:cxnSp>
        <p:nvCxnSpPr>
          <p:cNvPr id="10" name="직선 연결선 9"/>
          <p:cNvCxnSpPr/>
          <p:nvPr/>
        </p:nvCxnSpPr>
        <p:spPr>
          <a:xfrm>
            <a:off x="4427984" y="2204864"/>
            <a:ext cx="0" cy="424847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a:xfrm>
            <a:off x="6156176" y="3933056"/>
            <a:ext cx="1080119" cy="369332"/>
          </a:xfrm>
          <a:prstGeom prst="rect">
            <a:avLst/>
          </a:prstGeom>
          <a:ln w="28575">
            <a:solidFill>
              <a:srgbClr val="FF0000"/>
            </a:solidFill>
          </a:ln>
        </p:spPr>
        <p:txBody>
          <a:bodyPr wrap="square">
            <a:spAutoFit/>
          </a:bodyPr>
          <a:lstStyle/>
          <a:p>
            <a:r>
              <a:rPr lang="en-US" altLang="ko-KR" dirty="0" smtClean="0"/>
              <a:t>10 / 70</a:t>
            </a:r>
            <a:endParaRPr lang="ja-JP" altLang="en-US" dirty="0"/>
          </a:p>
        </p:txBody>
      </p:sp>
      <p:sp>
        <p:nvSpPr>
          <p:cNvPr id="12" name="직사각형 11"/>
          <p:cNvSpPr/>
          <p:nvPr/>
        </p:nvSpPr>
        <p:spPr>
          <a:xfrm>
            <a:off x="6194885" y="2924944"/>
            <a:ext cx="1000467" cy="369332"/>
          </a:xfrm>
          <a:prstGeom prst="rect">
            <a:avLst/>
          </a:prstGeom>
          <a:ln w="28575">
            <a:solidFill>
              <a:srgbClr val="00B050"/>
            </a:solidFill>
          </a:ln>
        </p:spPr>
        <p:txBody>
          <a:bodyPr wrap="square">
            <a:spAutoFit/>
          </a:bodyPr>
          <a:lstStyle/>
          <a:p>
            <a:r>
              <a:rPr lang="en-US" altLang="ko-KR" dirty="0" smtClean="0"/>
              <a:t>1 / 50</a:t>
            </a:r>
            <a:endParaRPr lang="ja-JP" altLang="en-US" dirty="0"/>
          </a:p>
        </p:txBody>
      </p:sp>
      <p:sp>
        <p:nvSpPr>
          <p:cNvPr id="13" name="직사각형 12"/>
          <p:cNvSpPr/>
          <p:nvPr/>
        </p:nvSpPr>
        <p:spPr>
          <a:xfrm>
            <a:off x="4939685" y="4869160"/>
            <a:ext cx="1000467" cy="369332"/>
          </a:xfrm>
          <a:prstGeom prst="rect">
            <a:avLst/>
          </a:prstGeom>
          <a:ln w="28575">
            <a:solidFill>
              <a:srgbClr val="00B050"/>
            </a:solidFill>
          </a:ln>
        </p:spPr>
        <p:txBody>
          <a:bodyPr wrap="square">
            <a:spAutoFit/>
          </a:bodyPr>
          <a:lstStyle/>
          <a:p>
            <a:r>
              <a:rPr lang="en-US" altLang="ko-KR" dirty="0" smtClean="0"/>
              <a:t>5 / 20</a:t>
            </a:r>
            <a:endParaRPr lang="ja-JP" altLang="en-US" dirty="0"/>
          </a:p>
        </p:txBody>
      </p:sp>
      <p:sp>
        <p:nvSpPr>
          <p:cNvPr id="14" name="직사각형 13"/>
          <p:cNvSpPr/>
          <p:nvPr/>
        </p:nvSpPr>
        <p:spPr>
          <a:xfrm>
            <a:off x="7459965" y="4869160"/>
            <a:ext cx="1000467" cy="369332"/>
          </a:xfrm>
          <a:prstGeom prst="rect">
            <a:avLst/>
          </a:prstGeom>
          <a:ln w="28575">
            <a:solidFill>
              <a:srgbClr val="00B050"/>
            </a:solidFill>
          </a:ln>
        </p:spPr>
        <p:txBody>
          <a:bodyPr wrap="square">
            <a:spAutoFit/>
          </a:bodyPr>
          <a:lstStyle/>
          <a:p>
            <a:r>
              <a:rPr lang="en-US" altLang="ko-KR" dirty="0" smtClean="0"/>
              <a:t>0 / 30</a:t>
            </a:r>
            <a:endParaRPr lang="ja-JP" altLang="en-US" dirty="0"/>
          </a:p>
        </p:txBody>
      </p:sp>
      <p:cxnSp>
        <p:nvCxnSpPr>
          <p:cNvPr id="15" name="직선 화살표 연결선 68"/>
          <p:cNvCxnSpPr>
            <a:stCxn id="5" idx="2"/>
            <a:endCxn id="8" idx="0"/>
          </p:cNvCxnSpPr>
          <p:nvPr/>
        </p:nvCxnSpPr>
        <p:spPr>
          <a:xfrm>
            <a:off x="2267744" y="4302388"/>
            <a:ext cx="1224136" cy="566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5576" y="2276872"/>
            <a:ext cx="643125" cy="338554"/>
          </a:xfrm>
          <a:prstGeom prst="rect">
            <a:avLst/>
          </a:prstGeom>
          <a:noFill/>
        </p:spPr>
        <p:txBody>
          <a:bodyPr wrap="none" rtlCol="0">
            <a:spAutoFit/>
          </a:bodyPr>
          <a:lstStyle/>
          <a:p>
            <a:r>
              <a:rPr lang="en-US" altLang="ko-KR" sz="1600" b="1" dirty="0" smtClean="0"/>
              <a:t>SaSS</a:t>
            </a:r>
          </a:p>
        </p:txBody>
      </p:sp>
      <p:sp>
        <p:nvSpPr>
          <p:cNvPr id="19" name="TextBox 18"/>
          <p:cNvSpPr txBox="1"/>
          <p:nvPr/>
        </p:nvSpPr>
        <p:spPr>
          <a:xfrm>
            <a:off x="4864979" y="2276872"/>
            <a:ext cx="755335" cy="338554"/>
          </a:xfrm>
          <a:prstGeom prst="rect">
            <a:avLst/>
          </a:prstGeom>
          <a:noFill/>
        </p:spPr>
        <p:txBody>
          <a:bodyPr wrap="none" rtlCol="0">
            <a:spAutoFit/>
          </a:bodyPr>
          <a:lstStyle/>
          <a:p>
            <a:r>
              <a:rPr lang="en-US" altLang="ko-KR" sz="1600" b="1" dirty="0" smtClean="0"/>
              <a:t>eSaSS</a:t>
            </a:r>
          </a:p>
        </p:txBody>
      </p:sp>
      <p:sp>
        <p:nvSpPr>
          <p:cNvPr id="20" name="직사각형 19"/>
          <p:cNvSpPr/>
          <p:nvPr/>
        </p:nvSpPr>
        <p:spPr>
          <a:xfrm>
            <a:off x="6804249" y="1556792"/>
            <a:ext cx="360040" cy="369332"/>
          </a:xfrm>
          <a:prstGeom prst="rect">
            <a:avLst/>
          </a:prstGeom>
          <a:ln w="28575">
            <a:solidFill>
              <a:srgbClr val="FF0000"/>
            </a:solidFill>
          </a:ln>
        </p:spPr>
        <p:txBody>
          <a:bodyPr wrap="square">
            <a:spAutoFit/>
          </a:bodyPr>
          <a:lstStyle/>
          <a:p>
            <a:endParaRPr lang="ja-JP" altLang="en-US" dirty="0"/>
          </a:p>
        </p:txBody>
      </p:sp>
      <p:sp>
        <p:nvSpPr>
          <p:cNvPr id="21" name="직사각형 20"/>
          <p:cNvSpPr/>
          <p:nvPr/>
        </p:nvSpPr>
        <p:spPr>
          <a:xfrm>
            <a:off x="6804249" y="2060848"/>
            <a:ext cx="360040" cy="369332"/>
          </a:xfrm>
          <a:prstGeom prst="rect">
            <a:avLst/>
          </a:prstGeom>
          <a:ln w="28575">
            <a:solidFill>
              <a:srgbClr val="00B050"/>
            </a:solidFill>
          </a:ln>
        </p:spPr>
        <p:txBody>
          <a:bodyPr wrap="square">
            <a:spAutoFit/>
          </a:bodyPr>
          <a:lstStyle/>
          <a:p>
            <a:endParaRPr lang="ja-JP" altLang="en-US" dirty="0"/>
          </a:p>
        </p:txBody>
      </p:sp>
      <p:sp>
        <p:nvSpPr>
          <p:cNvPr id="22" name="TextBox 21"/>
          <p:cNvSpPr txBox="1"/>
          <p:nvPr/>
        </p:nvSpPr>
        <p:spPr>
          <a:xfrm>
            <a:off x="7164288" y="1556792"/>
            <a:ext cx="1406732" cy="338554"/>
          </a:xfrm>
          <a:prstGeom prst="rect">
            <a:avLst/>
          </a:prstGeom>
          <a:noFill/>
        </p:spPr>
        <p:txBody>
          <a:bodyPr wrap="none" rtlCol="0">
            <a:spAutoFit/>
          </a:bodyPr>
          <a:lstStyle/>
          <a:p>
            <a:r>
              <a:rPr lang="en-US" altLang="ko-KR" sz="1600" b="1" dirty="0" smtClean="0"/>
              <a:t>: current cell</a:t>
            </a:r>
          </a:p>
        </p:txBody>
      </p:sp>
      <p:sp>
        <p:nvSpPr>
          <p:cNvPr id="23" name="TextBox 22"/>
          <p:cNvSpPr txBox="1"/>
          <p:nvPr/>
        </p:nvSpPr>
        <p:spPr>
          <a:xfrm>
            <a:off x="7164288" y="2082334"/>
            <a:ext cx="1504514" cy="338554"/>
          </a:xfrm>
          <a:prstGeom prst="rect">
            <a:avLst/>
          </a:prstGeom>
          <a:noFill/>
        </p:spPr>
        <p:txBody>
          <a:bodyPr wrap="none" rtlCol="0">
            <a:spAutoFit/>
          </a:bodyPr>
          <a:lstStyle/>
          <a:p>
            <a:r>
              <a:rPr lang="en-US" altLang="ko-KR" sz="1600" b="1" dirty="0" smtClean="0"/>
              <a:t>: surrounding</a:t>
            </a:r>
          </a:p>
        </p:txBody>
      </p:sp>
      <p:cxnSp>
        <p:nvCxnSpPr>
          <p:cNvPr id="34" name="구부러진 연결선 33"/>
          <p:cNvCxnSpPr>
            <a:stCxn id="11" idx="3"/>
            <a:endCxn id="11" idx="0"/>
          </p:cNvCxnSpPr>
          <p:nvPr/>
        </p:nvCxnSpPr>
        <p:spPr>
          <a:xfrm flipH="1" flipV="1">
            <a:off x="6696236" y="3933056"/>
            <a:ext cx="540059" cy="184666"/>
          </a:xfrm>
          <a:prstGeom prst="curvedConnector4">
            <a:avLst>
              <a:gd name="adj1" fmla="val -42329"/>
              <a:gd name="adj2" fmla="val 22379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95736" y="5589240"/>
            <a:ext cx="889987" cy="338554"/>
          </a:xfrm>
          <a:prstGeom prst="rect">
            <a:avLst/>
          </a:prstGeom>
          <a:noFill/>
        </p:spPr>
        <p:txBody>
          <a:bodyPr wrap="none" rtlCol="0">
            <a:spAutoFit/>
          </a:bodyPr>
          <a:lstStyle/>
          <a:p>
            <a:r>
              <a:rPr lang="en-US" altLang="ko-KR" sz="1600" b="1" dirty="0" smtClean="0"/>
              <a:t>density</a:t>
            </a:r>
          </a:p>
        </p:txBody>
      </p:sp>
      <p:sp>
        <p:nvSpPr>
          <p:cNvPr id="25" name="TextBox 24"/>
          <p:cNvSpPr txBox="1"/>
          <p:nvPr/>
        </p:nvSpPr>
        <p:spPr>
          <a:xfrm>
            <a:off x="3491880" y="5589240"/>
            <a:ext cx="942887" cy="338554"/>
          </a:xfrm>
          <a:prstGeom prst="rect">
            <a:avLst/>
          </a:prstGeom>
          <a:noFill/>
        </p:spPr>
        <p:txBody>
          <a:bodyPr wrap="none" rtlCol="0">
            <a:spAutoFit/>
          </a:bodyPr>
          <a:lstStyle/>
          <a:p>
            <a:r>
              <a:rPr lang="en-US" altLang="ko-KR" sz="1600" b="1" dirty="0" smtClean="0"/>
              <a:t>cell size</a:t>
            </a:r>
          </a:p>
        </p:txBody>
      </p:sp>
      <p:sp>
        <p:nvSpPr>
          <p:cNvPr id="26" name="오른쪽 화살표 34"/>
          <p:cNvSpPr>
            <a:spLocks noChangeArrowheads="1"/>
          </p:cNvSpPr>
          <p:nvPr/>
        </p:nvSpPr>
        <p:spPr bwMode="auto">
          <a:xfrm rot="7389402" flipH="1">
            <a:off x="2747679" y="5350565"/>
            <a:ext cx="525454" cy="117307"/>
          </a:xfrm>
          <a:prstGeom prst="rightArrow">
            <a:avLst>
              <a:gd name="adj1" fmla="val 25580"/>
              <a:gd name="adj2" fmla="val 50055"/>
            </a:avLst>
          </a:prstGeom>
          <a:solidFill>
            <a:schemeClr val="accent2">
              <a:lumMod val="60000"/>
              <a:lumOff val="40000"/>
            </a:schemeClr>
          </a:solidFill>
          <a:ln w="9525" algn="ctr">
            <a:solidFill>
              <a:schemeClr val="tx1"/>
            </a:solidFill>
            <a:round/>
            <a:headEnd/>
            <a:tailEnd/>
          </a:ln>
        </p:spPr>
        <p:txBody>
          <a:bodyPr/>
          <a:lstStyle/>
          <a:p>
            <a:endParaRPr lang="ko-KR" altLang="en-US"/>
          </a:p>
        </p:txBody>
      </p:sp>
      <p:sp>
        <p:nvSpPr>
          <p:cNvPr id="27" name="오른쪽 화살표 34"/>
          <p:cNvSpPr>
            <a:spLocks noChangeArrowheads="1"/>
          </p:cNvSpPr>
          <p:nvPr/>
        </p:nvSpPr>
        <p:spPr bwMode="auto">
          <a:xfrm rot="2976503" flipH="1">
            <a:off x="3516083" y="5336649"/>
            <a:ext cx="525454" cy="117307"/>
          </a:xfrm>
          <a:prstGeom prst="rightArrow">
            <a:avLst>
              <a:gd name="adj1" fmla="val 25580"/>
              <a:gd name="adj2" fmla="val 50055"/>
            </a:avLst>
          </a:prstGeom>
          <a:solidFill>
            <a:schemeClr val="accent2">
              <a:lumMod val="60000"/>
              <a:lumOff val="40000"/>
            </a:schemeClr>
          </a:solidFill>
          <a:ln w="9525" algn="ctr">
            <a:solidFill>
              <a:schemeClr val="tx1"/>
            </a:solidFill>
            <a:round/>
            <a:headEnd/>
            <a:tailEnd/>
          </a:ln>
        </p:spPr>
        <p:txBody>
          <a:bodyPr/>
          <a:lstStyle/>
          <a:p>
            <a:endParaRPr lang="ko-KR" alt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TextShape 1"/>
          <p:cNvSpPr txBox="1"/>
          <p:nvPr/>
        </p:nvSpPr>
        <p:spPr>
          <a:xfrm>
            <a:off x="457200" y="274680"/>
            <a:ext cx="8229240" cy="1142640"/>
          </a:xfrm>
          <a:prstGeom prst="rect">
            <a:avLst/>
          </a:prstGeom>
        </p:spPr>
        <p:txBody>
          <a:bodyPr anchor="ctr"/>
          <a:lstStyle/>
          <a:p>
            <a:pPr algn="ctr">
              <a:lnSpc>
                <a:spcPct val="100000"/>
              </a:lnSpc>
            </a:pPr>
            <a:r>
              <a:rPr lang="ko-KR" sz="3600" b="1" dirty="0">
                <a:solidFill>
                  <a:srgbClr val="000000"/>
                </a:solidFill>
                <a:latin typeface="맑은 고딕"/>
              </a:rPr>
              <a:t>Proposal: Extended Sparsely visited 
area walking on Search Space(eSaSS)</a:t>
            </a:r>
            <a:endParaRPr dirty="0"/>
          </a:p>
        </p:txBody>
      </p:sp>
      <p:sp>
        <p:nvSpPr>
          <p:cNvPr id="3" name="내용 개체 틀 2"/>
          <p:cNvSpPr txBox="1">
            <a:spLocks/>
          </p:cNvSpPr>
          <p:nvPr/>
        </p:nvSpPr>
        <p:spPr>
          <a:xfrm>
            <a:off x="457200" y="1600202"/>
            <a:ext cx="8229600" cy="4525963"/>
          </a:xfrm>
          <a:prstGeom prst="rect">
            <a:avLst/>
          </a:prstGeom>
        </p:spPr>
        <p:txBody>
          <a:bodyPr>
            <a:normAutofit/>
          </a:bodyPr>
          <a:lstStyle/>
          <a:p>
            <a:pPr marL="342900" marR="0" lvl="0" indent="-342900" algn="l" defTabSz="914400" rtl="0" eaLnBrk="1" fontAlgn="auto" latinLnBrk="1" hangingPunct="1">
              <a:lnSpc>
                <a:spcPct val="100000"/>
              </a:lnSpc>
              <a:spcBef>
                <a:spcPct val="20000"/>
              </a:spcBef>
              <a:spcAft>
                <a:spcPts val="0"/>
              </a:spcAft>
              <a:buClrTx/>
              <a:buSzPct val="45000"/>
              <a:buFont typeface="StarSymbol"/>
              <a:buChar char="●"/>
              <a:tabLst/>
              <a:defRPr/>
            </a:pPr>
            <a:r>
              <a:rPr lang="en-US" altLang="ja-JP" sz="2400" dirty="0" smtClean="0">
                <a:cs typeface="Times New Roman" pitchFamily="18" charset="0"/>
              </a:rPr>
              <a:t>Density evaluation</a:t>
            </a:r>
          </a:p>
          <a:p>
            <a:pPr marL="800100" lvl="1" indent="-342900">
              <a:spcBef>
                <a:spcPct val="20000"/>
              </a:spcBef>
              <a:buSzPct val="45000"/>
              <a:buFont typeface="Wingdings" pitchFamily="2" charset="2"/>
              <a:buChar char="Ø"/>
              <a:defRPr/>
            </a:pPr>
            <a:r>
              <a:rPr lang="en-US" altLang="ja-JP" sz="2400" dirty="0" smtClean="0"/>
              <a:t>Use coupon collector's problem</a:t>
            </a:r>
          </a:p>
          <a:p>
            <a:pPr marL="1257300" lvl="2" indent="-342900">
              <a:spcBef>
                <a:spcPct val="20000"/>
              </a:spcBef>
              <a:buSzPct val="45000"/>
              <a:buFont typeface="Wingdings" pitchFamily="2" charset="2"/>
              <a:buChar char="u"/>
              <a:defRPr/>
            </a:pPr>
            <a:r>
              <a:rPr lang="en-US" altLang="ja-JP" dirty="0" smtClean="0"/>
              <a:t>how many coupons to purchase to complete a collection</a:t>
            </a:r>
            <a:endParaRPr lang="en-US" altLang="ja-JP" sz="3600" dirty="0" smtClean="0">
              <a:cs typeface="Times New Roman" pitchFamily="18" charset="0"/>
            </a:endParaRPr>
          </a:p>
        </p:txBody>
      </p:sp>
      <p:graphicFrame>
        <p:nvGraphicFramePr>
          <p:cNvPr id="56322" name="Object 2"/>
          <p:cNvGraphicFramePr>
            <a:graphicFrameLocks noChangeAspect="1"/>
          </p:cNvGraphicFramePr>
          <p:nvPr/>
        </p:nvGraphicFramePr>
        <p:xfrm>
          <a:off x="2267744" y="3429000"/>
          <a:ext cx="4089400" cy="681038"/>
        </p:xfrm>
        <a:graphic>
          <a:graphicData uri="http://schemas.openxmlformats.org/presentationml/2006/ole">
            <p:oleObj spid="_x0000_s56322" name="수식" r:id="rId4" imgW="2616120" imgH="431640" progId="Equation.3">
              <p:embed/>
            </p:oleObj>
          </a:graphicData>
        </a:graphic>
      </p:graphicFrame>
      <p:grpSp>
        <p:nvGrpSpPr>
          <p:cNvPr id="10" name="그룹 9"/>
          <p:cNvGrpSpPr/>
          <p:nvPr/>
        </p:nvGrpSpPr>
        <p:grpSpPr>
          <a:xfrm>
            <a:off x="2781325" y="4509120"/>
            <a:ext cx="3063659" cy="338554"/>
            <a:chOff x="2843808" y="4437112"/>
            <a:chExt cx="3063659" cy="338554"/>
          </a:xfrm>
        </p:grpSpPr>
        <p:sp>
          <p:nvSpPr>
            <p:cNvPr id="8" name="TextBox 7"/>
            <p:cNvSpPr txBox="1"/>
            <p:nvPr/>
          </p:nvSpPr>
          <p:spPr>
            <a:xfrm>
              <a:off x="2843808" y="4437112"/>
              <a:ext cx="3063659" cy="338554"/>
            </a:xfrm>
            <a:prstGeom prst="rect">
              <a:avLst/>
            </a:prstGeom>
            <a:noFill/>
          </p:spPr>
          <p:txBody>
            <a:bodyPr wrap="none" rtlCol="0">
              <a:spAutoFit/>
            </a:bodyPr>
            <a:lstStyle/>
            <a:p>
              <a:r>
                <a:rPr lang="en-US" altLang="ko-KR" sz="1600" dirty="0" smtClean="0"/>
                <a:t>: collection size          cell size</a:t>
              </a:r>
            </a:p>
          </p:txBody>
        </p:sp>
        <p:sp>
          <p:nvSpPr>
            <p:cNvPr id="9" name="오른쪽 화살표 34"/>
            <p:cNvSpPr>
              <a:spLocks noChangeArrowheads="1"/>
            </p:cNvSpPr>
            <p:nvPr/>
          </p:nvSpPr>
          <p:spPr bwMode="auto">
            <a:xfrm flipH="1">
              <a:off x="4499992" y="4537695"/>
              <a:ext cx="360040" cy="144016"/>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grpSp>
      <p:graphicFrame>
        <p:nvGraphicFramePr>
          <p:cNvPr id="56323" name="Object 3"/>
          <p:cNvGraphicFramePr>
            <a:graphicFrameLocks noChangeAspect="1"/>
          </p:cNvGraphicFramePr>
          <p:nvPr/>
        </p:nvGraphicFramePr>
        <p:xfrm>
          <a:off x="2627784" y="4590653"/>
          <a:ext cx="258763" cy="220662"/>
        </p:xfrm>
        <a:graphic>
          <a:graphicData uri="http://schemas.openxmlformats.org/presentationml/2006/ole">
            <p:oleObj spid="_x0000_s56323" name="数式" r:id="rId5" imgW="164880" imgH="139680" progId="Equation.3">
              <p:embed/>
            </p:oleObj>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TextShape 1"/>
          <p:cNvSpPr txBox="1"/>
          <p:nvPr/>
        </p:nvSpPr>
        <p:spPr>
          <a:xfrm>
            <a:off x="457200" y="274680"/>
            <a:ext cx="8229240" cy="1142640"/>
          </a:xfrm>
          <a:prstGeom prst="rect">
            <a:avLst/>
          </a:prstGeom>
        </p:spPr>
        <p:txBody>
          <a:bodyPr anchor="ctr"/>
          <a:lstStyle/>
          <a:p>
            <a:pPr algn="ctr">
              <a:lnSpc>
                <a:spcPct val="100000"/>
              </a:lnSpc>
            </a:pPr>
            <a:r>
              <a:rPr lang="ko-KR" sz="3600" b="1" dirty="0">
                <a:solidFill>
                  <a:srgbClr val="000000"/>
                </a:solidFill>
                <a:latin typeface="맑은 고딕"/>
              </a:rPr>
              <a:t>Proposal: Extended Sparsely visited 
area walking on Search Space(eSaSS)</a:t>
            </a:r>
            <a:endParaRPr dirty="0"/>
          </a:p>
        </p:txBody>
      </p:sp>
      <p:sp>
        <p:nvSpPr>
          <p:cNvPr id="3" name="내용 개체 틀 2"/>
          <p:cNvSpPr txBox="1">
            <a:spLocks/>
          </p:cNvSpPr>
          <p:nvPr/>
        </p:nvSpPr>
        <p:spPr>
          <a:xfrm>
            <a:off x="457200" y="1600202"/>
            <a:ext cx="8229600" cy="4525963"/>
          </a:xfrm>
          <a:prstGeom prst="rect">
            <a:avLst/>
          </a:prstGeom>
        </p:spPr>
        <p:txBody>
          <a:bodyPr>
            <a:normAutofit/>
          </a:bodyPr>
          <a:lstStyle/>
          <a:p>
            <a:pPr marL="342900" marR="0" lvl="0" indent="-342900" algn="l" defTabSz="914400" rtl="0" eaLnBrk="1" fontAlgn="auto" latinLnBrk="1" hangingPunct="1">
              <a:lnSpc>
                <a:spcPct val="100000"/>
              </a:lnSpc>
              <a:spcBef>
                <a:spcPct val="20000"/>
              </a:spcBef>
              <a:spcAft>
                <a:spcPts val="0"/>
              </a:spcAft>
              <a:buClrTx/>
              <a:buSzPct val="45000"/>
              <a:buFont typeface="StarSymbol"/>
              <a:buChar char="●"/>
              <a:tabLst/>
              <a:defRPr/>
            </a:pPr>
            <a:r>
              <a:rPr lang="en-US" altLang="ja-JP" sz="2400" dirty="0" smtClean="0">
                <a:cs typeface="Times New Roman" pitchFamily="18" charset="0"/>
              </a:rPr>
              <a:t>Density evaluation</a:t>
            </a:r>
          </a:p>
          <a:p>
            <a:pPr marL="800100" lvl="1" indent="-342900">
              <a:spcBef>
                <a:spcPct val="20000"/>
              </a:spcBef>
              <a:buSzPct val="45000"/>
              <a:buFont typeface="Wingdings" pitchFamily="2" charset="2"/>
              <a:buChar char="Ø"/>
              <a:defRPr/>
            </a:pPr>
            <a:r>
              <a:rPr lang="en-US" altLang="ja-JP" sz="2400" dirty="0" smtClean="0"/>
              <a:t>Use coupon collector's problem</a:t>
            </a:r>
          </a:p>
          <a:p>
            <a:pPr marL="1257300" lvl="2" indent="-342900">
              <a:spcBef>
                <a:spcPct val="20000"/>
              </a:spcBef>
              <a:buSzPct val="45000"/>
              <a:buFont typeface="Wingdings" pitchFamily="2" charset="2"/>
              <a:buChar char="u"/>
              <a:defRPr/>
            </a:pPr>
            <a:r>
              <a:rPr lang="en-US" altLang="ja-JP" dirty="0" smtClean="0"/>
              <a:t>how many coupons to purchase to complete a collection</a:t>
            </a:r>
            <a:endParaRPr lang="en-US" altLang="ja-JP" sz="3600" dirty="0" smtClean="0">
              <a:cs typeface="Times New Roman" pitchFamily="18" charset="0"/>
            </a:endParaRPr>
          </a:p>
        </p:txBody>
      </p:sp>
      <p:graphicFrame>
        <p:nvGraphicFramePr>
          <p:cNvPr id="57348" name="Object 4"/>
          <p:cNvGraphicFramePr>
            <a:graphicFrameLocks noChangeAspect="1"/>
          </p:cNvGraphicFramePr>
          <p:nvPr/>
        </p:nvGraphicFramePr>
        <p:xfrm>
          <a:off x="3059832" y="4797152"/>
          <a:ext cx="4584700" cy="962025"/>
        </p:xfrm>
        <a:graphic>
          <a:graphicData uri="http://schemas.openxmlformats.org/presentationml/2006/ole">
            <p:oleObj spid="_x0000_s57348" name="数式" r:id="rId4" imgW="2933640" imgH="609480" progId="Equation.3">
              <p:embed/>
            </p:oleObj>
          </a:graphicData>
        </a:graphic>
      </p:graphicFrame>
      <p:graphicFrame>
        <p:nvGraphicFramePr>
          <p:cNvPr id="57349" name="Object 5"/>
          <p:cNvGraphicFramePr>
            <a:graphicFrameLocks noChangeAspect="1"/>
          </p:cNvGraphicFramePr>
          <p:nvPr/>
        </p:nvGraphicFramePr>
        <p:xfrm>
          <a:off x="3059832" y="5877272"/>
          <a:ext cx="2541588" cy="720725"/>
        </p:xfrm>
        <a:graphic>
          <a:graphicData uri="http://schemas.openxmlformats.org/presentationml/2006/ole">
            <p:oleObj spid="_x0000_s57349" name="数式" r:id="rId5" imgW="1625400" imgH="457200" progId="Equation.3">
              <p:embed/>
            </p:oleObj>
          </a:graphicData>
        </a:graphic>
      </p:graphicFrame>
      <p:sp>
        <p:nvSpPr>
          <p:cNvPr id="13" name="TextBox 12"/>
          <p:cNvSpPr txBox="1"/>
          <p:nvPr/>
        </p:nvSpPr>
        <p:spPr>
          <a:xfrm>
            <a:off x="1907704" y="3284984"/>
            <a:ext cx="5091137" cy="338554"/>
          </a:xfrm>
          <a:prstGeom prst="rect">
            <a:avLst/>
          </a:prstGeom>
          <a:noFill/>
        </p:spPr>
        <p:txBody>
          <a:bodyPr wrap="none" rtlCol="0">
            <a:spAutoFit/>
          </a:bodyPr>
          <a:lstStyle/>
          <a:p>
            <a:r>
              <a:rPr lang="en-US" altLang="ko-KR" sz="1600" dirty="0" smtClean="0"/>
              <a:t>Change cell when over 80 percents of cell is visited</a:t>
            </a:r>
          </a:p>
        </p:txBody>
      </p:sp>
      <p:sp>
        <p:nvSpPr>
          <p:cNvPr id="14" name="오른쪽 화살표 34"/>
          <p:cNvSpPr>
            <a:spLocks noChangeArrowheads="1"/>
          </p:cNvSpPr>
          <p:nvPr/>
        </p:nvSpPr>
        <p:spPr bwMode="auto">
          <a:xfrm rot="5400000">
            <a:off x="3923928" y="3861048"/>
            <a:ext cx="432048" cy="288032"/>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graphicFrame>
        <p:nvGraphicFramePr>
          <p:cNvPr id="57350" name="Object 6"/>
          <p:cNvGraphicFramePr>
            <a:graphicFrameLocks noChangeAspect="1"/>
          </p:cNvGraphicFramePr>
          <p:nvPr/>
        </p:nvGraphicFramePr>
        <p:xfrm>
          <a:off x="2625725" y="4365625"/>
          <a:ext cx="3214688" cy="328613"/>
        </p:xfrm>
        <a:graphic>
          <a:graphicData uri="http://schemas.openxmlformats.org/presentationml/2006/ole">
            <p:oleObj spid="_x0000_s57350" name="数式" r:id="rId6" imgW="2234880" imgH="228600" progId="Equation.3">
              <p:embed/>
            </p:oleObj>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ja-JP" b="1" dirty="0" smtClean="0"/>
              <a:t>Experiments</a:t>
            </a:r>
            <a:endParaRPr lang="ko-KR"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r>
              <a:rPr lang="en-US" altLang="ja-JP" sz="3600" b="1" dirty="0" smtClean="0"/>
              <a:t>SaSS test</a:t>
            </a:r>
            <a:endParaRPr lang="ko-KR" altLang="en-US" sz="4000" b="1" dirty="0" smtClean="0"/>
          </a:p>
        </p:txBody>
      </p:sp>
      <p:sp>
        <p:nvSpPr>
          <p:cNvPr id="14339" name="내용 개체 틀 2"/>
          <p:cNvSpPr>
            <a:spLocks noGrp="1"/>
          </p:cNvSpPr>
          <p:nvPr>
            <p:ph idx="1"/>
          </p:nvPr>
        </p:nvSpPr>
        <p:spPr/>
        <p:txBody>
          <a:bodyPr>
            <a:normAutofit/>
          </a:bodyPr>
          <a:lstStyle/>
          <a:p>
            <a:pPr lvl="0">
              <a:buSzPct val="45000"/>
              <a:buFont typeface="StarSymbol"/>
              <a:buChar char="●"/>
            </a:pPr>
            <a:r>
              <a:rPr lang="en-US" altLang="ja-JP" sz="2400" dirty="0" smtClean="0"/>
              <a:t>Base solver: ParaGlueminisat </a:t>
            </a:r>
          </a:p>
          <a:p>
            <a:pPr lvl="0">
              <a:buSzPct val="45000"/>
              <a:buFont typeface="StarSymbol"/>
              <a:buChar char="●"/>
            </a:pPr>
            <a:r>
              <a:rPr lang="en-US" altLang="ja-JP" sz="2400" dirty="0" smtClean="0"/>
              <a:t>Thread num: 12, 64</a:t>
            </a:r>
          </a:p>
          <a:p>
            <a:pPr lvl="0">
              <a:buSzPct val="45000"/>
              <a:buFont typeface="StarSymbol"/>
              <a:buChar char="●"/>
            </a:pPr>
            <a:r>
              <a:rPr lang="en-US" altLang="ja-JP" sz="2400" dirty="0" smtClean="0"/>
              <a:t>Benchmark: 100 application probs from SAT Race 2015</a:t>
            </a:r>
          </a:p>
          <a:p>
            <a:pPr lvl="0">
              <a:buSzPct val="45000"/>
              <a:buFont typeface="StarSymbol"/>
              <a:buChar char="●"/>
            </a:pPr>
            <a:r>
              <a:rPr lang="en-US" altLang="ja-JP" sz="2400" dirty="0" smtClean="0"/>
              <a:t>TIMEOUT = 3600 seconds</a:t>
            </a:r>
          </a:p>
          <a:p>
            <a:pPr lvl="1" hangingPunct="0">
              <a:spcBef>
                <a:spcPts val="0"/>
              </a:spcBef>
              <a:spcAft>
                <a:spcPts val="1417"/>
              </a:spcAft>
              <a:buNone/>
            </a:pPr>
            <a:endParaRPr lang="en-US" altLang="ja-JP" sz="2200" dirty="0">
              <a:latin typeface="Liberation Sans" pitchFamily="18"/>
            </a:endParaRPr>
          </a:p>
        </p:txBody>
      </p:sp>
      <p:graphicFrame>
        <p:nvGraphicFramePr>
          <p:cNvPr id="4" name="표 3"/>
          <p:cNvGraphicFramePr>
            <a:graphicFrameLocks noGrp="1"/>
          </p:cNvGraphicFramePr>
          <p:nvPr/>
        </p:nvGraphicFramePr>
        <p:xfrm>
          <a:off x="1763688" y="3941048"/>
          <a:ext cx="5616624" cy="1504176"/>
        </p:xfrm>
        <a:graphic>
          <a:graphicData uri="http://schemas.openxmlformats.org/drawingml/2006/table">
            <a:tbl>
              <a:tblPr firstRow="1" bandRow="1"/>
              <a:tblGrid>
                <a:gridCol w="1814320"/>
                <a:gridCol w="950647"/>
                <a:gridCol w="907441"/>
                <a:gridCol w="993711"/>
                <a:gridCol w="950505"/>
              </a:tblGrid>
              <a:tr h="432048">
                <a:tc>
                  <a:txBody>
                    <a:bodyPr/>
                    <a:lstStyle/>
                    <a:p>
                      <a:pPr marL="0" marR="0" indent="0" algn="ctr" rtl="0" hangingPunct="0">
                        <a:lnSpc>
                          <a:spcPct val="100000"/>
                        </a:lnSpc>
                        <a:spcBef>
                          <a:spcPts val="0"/>
                        </a:spcBef>
                        <a:spcAft>
                          <a:spcPts val="0"/>
                        </a:spcAft>
                        <a:tabLst/>
                      </a:pPr>
                      <a:endParaRPr lang="en-US" altLang="ja-JP" sz="1800" b="0" i="0" u="none" strike="noStrike" kern="1200" cap="none" dirty="0">
                        <a:ln>
                          <a:noFill/>
                        </a:ln>
                        <a:latin typeface="Times New Roman" pitchFamily="18" charset="0"/>
                        <a:cs typeface="Times New Roman" pitchFamily="18" charset="0"/>
                      </a:endParaRPr>
                    </a:p>
                  </a:txBody>
                  <a:tcPr/>
                </a:tc>
                <a:tc gridSpan="2">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SaSS</a:t>
                      </a:r>
                    </a:p>
                  </a:txBody>
                  <a:tcPr/>
                </a:tc>
                <a:tc hMerge="1">
                  <a:txBody>
                    <a:bodyPr/>
                    <a:lstStyle/>
                    <a:p>
                      <a:endParaRPr kumimoji="1" lang="ja-JP" altLang="en-US"/>
                    </a:p>
                  </a:txBody>
                  <a:tcPr/>
                </a:tc>
                <a:tc gridSpan="2">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Non-SaSS</a:t>
                      </a:r>
                    </a:p>
                  </a:txBody>
                  <a:tcPr/>
                </a:tc>
                <a:tc hMerge="1">
                  <a:txBody>
                    <a:bodyPr/>
                    <a:lstStyle/>
                    <a:p>
                      <a:endParaRPr kumimoji="1" lang="ja-JP" altLang="en-US"/>
                    </a:p>
                  </a:txBody>
                  <a:tcPr/>
                </a:tc>
              </a:tr>
              <a:tr h="432048">
                <a:tc>
                  <a:txBody>
                    <a:bodyPr/>
                    <a:lstStyle/>
                    <a:p>
                      <a:pPr marL="0" marR="0" indent="0" algn="ctr" rtl="0" hangingPunct="0">
                        <a:lnSpc>
                          <a:spcPct val="100000"/>
                        </a:lnSpc>
                        <a:spcBef>
                          <a:spcPts val="0"/>
                        </a:spcBef>
                        <a:spcAft>
                          <a:spcPts val="0"/>
                        </a:spcAft>
                        <a:tabLst/>
                      </a:pPr>
                      <a:r>
                        <a:rPr lang="en-US" altLang="ja-JP" sz="1800" b="0" i="0" u="none" strike="noStrike" kern="1200" cap="none" dirty="0" smtClean="0">
                          <a:ln>
                            <a:noFill/>
                          </a:ln>
                          <a:latin typeface="Times New Roman" pitchFamily="18" charset="0"/>
                          <a:cs typeface="Times New Roman" pitchFamily="18" charset="0"/>
                        </a:rPr>
                        <a:t>Workers</a:t>
                      </a:r>
                      <a:endParaRPr lang="en-US" altLang="ja-JP" sz="1800" b="0" i="0" u="none" strike="noStrike" kern="1200" cap="none" dirty="0">
                        <a:ln>
                          <a:noFill/>
                        </a:ln>
                        <a:latin typeface="Times New Roman" pitchFamily="18" charset="0"/>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64</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12</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c>
                  <a:txBody>
                    <a:bodyPr/>
                    <a:lstStyle/>
                    <a:p>
                      <a:pPr algn="ctr"/>
                      <a:r>
                        <a:rPr kumimoji="1" lang="en-US" altLang="ja-JP" dirty="0" smtClean="0">
                          <a:latin typeface="Times New Roman" pitchFamily="18" charset="0"/>
                          <a:cs typeface="Times New Roman" pitchFamily="18" charset="0"/>
                        </a:rPr>
                        <a:t>64</a:t>
                      </a:r>
                      <a:endParaRPr kumimoji="1" lang="ja-JP" altLang="en-US" dirty="0">
                        <a:latin typeface="Times New Roman" pitchFamily="18" charset="0"/>
                        <a:cs typeface="Times New Roman" pitchFamily="18" charset="0"/>
                      </a:endParaRPr>
                    </a:p>
                  </a:txBody>
                  <a:tcPr/>
                </a:tc>
                <a:tc>
                  <a:txBody>
                    <a:bodyPr/>
                    <a:lstStyle/>
                    <a:p>
                      <a:pPr algn="ctr"/>
                      <a:r>
                        <a:rPr kumimoji="1" lang="en-US" altLang="ja-JP" dirty="0" smtClean="0">
                          <a:latin typeface="Times New Roman" pitchFamily="18" charset="0"/>
                          <a:cs typeface="Times New Roman" pitchFamily="18" charset="0"/>
                        </a:rPr>
                        <a:t>12</a:t>
                      </a:r>
                      <a:endParaRPr kumimoji="1" lang="ja-JP" altLang="en-US" dirty="0">
                        <a:latin typeface="Times New Roman" pitchFamily="18" charset="0"/>
                        <a:cs typeface="Times New Roman" pitchFamily="18" charset="0"/>
                      </a:endParaRPr>
                    </a:p>
                  </a:txBody>
                  <a:tcPr/>
                </a:tc>
              </a:tr>
              <a:tr h="504056">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Solved </a:t>
                      </a:r>
                    </a:p>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(Average)</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66.5</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62.5</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61.5</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57.5</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r>
            </a:tbl>
          </a:graphicData>
        </a:graphic>
      </p:graphicFrame>
      <p:sp>
        <p:nvSpPr>
          <p:cNvPr id="6" name="TextBox 5"/>
          <p:cNvSpPr txBox="1"/>
          <p:nvPr/>
        </p:nvSpPr>
        <p:spPr>
          <a:xfrm>
            <a:off x="2483768" y="5733256"/>
            <a:ext cx="3919471" cy="338554"/>
          </a:xfrm>
          <a:prstGeom prst="rect">
            <a:avLst/>
          </a:prstGeom>
          <a:noFill/>
        </p:spPr>
        <p:txBody>
          <a:bodyPr wrap="none" rtlCol="0">
            <a:spAutoFit/>
          </a:bodyPr>
          <a:lstStyle/>
          <a:p>
            <a:r>
              <a:rPr lang="en-US" altLang="ko-KR" sz="1600" b="1" dirty="0" smtClean="0"/>
              <a:t>Average 7% speed up in running time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r>
              <a:rPr lang="en-US" altLang="ja-JP" sz="3600" b="1" dirty="0" smtClean="0"/>
              <a:t>SaSS test</a:t>
            </a:r>
            <a:endParaRPr lang="ko-KR" altLang="en-US" sz="4000" b="1" dirty="0" smtClean="0"/>
          </a:p>
        </p:txBody>
      </p:sp>
      <p:pic>
        <p:nvPicPr>
          <p:cNvPr id="1026" name="Picture 2"/>
          <p:cNvPicPr>
            <a:picLocks noChangeAspect="1" noChangeArrowheads="1"/>
          </p:cNvPicPr>
          <p:nvPr/>
        </p:nvPicPr>
        <p:blipFill>
          <a:blip r:embed="rId4" cstate="print"/>
          <a:srcRect/>
          <a:stretch>
            <a:fillRect/>
          </a:stretch>
        </p:blipFill>
        <p:spPr bwMode="auto">
          <a:xfrm>
            <a:off x="323528" y="1556792"/>
            <a:ext cx="4943475" cy="48196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084168" y="3429000"/>
            <a:ext cx="2581275" cy="108585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660232" y="4725144"/>
            <a:ext cx="1333500" cy="1028700"/>
          </a:xfrm>
          <a:prstGeom prst="rect">
            <a:avLst/>
          </a:prstGeom>
          <a:noFill/>
          <a:ln w="9525">
            <a:noFill/>
            <a:miter lim="800000"/>
            <a:headEnd/>
            <a:tailEnd/>
          </a:ln>
        </p:spPr>
      </p:pic>
      <p:graphicFrame>
        <p:nvGraphicFramePr>
          <p:cNvPr id="8" name="표 7"/>
          <p:cNvGraphicFramePr>
            <a:graphicFrameLocks noGrp="1"/>
          </p:cNvGraphicFramePr>
          <p:nvPr/>
        </p:nvGraphicFramePr>
        <p:xfrm>
          <a:off x="5436096" y="1772816"/>
          <a:ext cx="3384376" cy="1463040"/>
        </p:xfrm>
        <a:graphic>
          <a:graphicData uri="http://schemas.openxmlformats.org/drawingml/2006/table">
            <a:tbl>
              <a:tblPr firstRow="1" bandRow="1"/>
              <a:tblGrid>
                <a:gridCol w="1093244"/>
                <a:gridCol w="1119617"/>
                <a:gridCol w="1171515"/>
              </a:tblGrid>
              <a:tr h="324036">
                <a:tc>
                  <a:txBody>
                    <a:bodyPr/>
                    <a:lstStyle/>
                    <a:p>
                      <a:pPr marL="0" marR="0" indent="0" algn="ctr" rtl="0" hangingPunct="0">
                        <a:lnSpc>
                          <a:spcPct val="100000"/>
                        </a:lnSpc>
                        <a:spcBef>
                          <a:spcPts val="0"/>
                        </a:spcBef>
                        <a:spcAft>
                          <a:spcPts val="0"/>
                        </a:spcAft>
                        <a:tabLst/>
                      </a:pPr>
                      <a:endParaRPr lang="en-US" altLang="ja-JP" sz="1800" b="0" i="0" u="none" strike="noStrike" kern="1200" cap="none" dirty="0">
                        <a:ln>
                          <a:noFill/>
                        </a:ln>
                        <a:latin typeface="Times New Roman" pitchFamily="18" charset="0"/>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SAT</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UNSAT</a:t>
                      </a:r>
                    </a:p>
                  </a:txBody>
                  <a:tcPr/>
                </a:tc>
              </a:tr>
              <a:tr h="324036">
                <a:tc>
                  <a:txBody>
                    <a:bodyPr/>
                    <a:lstStyle/>
                    <a:p>
                      <a:pPr marL="0" marR="0" indent="0" algn="ctr" rtl="0" hangingPunct="0">
                        <a:lnSpc>
                          <a:spcPct val="100000"/>
                        </a:lnSpc>
                        <a:spcBef>
                          <a:spcPts val="0"/>
                        </a:spcBef>
                        <a:spcAft>
                          <a:spcPts val="0"/>
                        </a:spcAft>
                        <a:tabLst/>
                      </a:pPr>
                      <a:r>
                        <a:rPr lang="en-US" altLang="ja-JP" sz="1800" b="0" i="0" u="none" strike="noStrike" kern="1200" cap="none" dirty="0" smtClean="0">
                          <a:ln>
                            <a:noFill/>
                          </a:ln>
                          <a:latin typeface="Times New Roman" pitchFamily="18" charset="0"/>
                          <a:cs typeface="Times New Roman" pitchFamily="18" charset="0"/>
                        </a:rPr>
                        <a:t>R1 :</a:t>
                      </a:r>
                      <a:r>
                        <a:rPr lang="en-US" altLang="ja-JP" sz="1800" b="0" i="0" u="none" strike="noStrike" kern="1200" cap="none" baseline="0" dirty="0" smtClean="0">
                          <a:ln>
                            <a:noFill/>
                          </a:ln>
                          <a:latin typeface="Times New Roman" pitchFamily="18" charset="0"/>
                          <a:cs typeface="Times New Roman" pitchFamily="18" charset="0"/>
                        </a:rPr>
                        <a:t> R2</a:t>
                      </a:r>
                      <a:endParaRPr lang="en-US" altLang="ja-JP" sz="1800" b="0" i="0" u="none" strike="noStrike" kern="1200" cap="none" dirty="0">
                        <a:ln>
                          <a:noFill/>
                        </a:ln>
                        <a:latin typeface="Times New Roman" pitchFamily="18" charset="0"/>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82 : 99</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c>
                  <a:txBody>
                    <a:bodyPr/>
                    <a:lstStyle/>
                    <a:p>
                      <a:pPr algn="ctr"/>
                      <a:r>
                        <a:rPr kumimoji="1" lang="en-US" altLang="ja-JP" dirty="0" smtClean="0">
                          <a:latin typeface="Times New Roman" pitchFamily="18" charset="0"/>
                          <a:cs typeface="Times New Roman" pitchFamily="18" charset="0"/>
                        </a:rPr>
                        <a:t>40 : 46</a:t>
                      </a:r>
                      <a:endParaRPr kumimoji="1" lang="ja-JP" altLang="en-US" dirty="0">
                        <a:latin typeface="Times New Roman" pitchFamily="18" charset="0"/>
                        <a:cs typeface="Times New Roman" pitchFamily="18" charset="0"/>
                      </a:endParaRPr>
                    </a:p>
                  </a:txBody>
                  <a:tcPr/>
                </a:tc>
              </a:tr>
              <a:tr h="324036">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R3 :</a:t>
                      </a:r>
                      <a:r>
                        <a:rPr lang="en-US" sz="1800" b="0" i="0" u="none" strike="noStrike" kern="1200" cap="none" baseline="0" dirty="0" smtClean="0">
                          <a:ln>
                            <a:noFill/>
                          </a:ln>
                          <a:latin typeface="Times New Roman" pitchFamily="18" charset="0"/>
                          <a:ea typeface="Droid Sans Fallback" pitchFamily="2"/>
                          <a:cs typeface="Times New Roman" pitchFamily="18" charset="0"/>
                        </a:rPr>
                        <a:t> R4</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51 : 68</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4 : 13</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r>
              <a:tr h="324036">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R5</a:t>
                      </a:r>
                      <a:r>
                        <a:rPr lang="en-US" sz="1800" b="0" i="0" u="none" strike="noStrike" kern="1200" cap="none" baseline="0" dirty="0" smtClean="0">
                          <a:ln>
                            <a:noFill/>
                          </a:ln>
                          <a:latin typeface="Times New Roman" pitchFamily="18" charset="0"/>
                          <a:ea typeface="Droid Sans Fallback" pitchFamily="2"/>
                          <a:cs typeface="Times New Roman" pitchFamily="18" charset="0"/>
                        </a:rPr>
                        <a:t> : R6</a:t>
                      </a:r>
                      <a:endParaRPr lang="en-US" sz="1800" b="0" i="0" u="none" strike="noStrike" kern="1200" cap="none" dirty="0" smtClean="0">
                        <a:ln>
                          <a:noFill/>
                        </a:ln>
                        <a:latin typeface="Times New Roman" pitchFamily="18" charset="0"/>
                        <a:ea typeface="Droid Sans Fallback" pitchFamily="2"/>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14 :</a:t>
                      </a:r>
                      <a:r>
                        <a:rPr lang="en-US" sz="1800" b="0" i="0" u="none" strike="noStrike" kern="1200" cap="none" baseline="0" dirty="0" smtClean="0">
                          <a:ln>
                            <a:noFill/>
                          </a:ln>
                          <a:latin typeface="Times New Roman" pitchFamily="18" charset="0"/>
                          <a:ea typeface="Droid Sans Fallback" pitchFamily="2"/>
                          <a:cs typeface="Times New Roman" pitchFamily="18" charset="0"/>
                        </a:rPr>
                        <a:t> 26</a:t>
                      </a:r>
                      <a:endParaRPr lang="en-US" sz="1800" b="0" i="0" u="none" strike="noStrike" kern="1200" cap="none" dirty="0">
                        <a:ln>
                          <a:noFill/>
                        </a:ln>
                        <a:latin typeface="Times New Roman" pitchFamily="18" charset="0"/>
                        <a:ea typeface="Droid Sans Fallback" pitchFamily="2"/>
                        <a:cs typeface="Times New Roman" pitchFamily="18" charset="0"/>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smtClean="0">
                          <a:ln>
                            <a:noFill/>
                          </a:ln>
                          <a:latin typeface="Times New Roman" pitchFamily="18" charset="0"/>
                          <a:ea typeface="Droid Sans Fallback" pitchFamily="2"/>
                          <a:cs typeface="Times New Roman" pitchFamily="18" charset="0"/>
                        </a:rPr>
                        <a:t>1 :</a:t>
                      </a:r>
                      <a:r>
                        <a:rPr lang="en-US" sz="1800" b="0" i="0" u="none" strike="noStrike" kern="1200" cap="none" baseline="0" dirty="0" smtClean="0">
                          <a:ln>
                            <a:noFill/>
                          </a:ln>
                          <a:latin typeface="Times New Roman" pitchFamily="18" charset="0"/>
                          <a:ea typeface="Droid Sans Fallback" pitchFamily="2"/>
                          <a:cs typeface="Times New Roman" pitchFamily="18" charset="0"/>
                        </a:rPr>
                        <a:t> 5</a:t>
                      </a:r>
                      <a:endParaRPr lang="en-US" sz="1800" b="0" i="0" u="none" strike="noStrike" kern="1200" cap="none" dirty="0" smtClean="0">
                        <a:ln>
                          <a:noFill/>
                        </a:ln>
                        <a:latin typeface="Times New Roman" pitchFamily="18" charset="0"/>
                        <a:ea typeface="Droid Sans Fallback" pitchFamily="2"/>
                        <a:cs typeface="Times New Roman" pitchFamily="18" charset="0"/>
                      </a:endParaRPr>
                    </a:p>
                  </a:txBody>
                  <a:tcPr/>
                </a:tc>
              </a:tr>
            </a:tbl>
          </a:graphicData>
        </a:graphic>
      </p:graphicFrame>
      <p:graphicFrame>
        <p:nvGraphicFramePr>
          <p:cNvPr id="58370" name="Object 2"/>
          <p:cNvGraphicFramePr>
            <a:graphicFrameLocks noChangeAspect="1"/>
          </p:cNvGraphicFramePr>
          <p:nvPr/>
        </p:nvGraphicFramePr>
        <p:xfrm>
          <a:off x="4499992" y="1916832"/>
          <a:ext cx="403671" cy="182375"/>
        </p:xfrm>
        <a:graphic>
          <a:graphicData uri="http://schemas.openxmlformats.org/presentationml/2006/ole">
            <p:oleObj spid="_x0000_s58370" name="数式" r:id="rId7" imgW="368280" imgH="164880" progId="Equation.3">
              <p:embed/>
            </p:oleObj>
          </a:graphicData>
        </a:graphic>
      </p:graphicFrame>
      <p:graphicFrame>
        <p:nvGraphicFramePr>
          <p:cNvPr id="58371" name="Object 3"/>
          <p:cNvGraphicFramePr>
            <a:graphicFrameLocks noChangeAspect="1"/>
          </p:cNvGraphicFramePr>
          <p:nvPr/>
        </p:nvGraphicFramePr>
        <p:xfrm>
          <a:off x="3059832" y="2492896"/>
          <a:ext cx="582613" cy="223838"/>
        </p:xfrm>
        <a:graphic>
          <a:graphicData uri="http://schemas.openxmlformats.org/presentationml/2006/ole">
            <p:oleObj spid="_x0000_s58371" name="数式" r:id="rId8" imgW="533160" imgH="203040" progId="Equation.3">
              <p:embed/>
            </p:oleObj>
          </a:graphicData>
        </a:graphic>
      </p:graphicFrame>
      <p:graphicFrame>
        <p:nvGraphicFramePr>
          <p:cNvPr id="58372" name="Object 4"/>
          <p:cNvGraphicFramePr>
            <a:graphicFrameLocks noChangeAspect="1"/>
          </p:cNvGraphicFramePr>
          <p:nvPr/>
        </p:nvGraphicFramePr>
        <p:xfrm>
          <a:off x="4067944" y="3493194"/>
          <a:ext cx="582612" cy="223838"/>
        </p:xfrm>
        <a:graphic>
          <a:graphicData uri="http://schemas.openxmlformats.org/presentationml/2006/ole">
            <p:oleObj spid="_x0000_s58372" name="数式" r:id="rId9" imgW="533160" imgH="20304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Conclusion</a:t>
            </a:r>
            <a:endParaRPr lang="ko-KR" altLang="en-US" sz="3600" b="1" dirty="0" smtClean="0"/>
          </a:p>
        </p:txBody>
      </p:sp>
      <p:sp>
        <p:nvSpPr>
          <p:cNvPr id="14339" name="내용 개체 틀 2"/>
          <p:cNvSpPr>
            <a:spLocks noGrp="1"/>
          </p:cNvSpPr>
          <p:nvPr>
            <p:ph idx="1"/>
          </p:nvPr>
        </p:nvSpPr>
        <p:spPr/>
        <p:txBody>
          <a:bodyPr>
            <a:normAutofit/>
          </a:bodyPr>
          <a:lstStyle/>
          <a:p>
            <a:r>
              <a:rPr lang="en-US" altLang="ko-KR" sz="2400" dirty="0" smtClean="0"/>
              <a:t>What we did</a:t>
            </a:r>
          </a:p>
          <a:p>
            <a:pPr lvl="1"/>
            <a:r>
              <a:rPr lang="en-US" altLang="ko-KR" sz="2000" dirty="0" smtClean="0"/>
              <a:t>Proposal of AHM to share information for massively parallel environments</a:t>
            </a:r>
          </a:p>
          <a:p>
            <a:pPr lvl="1"/>
            <a:r>
              <a:rPr lang="en-US" altLang="ko-KR" sz="2000" dirty="0" smtClean="0"/>
              <a:t>Apply AHM to parallel SAT solver </a:t>
            </a:r>
          </a:p>
          <a:p>
            <a:pPr lvl="2"/>
            <a:r>
              <a:rPr lang="en-US" altLang="ko-KR" sz="1600" dirty="0" smtClean="0"/>
              <a:t>PSSI, SaSS, eSaSS</a:t>
            </a:r>
          </a:p>
          <a:p>
            <a:pPr lvl="2"/>
            <a:endParaRPr lang="en-US" altLang="ko-KR" sz="1600" dirty="0" smtClean="0"/>
          </a:p>
          <a:p>
            <a:r>
              <a:rPr lang="en-US" altLang="ko-KR" sz="2400" dirty="0" smtClean="0"/>
              <a:t>Future work</a:t>
            </a:r>
          </a:p>
          <a:p>
            <a:pPr lvl="1"/>
            <a:r>
              <a:rPr lang="en-US" altLang="ko-KR" sz="2000" dirty="0" smtClean="0"/>
              <a:t>Evaluate eSaSS for parallel SAT solver</a:t>
            </a:r>
          </a:p>
          <a:p>
            <a:pPr lvl="1"/>
            <a:r>
              <a:rPr lang="en-US" altLang="ko-KR" sz="2000" dirty="0" smtClean="0"/>
              <a:t>Apply AHM other scenarios in SAT problems</a:t>
            </a:r>
          </a:p>
          <a:p>
            <a:pPr lvl="1"/>
            <a:r>
              <a:rPr lang="en-US" altLang="ko-KR" sz="2000" dirty="0" smtClean="0"/>
              <a:t>Extend to other CP areas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Combinatorial search</a:t>
            </a:r>
            <a:endParaRPr lang="ko-KR" altLang="en-US" sz="3600" b="1"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Challenging huge search space</a:t>
            </a:r>
          </a:p>
        </p:txBody>
      </p:sp>
      <p:pic>
        <p:nvPicPr>
          <p:cNvPr id="1026" name="Picture 2"/>
          <p:cNvPicPr>
            <a:picLocks noChangeAspect="1" noChangeArrowheads="1"/>
          </p:cNvPicPr>
          <p:nvPr/>
        </p:nvPicPr>
        <p:blipFill>
          <a:blip r:embed="rId3" cstate="print"/>
          <a:srcRect/>
          <a:stretch>
            <a:fillRect/>
          </a:stretch>
        </p:blipFill>
        <p:spPr bwMode="auto">
          <a:xfrm>
            <a:off x="928662" y="2285992"/>
            <a:ext cx="4071934" cy="4071934"/>
          </a:xfrm>
          <a:prstGeom prst="rect">
            <a:avLst/>
          </a:prstGeom>
          <a:noFill/>
          <a:ln w="9525">
            <a:noFill/>
            <a:miter lim="800000"/>
            <a:headEnd/>
            <a:tailEnd/>
          </a:ln>
          <a:effectLst/>
        </p:spPr>
      </p:pic>
      <p:sp>
        <p:nvSpPr>
          <p:cNvPr id="6" name="모서리가 둥근 직사각형 5"/>
          <p:cNvSpPr/>
          <p:nvPr/>
        </p:nvSpPr>
        <p:spPr>
          <a:xfrm>
            <a:off x="5715008" y="4571983"/>
            <a:ext cx="2571768" cy="500066"/>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Restart</a:t>
            </a:r>
            <a:endParaRPr lang="ko-KR" altLang="en-US" b="1" dirty="0">
              <a:solidFill>
                <a:schemeClr val="bg1"/>
              </a:solidFill>
            </a:endParaRPr>
          </a:p>
        </p:txBody>
      </p:sp>
      <p:sp>
        <p:nvSpPr>
          <p:cNvPr id="7" name="모서리가 둥근 직사각형 6"/>
          <p:cNvSpPr/>
          <p:nvPr/>
        </p:nvSpPr>
        <p:spPr>
          <a:xfrm>
            <a:off x="5715008" y="5357801"/>
            <a:ext cx="2571768" cy="500066"/>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Branching heuristic</a:t>
            </a:r>
            <a:endParaRPr lang="ko-KR" altLang="en-US" b="1" dirty="0">
              <a:solidFill>
                <a:schemeClr val="bg1"/>
              </a:solidFill>
            </a:endParaRPr>
          </a:p>
        </p:txBody>
      </p:sp>
      <p:sp>
        <p:nvSpPr>
          <p:cNvPr id="8" name="TextBox 7"/>
          <p:cNvSpPr txBox="1"/>
          <p:nvPr/>
        </p:nvSpPr>
        <p:spPr>
          <a:xfrm>
            <a:off x="5143504" y="2214554"/>
            <a:ext cx="4357718" cy="400110"/>
          </a:xfrm>
          <a:prstGeom prst="rect">
            <a:avLst/>
          </a:prstGeom>
          <a:noFill/>
        </p:spPr>
        <p:txBody>
          <a:bodyPr wrap="square" rtlCol="0">
            <a:spAutoFit/>
          </a:bodyPr>
          <a:lstStyle/>
          <a:p>
            <a:pPr marL="739775" lvl="1" indent="-28257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2000" dirty="0" smtClean="0">
                <a:solidFill>
                  <a:srgbClr val="000000"/>
                </a:solidFill>
                <a:ea typeface="굴림" pitchFamily="48" charset="-127"/>
              </a:rPr>
              <a:t>Learning during search</a:t>
            </a:r>
            <a:endParaRPr lang="ko-KR" altLang="en-US" dirty="0"/>
          </a:p>
        </p:txBody>
      </p:sp>
      <p:sp>
        <p:nvSpPr>
          <p:cNvPr id="9" name="TextBox 8"/>
          <p:cNvSpPr txBox="1"/>
          <p:nvPr/>
        </p:nvSpPr>
        <p:spPr>
          <a:xfrm rot="5400000">
            <a:off x="6416258" y="5799559"/>
            <a:ext cx="1285884" cy="830997"/>
          </a:xfrm>
          <a:prstGeom prst="rect">
            <a:avLst/>
          </a:prstGeom>
          <a:noFill/>
        </p:spPr>
        <p:txBody>
          <a:bodyPr wrap="square" rtlCol="0">
            <a:spAutoFit/>
          </a:bodyPr>
          <a:lstStyle/>
          <a:p>
            <a:pPr marL="739775" lvl="1" indent="-28257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4800" dirty="0" smtClean="0">
                <a:solidFill>
                  <a:srgbClr val="000000"/>
                </a:solidFill>
                <a:ea typeface="굴림" pitchFamily="48" charset="-127"/>
              </a:rPr>
              <a:t>···</a:t>
            </a:r>
          </a:p>
        </p:txBody>
      </p:sp>
      <p:sp>
        <p:nvSpPr>
          <p:cNvPr id="10" name="오른쪽 화살표 34"/>
          <p:cNvSpPr>
            <a:spLocks noChangeArrowheads="1"/>
          </p:cNvSpPr>
          <p:nvPr/>
        </p:nvSpPr>
        <p:spPr bwMode="auto">
          <a:xfrm rot="5400000">
            <a:off x="6500826" y="2928934"/>
            <a:ext cx="785818" cy="500066"/>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11" name="TextBox 10"/>
          <p:cNvSpPr txBox="1"/>
          <p:nvPr/>
        </p:nvSpPr>
        <p:spPr>
          <a:xfrm>
            <a:off x="4929190" y="3857628"/>
            <a:ext cx="4143404" cy="400110"/>
          </a:xfrm>
          <a:prstGeom prst="rect">
            <a:avLst/>
          </a:prstGeom>
          <a:noFill/>
        </p:spPr>
        <p:txBody>
          <a:bodyPr wrap="square" rtlCol="0">
            <a:spAutoFit/>
          </a:bodyPr>
          <a:lstStyle/>
          <a:p>
            <a:pPr marL="739775" lvl="1" indent="-28257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2000" dirty="0" smtClean="0">
                <a:solidFill>
                  <a:srgbClr val="000000"/>
                </a:solidFill>
                <a:ea typeface="굴림" pitchFamily="48" charset="-127"/>
              </a:rPr>
              <a:t>Applied to techniques such as</a:t>
            </a:r>
            <a:endParaRPr lang="ko-KR"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ko-KR" dirty="0" smtClean="0"/>
              <a:t>Thank you for your patience </a:t>
            </a:r>
            <a:endParaRPr lang="ko-KR"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r>
              <a:rPr lang="en-US" altLang="ja-JP" sz="3600" b="1" dirty="0" smtClean="0"/>
              <a:t>Comparison with top solvers</a:t>
            </a:r>
            <a:endParaRPr lang="ko-KR" altLang="en-US" sz="4000" b="1" dirty="0" smtClean="0"/>
          </a:p>
        </p:txBody>
      </p:sp>
      <p:graphicFrame>
        <p:nvGraphicFramePr>
          <p:cNvPr id="6" name="표 5"/>
          <p:cNvGraphicFramePr>
            <a:graphicFrameLocks noGrp="1"/>
          </p:cNvGraphicFramePr>
          <p:nvPr/>
        </p:nvGraphicFramePr>
        <p:xfrm>
          <a:off x="1524000" y="1397000"/>
          <a:ext cx="5418360" cy="1828800"/>
        </p:xfrm>
        <a:graphic>
          <a:graphicData uri="http://schemas.openxmlformats.org/drawingml/2006/table">
            <a:tbl>
              <a:tblPr firstRow="1" bandRow="1"/>
              <a:tblGrid>
                <a:gridCol w="3115800"/>
                <a:gridCol w="1151640"/>
                <a:gridCol w="1150920"/>
              </a:tblGrid>
              <a:tr h="353520">
                <a:tc>
                  <a:txBody>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latin typeface="+mn-lt"/>
                          <a:ea typeface="Droid Sans Fallback" pitchFamily="2"/>
                          <a:cs typeface="FreeSans" pitchFamily="2"/>
                        </a:rPr>
                        <a:t>UNSAT</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AVT</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Solved</a:t>
                      </a:r>
                    </a:p>
                  </a:txBody>
                  <a:tcPr/>
                </a:tc>
              </a:tr>
              <a:tr h="353520">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Glucose-update</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698</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32</a:t>
                      </a:r>
                    </a:p>
                  </a:txBody>
                  <a:tcPr/>
                </a:tc>
              </a:tr>
              <a:tr h="353520">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plingeling</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594</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28</a:t>
                      </a:r>
                    </a:p>
                  </a:txBody>
                  <a:tcPr/>
                </a:tc>
              </a:tr>
              <a:tr h="353520">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treegeling</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1060</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26</a:t>
                      </a:r>
                    </a:p>
                  </a:txBody>
                  <a:tcPr/>
                </a:tc>
              </a:tr>
              <a:tr h="352440">
                <a:tc>
                  <a:txBody>
                    <a:bodyPr/>
                    <a:lstStyle/>
                    <a:p>
                      <a:pPr marL="0" marR="0" lvl="0" indent="0" algn="ctr" rtl="0" hangingPunct="0">
                        <a:lnSpc>
                          <a:spcPct val="100000"/>
                        </a:lnSpc>
                        <a:spcBef>
                          <a:spcPts val="0"/>
                        </a:spcBef>
                        <a:spcAft>
                          <a:spcPts val="0"/>
                        </a:spcAft>
                        <a:buNone/>
                        <a:tabLst/>
                      </a:pPr>
                      <a:r>
                        <a:rPr lang="en-US" altLang="ja-JP" sz="1800" dirty="0" smtClean="0">
                          <a:latin typeface="+mn-lt"/>
                        </a:rPr>
                        <a:t>ParaGlueminisat</a:t>
                      </a:r>
                      <a:r>
                        <a:rPr lang="en-US" altLang="ja-JP" sz="1800" baseline="0" dirty="0" smtClean="0">
                          <a:latin typeface="+mn-lt"/>
                        </a:rPr>
                        <a:t> +</a:t>
                      </a:r>
                      <a:r>
                        <a:rPr lang="en-US" altLang="ja-JP" sz="1800" dirty="0" smtClean="0">
                          <a:latin typeface="+mn-lt"/>
                        </a:rPr>
                        <a:t> SaSS</a:t>
                      </a:r>
                      <a:endParaRPr lang="en-US" sz="1800" b="0" i="0" u="none" strike="noStrike" kern="1200" cap="none" dirty="0">
                        <a:ln>
                          <a:noFill/>
                        </a:ln>
                        <a:latin typeface="+mn-lt"/>
                        <a:ea typeface="Droid Sans Fallback" pitchFamily="2"/>
                        <a:cs typeface="FreeSans" pitchFamily="2"/>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896</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latin typeface="+mn-lt"/>
                          <a:ea typeface="Droid Sans Fallback" pitchFamily="2"/>
                          <a:cs typeface="FreeSans" pitchFamily="2"/>
                        </a:rPr>
                        <a:t>31</a:t>
                      </a:r>
                    </a:p>
                  </a:txBody>
                  <a:tcPr/>
                </a:tc>
              </a:tr>
            </a:tbl>
          </a:graphicData>
        </a:graphic>
      </p:graphicFrame>
      <p:graphicFrame>
        <p:nvGraphicFramePr>
          <p:cNvPr id="7" name="표 6"/>
          <p:cNvGraphicFramePr>
            <a:graphicFrameLocks noGrp="1"/>
          </p:cNvGraphicFramePr>
          <p:nvPr/>
        </p:nvGraphicFramePr>
        <p:xfrm>
          <a:off x="1521625" y="3933056"/>
          <a:ext cx="5426639" cy="2122560"/>
        </p:xfrm>
        <a:graphic>
          <a:graphicData uri="http://schemas.openxmlformats.org/drawingml/2006/table">
            <a:tbl>
              <a:tblPr firstRow="1" bandRow="1"/>
              <a:tblGrid>
                <a:gridCol w="3120479"/>
                <a:gridCol w="1153440"/>
                <a:gridCol w="1152720"/>
              </a:tblGrid>
              <a:tr h="0">
                <a:tc>
                  <a:txBody>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latin typeface="+mn-lt"/>
                          <a:ea typeface="Droid Sans Fallback" pitchFamily="2"/>
                          <a:cs typeface="FreeSans" pitchFamily="2"/>
                        </a:rPr>
                        <a:t>SAT</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AVT</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Solved</a:t>
                      </a:r>
                    </a:p>
                  </a:txBody>
                  <a:tcPr/>
                </a:tc>
              </a:tr>
              <a:tr h="439200">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Glucose-update</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646</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46</a:t>
                      </a:r>
                    </a:p>
                  </a:txBody>
                  <a:tcPr/>
                </a:tc>
              </a:tr>
              <a:tr h="439200">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plingeling</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726</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45</a:t>
                      </a:r>
                    </a:p>
                  </a:txBody>
                  <a:tcPr/>
                </a:tc>
              </a:tr>
              <a:tr h="439200">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treegeling</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623</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47</a:t>
                      </a:r>
                    </a:p>
                  </a:txBody>
                  <a:tcPr/>
                </a:tc>
              </a:tr>
              <a:tr h="439200">
                <a:tc>
                  <a:txBody>
                    <a:bodyPr/>
                    <a:lstStyle/>
                    <a:p>
                      <a:pPr marL="0" marR="0" lvl="0" indent="0" algn="ctr" rtl="0" hangingPunct="0">
                        <a:lnSpc>
                          <a:spcPct val="100000"/>
                        </a:lnSpc>
                        <a:spcBef>
                          <a:spcPts val="0"/>
                        </a:spcBef>
                        <a:spcAft>
                          <a:spcPts val="0"/>
                        </a:spcAft>
                        <a:buNone/>
                        <a:tabLst/>
                      </a:pPr>
                      <a:r>
                        <a:rPr lang="en-US" altLang="ja-JP" sz="1800" dirty="0" smtClean="0">
                          <a:latin typeface="+mn-lt"/>
                        </a:rPr>
                        <a:t>ParaGlueminisat</a:t>
                      </a:r>
                      <a:r>
                        <a:rPr lang="en-US" altLang="ja-JP" sz="1800" baseline="0" dirty="0" smtClean="0">
                          <a:latin typeface="+mn-lt"/>
                        </a:rPr>
                        <a:t> +</a:t>
                      </a:r>
                      <a:r>
                        <a:rPr lang="en-US" altLang="ja-JP" sz="1800" dirty="0" smtClean="0">
                          <a:latin typeface="+mn-lt"/>
                        </a:rPr>
                        <a:t> SaSS</a:t>
                      </a:r>
                      <a:endParaRPr lang="en-US" sz="1800" b="0" i="0" u="none" strike="noStrike" kern="1200" cap="none" dirty="0">
                        <a:ln>
                          <a:noFill/>
                        </a:ln>
                        <a:latin typeface="+mn-lt"/>
                        <a:ea typeface="Droid Sans Fallback" pitchFamily="2"/>
                        <a:cs typeface="FreeSans" pitchFamily="2"/>
                      </a:endParaRP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a:ln>
                            <a:noFill/>
                          </a:ln>
                          <a:latin typeface="+mn-lt"/>
                          <a:ea typeface="Droid Sans Fallback" pitchFamily="2"/>
                          <a:cs typeface="FreeSans" pitchFamily="2"/>
                        </a:rPr>
                        <a:t>574</a:t>
                      </a:r>
                    </a:p>
                  </a:txBody>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latin typeface="+mn-lt"/>
                          <a:ea typeface="Droid Sans Fallback" pitchFamily="2"/>
                          <a:cs typeface="FreeSans" pitchFamily="2"/>
                        </a:rPr>
                        <a:t>48</a:t>
                      </a: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For presentation</a:t>
            </a:r>
            <a:endParaRPr lang="ko-KR" altLang="en-US" sz="3600" b="1" dirty="0" smtClean="0"/>
          </a:p>
        </p:txBody>
      </p:sp>
      <p:sp>
        <p:nvSpPr>
          <p:cNvPr id="14339" name="내용 개체 틀 2"/>
          <p:cNvSpPr>
            <a:spLocks noGrp="1"/>
          </p:cNvSpPr>
          <p:nvPr>
            <p:ph idx="1"/>
          </p:nvPr>
        </p:nvSpPr>
        <p:spPr/>
        <p:txBody>
          <a:bodyPr>
            <a:normAutofit/>
          </a:bodyPr>
          <a:lstStyle/>
          <a:p>
            <a:r>
              <a:rPr lang="en-US" altLang="ko-KR" sz="2000" dirty="0" smtClean="0"/>
              <a:t>No need to try explain everything</a:t>
            </a:r>
          </a:p>
          <a:p>
            <a:pPr lvl="1"/>
            <a:r>
              <a:rPr lang="en-US" altLang="ko-KR" sz="1600" dirty="0" smtClean="0"/>
              <a:t>Maybe difficult parts would be needed</a:t>
            </a:r>
          </a:p>
          <a:p>
            <a:r>
              <a:rPr lang="en-US" altLang="ko-KR" sz="2000" dirty="0" smtClean="0"/>
              <a:t>Concentrate on some parts and explain them politely</a:t>
            </a:r>
          </a:p>
          <a:p>
            <a:r>
              <a:rPr lang="en-US" altLang="ko-KR" sz="2000" dirty="0" smtClean="0"/>
              <a:t>Prepare Q/A</a:t>
            </a:r>
          </a:p>
          <a:p>
            <a:r>
              <a:rPr lang="en-US" altLang="ko-KR" sz="2000" dirty="0" smtClean="0"/>
              <a:t>Explain diversity and intensity figure in p.7-8</a:t>
            </a:r>
          </a:p>
          <a:p>
            <a:r>
              <a:rPr lang="en-US" altLang="ko-KR" sz="2000" dirty="0" smtClean="0"/>
              <a:t>Example of diversity and intensity</a:t>
            </a:r>
          </a:p>
          <a:p>
            <a:r>
              <a:rPr lang="en-US" altLang="ko-KR" sz="2000" dirty="0" smtClean="0"/>
              <a:t>Example of progress saving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kumimoji="1" lang="ja-JP" altLang="en-US"/>
          </a:p>
        </p:txBody>
      </p:sp>
      <p:sp>
        <p:nvSpPr>
          <p:cNvPr id="3" name="내용 개체 틀 2"/>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About SAT solver</a:t>
            </a:r>
            <a:endParaRPr lang="ko-KR" altLang="en-US" sz="3600" b="1"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Solve CNF-type SAT problem rapidly </a:t>
            </a:r>
          </a:p>
          <a:p>
            <a:pPr lvl="1">
              <a:buNone/>
            </a:pPr>
            <a:endParaRPr lang="en-US" altLang="ko-KR" sz="2000" dirty="0" smtClean="0"/>
          </a:p>
          <a:p>
            <a:pPr lvl="1">
              <a:buNone/>
            </a:pPr>
            <a:endParaRPr lang="en-US" altLang="ko-KR" sz="2000" dirty="0" smtClean="0"/>
          </a:p>
          <a:p>
            <a:pPr lvl="1">
              <a:buNone/>
            </a:pPr>
            <a:endParaRPr lang="en-US" altLang="ko-KR" sz="2000" dirty="0" smtClean="0"/>
          </a:p>
          <a:p>
            <a:pPr eaLnBrk="1" hangingPunct="1"/>
            <a:endParaRPr lang="en-US" altLang="ko-KR" sz="2400" dirty="0" smtClean="0"/>
          </a:p>
          <a:p>
            <a:pPr eaLnBrk="1" hangingPunct="1"/>
            <a:r>
              <a:rPr lang="en-US" altLang="ko-KR" sz="2400" dirty="0" smtClean="0"/>
              <a:t>If we use SAT solver…</a:t>
            </a:r>
            <a:endParaRPr lang="en-US" altLang="ko-KR" sz="2000" dirty="0" smtClean="0"/>
          </a:p>
        </p:txBody>
      </p:sp>
      <p:sp>
        <p:nvSpPr>
          <p:cNvPr id="4" name="TextBox 3"/>
          <p:cNvSpPr txBox="1"/>
          <p:nvPr/>
        </p:nvSpPr>
        <p:spPr>
          <a:xfrm>
            <a:off x="778593" y="2607876"/>
            <a:ext cx="4009431" cy="677108"/>
          </a:xfrm>
          <a:prstGeom prst="rect">
            <a:avLst/>
          </a:prstGeom>
          <a:noFill/>
        </p:spPr>
        <p:txBody>
          <a:bodyPr wrap="none" rtlCol="0">
            <a:spAutoFit/>
          </a:bodyPr>
          <a:lstStyle/>
          <a:p>
            <a:pPr marL="0" lvl="1"/>
            <a:r>
              <a:rPr lang="en-US" altLang="ko-KR" sz="2000" dirty="0" smtClean="0"/>
              <a:t>(a V b V c) </a:t>
            </a:r>
            <a:r>
              <a:rPr lang="ko-KR" altLang="en-US" sz="2000" dirty="0" smtClean="0"/>
              <a:t>Λ </a:t>
            </a:r>
            <a:r>
              <a:rPr lang="en-US" altLang="ko-KR" sz="2000" dirty="0" smtClean="0"/>
              <a:t>(a V ¬c) </a:t>
            </a:r>
            <a:r>
              <a:rPr lang="ko-KR" altLang="en-US" sz="2000" dirty="0" smtClean="0"/>
              <a:t>Λ </a:t>
            </a:r>
            <a:r>
              <a:rPr lang="en-US" altLang="ko-KR" sz="2000" dirty="0" smtClean="0"/>
              <a:t>(¬b V c)</a:t>
            </a:r>
          </a:p>
          <a:p>
            <a:endParaRPr lang="ko-KR" altLang="en-US" dirty="0"/>
          </a:p>
        </p:txBody>
      </p:sp>
      <p:sp>
        <p:nvSpPr>
          <p:cNvPr id="5" name="오른쪽 중괄호 4"/>
          <p:cNvSpPr/>
          <p:nvPr/>
        </p:nvSpPr>
        <p:spPr>
          <a:xfrm rot="16200000">
            <a:off x="1333171" y="2010326"/>
            <a:ext cx="258996" cy="1080120"/>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 name="TextBox 5"/>
          <p:cNvSpPr txBox="1"/>
          <p:nvPr/>
        </p:nvSpPr>
        <p:spPr>
          <a:xfrm>
            <a:off x="1066625" y="2123564"/>
            <a:ext cx="825867" cy="369332"/>
          </a:xfrm>
          <a:prstGeom prst="rect">
            <a:avLst/>
          </a:prstGeom>
          <a:noFill/>
        </p:spPr>
        <p:txBody>
          <a:bodyPr wrap="none" rtlCol="0">
            <a:spAutoFit/>
          </a:bodyPr>
          <a:lstStyle/>
          <a:p>
            <a:r>
              <a:rPr lang="en-US" altLang="ko-KR" dirty="0" smtClean="0">
                <a:solidFill>
                  <a:schemeClr val="accent6">
                    <a:lumMod val="75000"/>
                  </a:schemeClr>
                </a:solidFill>
              </a:rPr>
              <a:t>clause</a:t>
            </a:r>
            <a:endParaRPr lang="ko-KR" altLang="en-US" dirty="0">
              <a:solidFill>
                <a:schemeClr val="accent6">
                  <a:lumMod val="75000"/>
                </a:schemeClr>
              </a:solidFill>
            </a:endParaRPr>
          </a:p>
        </p:txBody>
      </p:sp>
      <p:sp>
        <p:nvSpPr>
          <p:cNvPr id="7" name="TextBox 6"/>
          <p:cNvSpPr txBox="1"/>
          <p:nvPr/>
        </p:nvSpPr>
        <p:spPr>
          <a:xfrm>
            <a:off x="3586905" y="2060848"/>
            <a:ext cx="756617" cy="369332"/>
          </a:xfrm>
          <a:prstGeom prst="rect">
            <a:avLst/>
          </a:prstGeom>
          <a:noFill/>
        </p:spPr>
        <p:txBody>
          <a:bodyPr wrap="none" rtlCol="0">
            <a:spAutoFit/>
          </a:bodyPr>
          <a:lstStyle/>
          <a:p>
            <a:r>
              <a:rPr lang="en-US" altLang="ko-KR" dirty="0" smtClean="0">
                <a:solidFill>
                  <a:srgbClr val="00B0F0"/>
                </a:solidFill>
              </a:rPr>
              <a:t>literal</a:t>
            </a:r>
            <a:endParaRPr lang="ko-KR" altLang="en-US" dirty="0">
              <a:solidFill>
                <a:srgbClr val="00B0F0"/>
              </a:solidFill>
            </a:endParaRPr>
          </a:p>
        </p:txBody>
      </p:sp>
      <p:cxnSp>
        <p:nvCxnSpPr>
          <p:cNvPr id="9" name="직선 화살표 연결선 8"/>
          <p:cNvCxnSpPr>
            <a:stCxn id="7" idx="2"/>
          </p:cNvCxnSpPr>
          <p:nvPr/>
        </p:nvCxnSpPr>
        <p:spPr>
          <a:xfrm flipH="1">
            <a:off x="3226865" y="2430180"/>
            <a:ext cx="738349" cy="27874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a:stCxn id="7" idx="2"/>
          </p:cNvCxnSpPr>
          <p:nvPr/>
        </p:nvCxnSpPr>
        <p:spPr>
          <a:xfrm>
            <a:off x="3965214" y="2430180"/>
            <a:ext cx="557795" cy="27874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 name="타원 15"/>
          <p:cNvSpPr/>
          <p:nvPr/>
        </p:nvSpPr>
        <p:spPr>
          <a:xfrm>
            <a:off x="1080913"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p:cNvSpPr/>
          <p:nvPr/>
        </p:nvSpPr>
        <p:spPr>
          <a:xfrm>
            <a:off x="1556393"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p:cNvSpPr/>
          <p:nvPr/>
        </p:nvSpPr>
        <p:spPr>
          <a:xfrm>
            <a:off x="2650801"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p:cNvSpPr/>
          <p:nvPr/>
        </p:nvSpPr>
        <p:spPr>
          <a:xfrm>
            <a:off x="4105249"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p:cNvSpPr/>
          <p:nvPr/>
        </p:nvSpPr>
        <p:spPr>
          <a:xfrm>
            <a:off x="2089593" y="2651200"/>
            <a:ext cx="316608" cy="31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p:cNvSpPr/>
          <p:nvPr/>
        </p:nvSpPr>
        <p:spPr>
          <a:xfrm>
            <a:off x="3370881" y="2651200"/>
            <a:ext cx="316608" cy="31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모서리가 둥근 직사각형 21"/>
          <p:cNvSpPr/>
          <p:nvPr/>
        </p:nvSpPr>
        <p:spPr>
          <a:xfrm>
            <a:off x="1475656" y="4221088"/>
            <a:ext cx="1008112" cy="432048"/>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Prob 1</a:t>
            </a:r>
            <a:endParaRPr lang="ko-KR" altLang="en-US" b="1" dirty="0">
              <a:solidFill>
                <a:schemeClr val="bg1"/>
              </a:solidFill>
            </a:endParaRPr>
          </a:p>
        </p:txBody>
      </p:sp>
      <p:sp>
        <p:nvSpPr>
          <p:cNvPr id="30" name="TextBox 29"/>
          <p:cNvSpPr txBox="1"/>
          <p:nvPr/>
        </p:nvSpPr>
        <p:spPr>
          <a:xfrm>
            <a:off x="5372829" y="2483604"/>
            <a:ext cx="1197507" cy="369332"/>
          </a:xfrm>
          <a:prstGeom prst="rect">
            <a:avLst/>
          </a:prstGeom>
          <a:noFill/>
          <a:ln>
            <a:solidFill>
              <a:srgbClr val="C00000"/>
            </a:solidFill>
          </a:ln>
        </p:spPr>
        <p:txBody>
          <a:bodyPr wrap="none" rtlCol="0">
            <a:spAutoFit/>
          </a:bodyPr>
          <a:lstStyle/>
          <a:p>
            <a:r>
              <a:rPr lang="en-US" altLang="ko-KR" dirty="0" smtClean="0"/>
              <a:t>Variable x</a:t>
            </a:r>
            <a:endParaRPr lang="ko-KR" altLang="en-US" dirty="0"/>
          </a:p>
        </p:txBody>
      </p:sp>
      <p:sp>
        <p:nvSpPr>
          <p:cNvPr id="31" name="TextBox 30"/>
          <p:cNvSpPr txBox="1"/>
          <p:nvPr/>
        </p:nvSpPr>
        <p:spPr>
          <a:xfrm>
            <a:off x="7514660" y="2195572"/>
            <a:ext cx="945772" cy="369332"/>
          </a:xfrm>
          <a:prstGeom prst="rect">
            <a:avLst/>
          </a:prstGeom>
          <a:noFill/>
          <a:ln>
            <a:solidFill>
              <a:srgbClr val="C00000"/>
            </a:solidFill>
          </a:ln>
        </p:spPr>
        <p:txBody>
          <a:bodyPr wrap="none" rtlCol="0">
            <a:spAutoFit/>
          </a:bodyPr>
          <a:lstStyle/>
          <a:p>
            <a:r>
              <a:rPr lang="en-US" altLang="ko-KR" dirty="0" smtClean="0"/>
              <a:t>literal x</a:t>
            </a:r>
            <a:endParaRPr lang="ko-KR" altLang="en-US" dirty="0"/>
          </a:p>
        </p:txBody>
      </p:sp>
      <p:sp>
        <p:nvSpPr>
          <p:cNvPr id="34" name="TextBox 33"/>
          <p:cNvSpPr txBox="1"/>
          <p:nvPr/>
        </p:nvSpPr>
        <p:spPr>
          <a:xfrm>
            <a:off x="7452320" y="2771636"/>
            <a:ext cx="1107676" cy="369332"/>
          </a:xfrm>
          <a:prstGeom prst="rect">
            <a:avLst/>
          </a:prstGeom>
          <a:noFill/>
          <a:ln>
            <a:solidFill>
              <a:srgbClr val="C00000"/>
            </a:solidFill>
          </a:ln>
        </p:spPr>
        <p:txBody>
          <a:bodyPr wrap="none" rtlCol="0">
            <a:spAutoFit/>
          </a:bodyPr>
          <a:lstStyle/>
          <a:p>
            <a:r>
              <a:rPr lang="en-US" altLang="ko-KR" dirty="0" smtClean="0"/>
              <a:t>literal ¬x</a:t>
            </a:r>
            <a:endParaRPr lang="ko-KR" altLang="en-US" dirty="0"/>
          </a:p>
        </p:txBody>
      </p:sp>
      <p:cxnSp>
        <p:nvCxnSpPr>
          <p:cNvPr id="37" name="직선 화살표 연결선 36"/>
          <p:cNvCxnSpPr>
            <a:stCxn id="30" idx="3"/>
            <a:endCxn id="31" idx="1"/>
          </p:cNvCxnSpPr>
          <p:nvPr/>
        </p:nvCxnSpPr>
        <p:spPr>
          <a:xfrm flipV="1">
            <a:off x="6570336" y="2380238"/>
            <a:ext cx="944324" cy="28803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직선 화살표 연결선 43"/>
          <p:cNvCxnSpPr/>
          <p:nvPr/>
        </p:nvCxnSpPr>
        <p:spPr>
          <a:xfrm flipH="1">
            <a:off x="10404648" y="1700808"/>
            <a:ext cx="7200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a:stCxn id="30" idx="3"/>
            <a:endCxn id="34" idx="1"/>
          </p:cNvCxnSpPr>
          <p:nvPr/>
        </p:nvCxnSpPr>
        <p:spPr>
          <a:xfrm>
            <a:off x="6570336" y="2668270"/>
            <a:ext cx="881984" cy="28803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모서리가 둥근 직사각형 50"/>
          <p:cNvSpPr/>
          <p:nvPr/>
        </p:nvSpPr>
        <p:spPr>
          <a:xfrm>
            <a:off x="5940152" y="4221088"/>
            <a:ext cx="122413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Solver 1</a:t>
            </a:r>
            <a:endParaRPr lang="ko-KR" altLang="en-US" b="1" dirty="0"/>
          </a:p>
        </p:txBody>
      </p:sp>
      <p:sp>
        <p:nvSpPr>
          <p:cNvPr id="53" name="모서리가 둥근 직사각형 52"/>
          <p:cNvSpPr/>
          <p:nvPr/>
        </p:nvSpPr>
        <p:spPr>
          <a:xfrm>
            <a:off x="3779912" y="4221088"/>
            <a:ext cx="936104" cy="43204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CSP 1</a:t>
            </a:r>
            <a:endParaRPr lang="ko-KR" altLang="en-US" b="1" dirty="0">
              <a:solidFill>
                <a:schemeClr val="bg1"/>
              </a:solidFill>
            </a:endParaRPr>
          </a:p>
        </p:txBody>
      </p:sp>
      <p:cxnSp>
        <p:nvCxnSpPr>
          <p:cNvPr id="56" name="직선 화살표 연결선 55"/>
          <p:cNvCxnSpPr>
            <a:endCxn id="53" idx="1"/>
          </p:cNvCxnSpPr>
          <p:nvPr/>
        </p:nvCxnSpPr>
        <p:spPr>
          <a:xfrm>
            <a:off x="2483768" y="4437112"/>
            <a:ext cx="12961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직선 화살표 연결선 59"/>
          <p:cNvCxnSpPr>
            <a:stCxn id="53" idx="3"/>
            <a:endCxn id="51" idx="1"/>
          </p:cNvCxnSpPr>
          <p:nvPr/>
        </p:nvCxnSpPr>
        <p:spPr>
          <a:xfrm>
            <a:off x="4716016" y="4437112"/>
            <a:ext cx="12241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644008" y="4063352"/>
            <a:ext cx="1156086" cy="369332"/>
          </a:xfrm>
          <a:prstGeom prst="rect">
            <a:avLst/>
          </a:prstGeom>
          <a:noFill/>
        </p:spPr>
        <p:txBody>
          <a:bodyPr wrap="square" rtlCol="0">
            <a:spAutoFit/>
          </a:bodyPr>
          <a:lstStyle/>
          <a:p>
            <a:r>
              <a:rPr lang="en-US" altLang="ko-KR" dirty="0" smtClean="0"/>
              <a:t>encoding</a:t>
            </a:r>
            <a:endParaRPr lang="ko-KR" altLang="en-US" dirty="0"/>
          </a:p>
        </p:txBody>
      </p:sp>
      <p:sp>
        <p:nvSpPr>
          <p:cNvPr id="65" name="모서리가 둥근 직사각형 64"/>
          <p:cNvSpPr/>
          <p:nvPr/>
        </p:nvSpPr>
        <p:spPr>
          <a:xfrm>
            <a:off x="1475656" y="5013176"/>
            <a:ext cx="1008112" cy="432048"/>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Prob 2</a:t>
            </a:r>
            <a:endParaRPr lang="ko-KR" altLang="en-US" b="1" dirty="0">
              <a:solidFill>
                <a:schemeClr val="bg1"/>
              </a:solidFill>
            </a:endParaRPr>
          </a:p>
        </p:txBody>
      </p:sp>
      <p:sp>
        <p:nvSpPr>
          <p:cNvPr id="66" name="모서리가 둥근 직사각형 65"/>
          <p:cNvSpPr/>
          <p:nvPr/>
        </p:nvSpPr>
        <p:spPr>
          <a:xfrm>
            <a:off x="5940152" y="5013176"/>
            <a:ext cx="122413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Solver 2</a:t>
            </a:r>
            <a:endParaRPr lang="ko-KR" altLang="en-US" b="1" dirty="0"/>
          </a:p>
        </p:txBody>
      </p:sp>
      <p:sp>
        <p:nvSpPr>
          <p:cNvPr id="67" name="모서리가 둥근 직사각형 66"/>
          <p:cNvSpPr/>
          <p:nvPr/>
        </p:nvSpPr>
        <p:spPr>
          <a:xfrm>
            <a:off x="3779912" y="5013176"/>
            <a:ext cx="936104" cy="43204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CSP 2</a:t>
            </a:r>
            <a:endParaRPr lang="ko-KR" altLang="en-US" b="1" dirty="0">
              <a:solidFill>
                <a:schemeClr val="bg1"/>
              </a:solidFill>
            </a:endParaRPr>
          </a:p>
        </p:txBody>
      </p:sp>
      <p:cxnSp>
        <p:nvCxnSpPr>
          <p:cNvPr id="68" name="직선 화살표 연결선 67"/>
          <p:cNvCxnSpPr>
            <a:endCxn id="67" idx="1"/>
          </p:cNvCxnSpPr>
          <p:nvPr/>
        </p:nvCxnSpPr>
        <p:spPr>
          <a:xfrm>
            <a:off x="2483768" y="5229200"/>
            <a:ext cx="12961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483768" y="4855440"/>
            <a:ext cx="1173719" cy="369332"/>
          </a:xfrm>
          <a:prstGeom prst="rect">
            <a:avLst/>
          </a:prstGeom>
          <a:noFill/>
        </p:spPr>
        <p:txBody>
          <a:bodyPr wrap="none" rtlCol="0">
            <a:spAutoFit/>
          </a:bodyPr>
          <a:lstStyle/>
          <a:p>
            <a:r>
              <a:rPr lang="en-US" altLang="ko-KR" dirty="0" smtClean="0"/>
              <a:t>modeling</a:t>
            </a:r>
            <a:endParaRPr lang="ko-KR" altLang="en-US" dirty="0"/>
          </a:p>
        </p:txBody>
      </p:sp>
      <p:cxnSp>
        <p:nvCxnSpPr>
          <p:cNvPr id="70" name="직선 화살표 연결선 69"/>
          <p:cNvCxnSpPr>
            <a:stCxn id="67" idx="3"/>
            <a:endCxn id="66" idx="1"/>
          </p:cNvCxnSpPr>
          <p:nvPr/>
        </p:nvCxnSpPr>
        <p:spPr>
          <a:xfrm>
            <a:off x="4716016" y="5229200"/>
            <a:ext cx="12241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644008" y="4855440"/>
            <a:ext cx="1156086" cy="369332"/>
          </a:xfrm>
          <a:prstGeom prst="rect">
            <a:avLst/>
          </a:prstGeom>
          <a:noFill/>
        </p:spPr>
        <p:txBody>
          <a:bodyPr wrap="square" rtlCol="0">
            <a:spAutoFit/>
          </a:bodyPr>
          <a:lstStyle/>
          <a:p>
            <a:r>
              <a:rPr lang="en-US" altLang="ko-KR" dirty="0" smtClean="0"/>
              <a:t>encoding</a:t>
            </a:r>
            <a:endParaRPr lang="ko-KR" altLang="en-US" dirty="0"/>
          </a:p>
        </p:txBody>
      </p:sp>
      <p:sp>
        <p:nvSpPr>
          <p:cNvPr id="72" name="모서리가 둥근 직사각형 71"/>
          <p:cNvSpPr/>
          <p:nvPr/>
        </p:nvSpPr>
        <p:spPr>
          <a:xfrm>
            <a:off x="1475656" y="6179024"/>
            <a:ext cx="1008112" cy="432048"/>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Prob N</a:t>
            </a:r>
            <a:endParaRPr lang="ko-KR" altLang="en-US" b="1" dirty="0">
              <a:solidFill>
                <a:schemeClr val="bg1"/>
              </a:solidFill>
            </a:endParaRPr>
          </a:p>
        </p:txBody>
      </p:sp>
      <p:sp>
        <p:nvSpPr>
          <p:cNvPr id="73" name="모서리가 둥근 직사각형 72"/>
          <p:cNvSpPr/>
          <p:nvPr/>
        </p:nvSpPr>
        <p:spPr>
          <a:xfrm>
            <a:off x="5940152" y="6179024"/>
            <a:ext cx="122413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Solver N</a:t>
            </a:r>
            <a:endParaRPr lang="ko-KR" altLang="en-US" b="1" dirty="0"/>
          </a:p>
        </p:txBody>
      </p:sp>
      <p:sp>
        <p:nvSpPr>
          <p:cNvPr id="74" name="모서리가 둥근 직사각형 73"/>
          <p:cNvSpPr/>
          <p:nvPr/>
        </p:nvSpPr>
        <p:spPr>
          <a:xfrm>
            <a:off x="3779912" y="6179024"/>
            <a:ext cx="936104" cy="43204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CSP N</a:t>
            </a:r>
            <a:endParaRPr lang="ko-KR" altLang="en-US" b="1" dirty="0">
              <a:solidFill>
                <a:schemeClr val="bg1"/>
              </a:solidFill>
            </a:endParaRPr>
          </a:p>
        </p:txBody>
      </p:sp>
      <p:cxnSp>
        <p:nvCxnSpPr>
          <p:cNvPr id="75" name="직선 화살표 연결선 74"/>
          <p:cNvCxnSpPr>
            <a:endCxn id="74" idx="1"/>
          </p:cNvCxnSpPr>
          <p:nvPr/>
        </p:nvCxnSpPr>
        <p:spPr>
          <a:xfrm>
            <a:off x="2483768" y="6395048"/>
            <a:ext cx="12961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483768" y="6021288"/>
            <a:ext cx="1173719" cy="369332"/>
          </a:xfrm>
          <a:prstGeom prst="rect">
            <a:avLst/>
          </a:prstGeom>
          <a:noFill/>
        </p:spPr>
        <p:txBody>
          <a:bodyPr wrap="none" rtlCol="0">
            <a:spAutoFit/>
          </a:bodyPr>
          <a:lstStyle/>
          <a:p>
            <a:r>
              <a:rPr lang="en-US" altLang="ko-KR" dirty="0" smtClean="0"/>
              <a:t>modeling</a:t>
            </a:r>
            <a:endParaRPr lang="ko-KR" altLang="en-US" dirty="0"/>
          </a:p>
        </p:txBody>
      </p:sp>
      <p:cxnSp>
        <p:nvCxnSpPr>
          <p:cNvPr id="77" name="직선 화살표 연결선 76"/>
          <p:cNvCxnSpPr>
            <a:stCxn id="74" idx="3"/>
            <a:endCxn id="73" idx="1"/>
          </p:cNvCxnSpPr>
          <p:nvPr/>
        </p:nvCxnSpPr>
        <p:spPr>
          <a:xfrm>
            <a:off x="4716016" y="6395048"/>
            <a:ext cx="12241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644008" y="6021288"/>
            <a:ext cx="1156086" cy="369332"/>
          </a:xfrm>
          <a:prstGeom prst="rect">
            <a:avLst/>
          </a:prstGeom>
          <a:noFill/>
        </p:spPr>
        <p:txBody>
          <a:bodyPr wrap="square" rtlCol="0">
            <a:spAutoFit/>
          </a:bodyPr>
          <a:lstStyle/>
          <a:p>
            <a:r>
              <a:rPr lang="en-US" altLang="ko-KR" dirty="0" smtClean="0"/>
              <a:t>encoding</a:t>
            </a:r>
            <a:endParaRPr lang="ko-KR" altLang="en-US" dirty="0"/>
          </a:p>
        </p:txBody>
      </p:sp>
      <p:sp>
        <p:nvSpPr>
          <p:cNvPr id="79" name="TextBox 9"/>
          <p:cNvSpPr txBox="1">
            <a:spLocks noChangeArrowheads="1"/>
          </p:cNvSpPr>
          <p:nvPr/>
        </p:nvSpPr>
        <p:spPr bwMode="auto">
          <a:xfrm rot="5400000">
            <a:off x="1708229" y="5594177"/>
            <a:ext cx="492443" cy="338554"/>
          </a:xfrm>
          <a:prstGeom prst="rect">
            <a:avLst/>
          </a:prstGeom>
          <a:noFill/>
          <a:ln w="9525">
            <a:noFill/>
            <a:miter lim="800000"/>
            <a:headEnd/>
            <a:tailEnd/>
          </a:ln>
        </p:spPr>
        <p:txBody>
          <a:bodyPr wrap="none">
            <a:spAutoFit/>
          </a:bodyPr>
          <a:lstStyle/>
          <a:p>
            <a:r>
              <a:rPr lang="ja-JP" altLang="en-US" sz="1600" dirty="0" smtClean="0">
                <a:solidFill>
                  <a:schemeClr val="tx1"/>
                </a:solidFill>
              </a:rPr>
              <a:t>・・・</a:t>
            </a:r>
            <a:endParaRPr lang="en-US" altLang="ko-KR" sz="1600" dirty="0">
              <a:solidFill>
                <a:schemeClr val="tx1"/>
              </a:solidFill>
            </a:endParaRPr>
          </a:p>
        </p:txBody>
      </p:sp>
      <p:sp>
        <p:nvSpPr>
          <p:cNvPr id="80" name="TextBox 9"/>
          <p:cNvSpPr txBox="1">
            <a:spLocks noChangeArrowheads="1"/>
          </p:cNvSpPr>
          <p:nvPr/>
        </p:nvSpPr>
        <p:spPr bwMode="auto">
          <a:xfrm rot="5400000">
            <a:off x="3991000" y="5599114"/>
            <a:ext cx="492443" cy="338554"/>
          </a:xfrm>
          <a:prstGeom prst="rect">
            <a:avLst/>
          </a:prstGeom>
          <a:noFill/>
          <a:ln w="9525">
            <a:noFill/>
            <a:miter lim="800000"/>
            <a:headEnd/>
            <a:tailEnd/>
          </a:ln>
        </p:spPr>
        <p:txBody>
          <a:bodyPr wrap="none">
            <a:spAutoFit/>
          </a:bodyPr>
          <a:lstStyle/>
          <a:p>
            <a:r>
              <a:rPr lang="ja-JP" altLang="en-US" sz="1600" dirty="0" smtClean="0">
                <a:solidFill>
                  <a:schemeClr val="tx1"/>
                </a:solidFill>
              </a:rPr>
              <a:t>・・・</a:t>
            </a:r>
            <a:endParaRPr lang="en-US" altLang="ko-KR" sz="1600" dirty="0">
              <a:solidFill>
                <a:schemeClr val="tx1"/>
              </a:solidFill>
            </a:endParaRPr>
          </a:p>
        </p:txBody>
      </p:sp>
      <p:sp>
        <p:nvSpPr>
          <p:cNvPr id="81" name="TextBox 9"/>
          <p:cNvSpPr txBox="1">
            <a:spLocks noChangeArrowheads="1"/>
          </p:cNvSpPr>
          <p:nvPr/>
        </p:nvSpPr>
        <p:spPr bwMode="auto">
          <a:xfrm rot="5400000">
            <a:off x="6295256" y="5599114"/>
            <a:ext cx="492443" cy="338554"/>
          </a:xfrm>
          <a:prstGeom prst="rect">
            <a:avLst/>
          </a:prstGeom>
          <a:noFill/>
          <a:ln w="9525">
            <a:noFill/>
            <a:miter lim="800000"/>
            <a:headEnd/>
            <a:tailEnd/>
          </a:ln>
        </p:spPr>
        <p:txBody>
          <a:bodyPr wrap="none">
            <a:spAutoFit/>
          </a:bodyPr>
          <a:lstStyle/>
          <a:p>
            <a:r>
              <a:rPr lang="ja-JP" altLang="en-US" sz="1600" dirty="0" smtClean="0">
                <a:solidFill>
                  <a:schemeClr val="tx1"/>
                </a:solidFill>
              </a:rPr>
              <a:t>・・・</a:t>
            </a:r>
            <a:endParaRPr lang="en-US" altLang="ko-KR"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About SAT solver</a:t>
            </a:r>
            <a:endParaRPr lang="ko-KR" altLang="en-US" sz="3600" b="1"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Solve CNF-type SAT problem rapidly </a:t>
            </a:r>
          </a:p>
          <a:p>
            <a:pPr lvl="1">
              <a:buNone/>
            </a:pPr>
            <a:endParaRPr lang="en-US" altLang="ko-KR" sz="2000" dirty="0" smtClean="0"/>
          </a:p>
          <a:p>
            <a:pPr lvl="1">
              <a:buNone/>
            </a:pPr>
            <a:endParaRPr lang="en-US" altLang="ko-KR" sz="2000" dirty="0" smtClean="0"/>
          </a:p>
          <a:p>
            <a:pPr lvl="1">
              <a:buNone/>
            </a:pPr>
            <a:endParaRPr lang="en-US" altLang="ko-KR" sz="2000" dirty="0" smtClean="0"/>
          </a:p>
          <a:p>
            <a:pPr eaLnBrk="1" hangingPunct="1"/>
            <a:endParaRPr lang="en-US" altLang="ko-KR" sz="2400" dirty="0" smtClean="0"/>
          </a:p>
          <a:p>
            <a:pPr eaLnBrk="1" hangingPunct="1"/>
            <a:r>
              <a:rPr lang="en-US" altLang="ko-KR" sz="2400" dirty="0" smtClean="0"/>
              <a:t>If we use SAT solver…</a:t>
            </a:r>
            <a:endParaRPr lang="en-US" altLang="ko-KR" sz="2000" dirty="0" smtClean="0"/>
          </a:p>
        </p:txBody>
      </p:sp>
      <p:sp>
        <p:nvSpPr>
          <p:cNvPr id="4" name="TextBox 3"/>
          <p:cNvSpPr txBox="1"/>
          <p:nvPr/>
        </p:nvSpPr>
        <p:spPr>
          <a:xfrm>
            <a:off x="778593" y="2607876"/>
            <a:ext cx="4009431" cy="677108"/>
          </a:xfrm>
          <a:prstGeom prst="rect">
            <a:avLst/>
          </a:prstGeom>
          <a:noFill/>
        </p:spPr>
        <p:txBody>
          <a:bodyPr wrap="none" rtlCol="0">
            <a:spAutoFit/>
          </a:bodyPr>
          <a:lstStyle/>
          <a:p>
            <a:pPr marL="0" lvl="1"/>
            <a:r>
              <a:rPr lang="en-US" altLang="ko-KR" sz="2000" dirty="0" smtClean="0"/>
              <a:t>(a V b V c) </a:t>
            </a:r>
            <a:r>
              <a:rPr lang="ko-KR" altLang="en-US" sz="2000" dirty="0" smtClean="0"/>
              <a:t>Λ </a:t>
            </a:r>
            <a:r>
              <a:rPr lang="en-US" altLang="ko-KR" sz="2000" dirty="0" smtClean="0"/>
              <a:t>(a V ¬c) </a:t>
            </a:r>
            <a:r>
              <a:rPr lang="ko-KR" altLang="en-US" sz="2000" dirty="0" smtClean="0"/>
              <a:t>Λ </a:t>
            </a:r>
            <a:r>
              <a:rPr lang="en-US" altLang="ko-KR" sz="2000" dirty="0" smtClean="0"/>
              <a:t>(¬b V c)</a:t>
            </a:r>
          </a:p>
          <a:p>
            <a:endParaRPr lang="ko-KR" altLang="en-US" dirty="0"/>
          </a:p>
        </p:txBody>
      </p:sp>
      <p:sp>
        <p:nvSpPr>
          <p:cNvPr id="5" name="오른쪽 중괄호 4"/>
          <p:cNvSpPr/>
          <p:nvPr/>
        </p:nvSpPr>
        <p:spPr>
          <a:xfrm rot="16200000">
            <a:off x="1333171" y="2010326"/>
            <a:ext cx="258996" cy="1080120"/>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 name="TextBox 5"/>
          <p:cNvSpPr txBox="1"/>
          <p:nvPr/>
        </p:nvSpPr>
        <p:spPr>
          <a:xfrm>
            <a:off x="1066625" y="2123564"/>
            <a:ext cx="825867" cy="369332"/>
          </a:xfrm>
          <a:prstGeom prst="rect">
            <a:avLst/>
          </a:prstGeom>
          <a:noFill/>
        </p:spPr>
        <p:txBody>
          <a:bodyPr wrap="none" rtlCol="0">
            <a:spAutoFit/>
          </a:bodyPr>
          <a:lstStyle/>
          <a:p>
            <a:r>
              <a:rPr lang="en-US" altLang="ko-KR" dirty="0" smtClean="0">
                <a:solidFill>
                  <a:schemeClr val="accent6">
                    <a:lumMod val="75000"/>
                  </a:schemeClr>
                </a:solidFill>
              </a:rPr>
              <a:t>clause</a:t>
            </a:r>
            <a:endParaRPr lang="ko-KR" altLang="en-US" dirty="0">
              <a:solidFill>
                <a:schemeClr val="accent6">
                  <a:lumMod val="75000"/>
                </a:schemeClr>
              </a:solidFill>
            </a:endParaRPr>
          </a:p>
        </p:txBody>
      </p:sp>
      <p:sp>
        <p:nvSpPr>
          <p:cNvPr id="7" name="TextBox 6"/>
          <p:cNvSpPr txBox="1"/>
          <p:nvPr/>
        </p:nvSpPr>
        <p:spPr>
          <a:xfrm>
            <a:off x="3586905" y="2060848"/>
            <a:ext cx="756617" cy="369332"/>
          </a:xfrm>
          <a:prstGeom prst="rect">
            <a:avLst/>
          </a:prstGeom>
          <a:noFill/>
        </p:spPr>
        <p:txBody>
          <a:bodyPr wrap="none" rtlCol="0">
            <a:spAutoFit/>
          </a:bodyPr>
          <a:lstStyle/>
          <a:p>
            <a:r>
              <a:rPr lang="en-US" altLang="ko-KR" dirty="0" smtClean="0">
                <a:solidFill>
                  <a:srgbClr val="00B0F0"/>
                </a:solidFill>
              </a:rPr>
              <a:t>literal</a:t>
            </a:r>
            <a:endParaRPr lang="ko-KR" altLang="en-US" dirty="0">
              <a:solidFill>
                <a:srgbClr val="00B0F0"/>
              </a:solidFill>
            </a:endParaRPr>
          </a:p>
        </p:txBody>
      </p:sp>
      <p:cxnSp>
        <p:nvCxnSpPr>
          <p:cNvPr id="9" name="직선 화살표 연결선 8"/>
          <p:cNvCxnSpPr>
            <a:stCxn id="7" idx="2"/>
          </p:cNvCxnSpPr>
          <p:nvPr/>
        </p:nvCxnSpPr>
        <p:spPr>
          <a:xfrm flipH="1">
            <a:off x="3226865" y="2430180"/>
            <a:ext cx="738349" cy="27874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a:stCxn id="7" idx="2"/>
          </p:cNvCxnSpPr>
          <p:nvPr/>
        </p:nvCxnSpPr>
        <p:spPr>
          <a:xfrm>
            <a:off x="3965214" y="2430180"/>
            <a:ext cx="557795" cy="27874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 name="타원 15"/>
          <p:cNvSpPr/>
          <p:nvPr/>
        </p:nvSpPr>
        <p:spPr>
          <a:xfrm>
            <a:off x="1080913"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p:cNvSpPr/>
          <p:nvPr/>
        </p:nvSpPr>
        <p:spPr>
          <a:xfrm>
            <a:off x="1556393"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p:cNvSpPr/>
          <p:nvPr/>
        </p:nvSpPr>
        <p:spPr>
          <a:xfrm>
            <a:off x="2650801"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p:cNvSpPr/>
          <p:nvPr/>
        </p:nvSpPr>
        <p:spPr>
          <a:xfrm>
            <a:off x="4105249"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p:cNvSpPr/>
          <p:nvPr/>
        </p:nvSpPr>
        <p:spPr>
          <a:xfrm>
            <a:off x="2089593" y="2651200"/>
            <a:ext cx="316608" cy="31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p:cNvSpPr/>
          <p:nvPr/>
        </p:nvSpPr>
        <p:spPr>
          <a:xfrm>
            <a:off x="3370881" y="2651200"/>
            <a:ext cx="316608" cy="31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모서리가 둥근 직사각형 21"/>
          <p:cNvSpPr/>
          <p:nvPr/>
        </p:nvSpPr>
        <p:spPr>
          <a:xfrm>
            <a:off x="1475656" y="4221088"/>
            <a:ext cx="1008112" cy="432048"/>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Prob 1</a:t>
            </a:r>
            <a:endParaRPr lang="ko-KR" altLang="en-US" b="1" dirty="0">
              <a:solidFill>
                <a:schemeClr val="bg1"/>
              </a:solidFill>
            </a:endParaRPr>
          </a:p>
        </p:txBody>
      </p:sp>
      <p:sp>
        <p:nvSpPr>
          <p:cNvPr id="30" name="TextBox 29"/>
          <p:cNvSpPr txBox="1"/>
          <p:nvPr/>
        </p:nvSpPr>
        <p:spPr>
          <a:xfrm>
            <a:off x="5372829" y="2483604"/>
            <a:ext cx="1197507" cy="369332"/>
          </a:xfrm>
          <a:prstGeom prst="rect">
            <a:avLst/>
          </a:prstGeom>
          <a:noFill/>
          <a:ln>
            <a:solidFill>
              <a:srgbClr val="C00000"/>
            </a:solidFill>
          </a:ln>
        </p:spPr>
        <p:txBody>
          <a:bodyPr wrap="none" rtlCol="0">
            <a:spAutoFit/>
          </a:bodyPr>
          <a:lstStyle/>
          <a:p>
            <a:r>
              <a:rPr lang="en-US" altLang="ko-KR" dirty="0" smtClean="0"/>
              <a:t>Variable x</a:t>
            </a:r>
            <a:endParaRPr lang="ko-KR" altLang="en-US" dirty="0"/>
          </a:p>
        </p:txBody>
      </p:sp>
      <p:sp>
        <p:nvSpPr>
          <p:cNvPr id="31" name="TextBox 30"/>
          <p:cNvSpPr txBox="1"/>
          <p:nvPr/>
        </p:nvSpPr>
        <p:spPr>
          <a:xfrm>
            <a:off x="7514660" y="2195572"/>
            <a:ext cx="945772" cy="369332"/>
          </a:xfrm>
          <a:prstGeom prst="rect">
            <a:avLst/>
          </a:prstGeom>
          <a:noFill/>
          <a:ln>
            <a:solidFill>
              <a:srgbClr val="C00000"/>
            </a:solidFill>
          </a:ln>
        </p:spPr>
        <p:txBody>
          <a:bodyPr wrap="none" rtlCol="0">
            <a:spAutoFit/>
          </a:bodyPr>
          <a:lstStyle/>
          <a:p>
            <a:r>
              <a:rPr lang="en-US" altLang="ko-KR" dirty="0" smtClean="0"/>
              <a:t>literal x</a:t>
            </a:r>
            <a:endParaRPr lang="ko-KR" altLang="en-US" dirty="0"/>
          </a:p>
        </p:txBody>
      </p:sp>
      <p:sp>
        <p:nvSpPr>
          <p:cNvPr id="34" name="TextBox 33"/>
          <p:cNvSpPr txBox="1"/>
          <p:nvPr/>
        </p:nvSpPr>
        <p:spPr>
          <a:xfrm>
            <a:off x="7452320" y="2771636"/>
            <a:ext cx="1107676" cy="369332"/>
          </a:xfrm>
          <a:prstGeom prst="rect">
            <a:avLst/>
          </a:prstGeom>
          <a:noFill/>
          <a:ln>
            <a:solidFill>
              <a:srgbClr val="C00000"/>
            </a:solidFill>
          </a:ln>
        </p:spPr>
        <p:txBody>
          <a:bodyPr wrap="none" rtlCol="0">
            <a:spAutoFit/>
          </a:bodyPr>
          <a:lstStyle/>
          <a:p>
            <a:r>
              <a:rPr lang="en-US" altLang="ko-KR" dirty="0" smtClean="0"/>
              <a:t>literal ¬x</a:t>
            </a:r>
            <a:endParaRPr lang="ko-KR" altLang="en-US" dirty="0"/>
          </a:p>
        </p:txBody>
      </p:sp>
      <p:cxnSp>
        <p:nvCxnSpPr>
          <p:cNvPr id="37" name="직선 화살표 연결선 36"/>
          <p:cNvCxnSpPr>
            <a:stCxn id="30" idx="3"/>
            <a:endCxn id="31" idx="1"/>
          </p:cNvCxnSpPr>
          <p:nvPr/>
        </p:nvCxnSpPr>
        <p:spPr>
          <a:xfrm flipV="1">
            <a:off x="6570336" y="2380238"/>
            <a:ext cx="944324" cy="28803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직선 화살표 연결선 43"/>
          <p:cNvCxnSpPr/>
          <p:nvPr/>
        </p:nvCxnSpPr>
        <p:spPr>
          <a:xfrm flipH="1">
            <a:off x="10404648" y="1700808"/>
            <a:ext cx="7200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a:stCxn id="30" idx="3"/>
            <a:endCxn id="34" idx="1"/>
          </p:cNvCxnSpPr>
          <p:nvPr/>
        </p:nvCxnSpPr>
        <p:spPr>
          <a:xfrm>
            <a:off x="6570336" y="2668270"/>
            <a:ext cx="881984" cy="28803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모서리가 둥근 직사각형 52"/>
          <p:cNvSpPr/>
          <p:nvPr/>
        </p:nvSpPr>
        <p:spPr>
          <a:xfrm>
            <a:off x="3779912" y="4221088"/>
            <a:ext cx="936104" cy="43204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CSP 1</a:t>
            </a:r>
            <a:endParaRPr lang="ko-KR" altLang="en-US" b="1" dirty="0">
              <a:solidFill>
                <a:schemeClr val="bg1"/>
              </a:solidFill>
            </a:endParaRPr>
          </a:p>
        </p:txBody>
      </p:sp>
      <p:cxnSp>
        <p:nvCxnSpPr>
          <p:cNvPr id="56" name="직선 화살표 연결선 55"/>
          <p:cNvCxnSpPr>
            <a:endCxn id="53" idx="1"/>
          </p:cNvCxnSpPr>
          <p:nvPr/>
        </p:nvCxnSpPr>
        <p:spPr>
          <a:xfrm>
            <a:off x="2483768" y="4437112"/>
            <a:ext cx="12961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483768" y="4063352"/>
            <a:ext cx="1173719" cy="369332"/>
          </a:xfrm>
          <a:prstGeom prst="rect">
            <a:avLst/>
          </a:prstGeom>
          <a:noFill/>
        </p:spPr>
        <p:txBody>
          <a:bodyPr wrap="none" rtlCol="0">
            <a:spAutoFit/>
          </a:bodyPr>
          <a:lstStyle/>
          <a:p>
            <a:r>
              <a:rPr lang="en-US" altLang="ko-KR" dirty="0" smtClean="0"/>
              <a:t>modeling</a:t>
            </a:r>
            <a:endParaRPr lang="ko-KR" altLang="en-US" dirty="0"/>
          </a:p>
        </p:txBody>
      </p:sp>
      <p:cxnSp>
        <p:nvCxnSpPr>
          <p:cNvPr id="60" name="직선 화살표 연결선 59"/>
          <p:cNvCxnSpPr>
            <a:stCxn id="53" idx="3"/>
            <a:endCxn id="66" idx="1"/>
          </p:cNvCxnSpPr>
          <p:nvPr/>
        </p:nvCxnSpPr>
        <p:spPr>
          <a:xfrm>
            <a:off x="4716016" y="4437112"/>
            <a:ext cx="1512168"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928082" y="4283804"/>
            <a:ext cx="1156086" cy="369332"/>
          </a:xfrm>
          <a:prstGeom prst="rect">
            <a:avLst/>
          </a:prstGeom>
          <a:noFill/>
        </p:spPr>
        <p:txBody>
          <a:bodyPr wrap="square" rtlCol="0">
            <a:spAutoFit/>
          </a:bodyPr>
          <a:lstStyle/>
          <a:p>
            <a:r>
              <a:rPr lang="en-US" altLang="ko-KR" dirty="0" smtClean="0"/>
              <a:t>encoding</a:t>
            </a:r>
            <a:endParaRPr lang="ko-KR" altLang="en-US" dirty="0"/>
          </a:p>
        </p:txBody>
      </p:sp>
      <p:sp>
        <p:nvSpPr>
          <p:cNvPr id="65" name="모서리가 둥근 직사각형 64"/>
          <p:cNvSpPr/>
          <p:nvPr/>
        </p:nvSpPr>
        <p:spPr>
          <a:xfrm>
            <a:off x="1475656" y="5013176"/>
            <a:ext cx="1008112" cy="432048"/>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Prob 2</a:t>
            </a:r>
            <a:endParaRPr lang="ko-KR" altLang="en-US" b="1" dirty="0">
              <a:solidFill>
                <a:schemeClr val="bg1"/>
              </a:solidFill>
            </a:endParaRPr>
          </a:p>
        </p:txBody>
      </p:sp>
      <p:sp>
        <p:nvSpPr>
          <p:cNvPr id="66" name="모서리가 둥근 직사각형 65"/>
          <p:cNvSpPr/>
          <p:nvPr/>
        </p:nvSpPr>
        <p:spPr>
          <a:xfrm>
            <a:off x="6228184" y="4869160"/>
            <a:ext cx="1296144" cy="7200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Common Solver</a:t>
            </a:r>
            <a:endParaRPr lang="ko-KR" altLang="en-US" b="1" dirty="0"/>
          </a:p>
        </p:txBody>
      </p:sp>
      <p:sp>
        <p:nvSpPr>
          <p:cNvPr id="67" name="모서리가 둥근 직사각형 66"/>
          <p:cNvSpPr/>
          <p:nvPr/>
        </p:nvSpPr>
        <p:spPr>
          <a:xfrm>
            <a:off x="3779912" y="5013176"/>
            <a:ext cx="936104" cy="43204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CSP 2</a:t>
            </a:r>
            <a:endParaRPr lang="ko-KR" altLang="en-US" b="1" dirty="0">
              <a:solidFill>
                <a:schemeClr val="bg1"/>
              </a:solidFill>
            </a:endParaRPr>
          </a:p>
        </p:txBody>
      </p:sp>
      <p:cxnSp>
        <p:nvCxnSpPr>
          <p:cNvPr id="68" name="직선 화살표 연결선 67"/>
          <p:cNvCxnSpPr>
            <a:endCxn id="67" idx="1"/>
          </p:cNvCxnSpPr>
          <p:nvPr/>
        </p:nvCxnSpPr>
        <p:spPr>
          <a:xfrm>
            <a:off x="2483768" y="5229200"/>
            <a:ext cx="12961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483768" y="4855440"/>
            <a:ext cx="1173719" cy="369332"/>
          </a:xfrm>
          <a:prstGeom prst="rect">
            <a:avLst/>
          </a:prstGeom>
          <a:noFill/>
        </p:spPr>
        <p:txBody>
          <a:bodyPr wrap="none" rtlCol="0">
            <a:spAutoFit/>
          </a:bodyPr>
          <a:lstStyle/>
          <a:p>
            <a:r>
              <a:rPr lang="en-US" altLang="ko-KR" dirty="0" smtClean="0"/>
              <a:t>modeling</a:t>
            </a:r>
            <a:endParaRPr lang="ko-KR" altLang="en-US" dirty="0"/>
          </a:p>
        </p:txBody>
      </p:sp>
      <p:cxnSp>
        <p:nvCxnSpPr>
          <p:cNvPr id="70" name="직선 화살표 연결선 69"/>
          <p:cNvCxnSpPr>
            <a:stCxn id="67" idx="3"/>
            <a:endCxn id="66" idx="1"/>
          </p:cNvCxnSpPr>
          <p:nvPr/>
        </p:nvCxnSpPr>
        <p:spPr>
          <a:xfrm>
            <a:off x="4716016" y="5229200"/>
            <a:ext cx="15121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644008" y="4855440"/>
            <a:ext cx="1156086" cy="369332"/>
          </a:xfrm>
          <a:prstGeom prst="rect">
            <a:avLst/>
          </a:prstGeom>
          <a:noFill/>
        </p:spPr>
        <p:txBody>
          <a:bodyPr wrap="square" rtlCol="0">
            <a:spAutoFit/>
          </a:bodyPr>
          <a:lstStyle/>
          <a:p>
            <a:r>
              <a:rPr lang="en-US" altLang="ko-KR" dirty="0" smtClean="0"/>
              <a:t>encoding</a:t>
            </a:r>
            <a:endParaRPr lang="ko-KR" altLang="en-US" dirty="0"/>
          </a:p>
        </p:txBody>
      </p:sp>
      <p:sp>
        <p:nvSpPr>
          <p:cNvPr id="72" name="모서리가 둥근 직사각형 71"/>
          <p:cNvSpPr/>
          <p:nvPr/>
        </p:nvSpPr>
        <p:spPr>
          <a:xfrm>
            <a:off x="1475656" y="6179024"/>
            <a:ext cx="1008112" cy="432048"/>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Prob N</a:t>
            </a:r>
            <a:endParaRPr lang="ko-KR" altLang="en-US" b="1" dirty="0">
              <a:solidFill>
                <a:schemeClr val="bg1"/>
              </a:solidFill>
            </a:endParaRPr>
          </a:p>
        </p:txBody>
      </p:sp>
      <p:sp>
        <p:nvSpPr>
          <p:cNvPr id="74" name="모서리가 둥근 직사각형 73"/>
          <p:cNvSpPr/>
          <p:nvPr/>
        </p:nvSpPr>
        <p:spPr>
          <a:xfrm>
            <a:off x="3779912" y="6179024"/>
            <a:ext cx="936104" cy="43204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CSP N</a:t>
            </a:r>
            <a:endParaRPr lang="ko-KR" altLang="en-US" b="1" dirty="0">
              <a:solidFill>
                <a:schemeClr val="bg1"/>
              </a:solidFill>
            </a:endParaRPr>
          </a:p>
        </p:txBody>
      </p:sp>
      <p:cxnSp>
        <p:nvCxnSpPr>
          <p:cNvPr id="75" name="직선 화살표 연결선 74"/>
          <p:cNvCxnSpPr>
            <a:endCxn id="74" idx="1"/>
          </p:cNvCxnSpPr>
          <p:nvPr/>
        </p:nvCxnSpPr>
        <p:spPr>
          <a:xfrm>
            <a:off x="2483768" y="6395048"/>
            <a:ext cx="12961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483768" y="6021288"/>
            <a:ext cx="1173719" cy="369332"/>
          </a:xfrm>
          <a:prstGeom prst="rect">
            <a:avLst/>
          </a:prstGeom>
          <a:noFill/>
        </p:spPr>
        <p:txBody>
          <a:bodyPr wrap="none" rtlCol="0">
            <a:spAutoFit/>
          </a:bodyPr>
          <a:lstStyle/>
          <a:p>
            <a:r>
              <a:rPr lang="en-US" altLang="ko-KR" dirty="0" smtClean="0"/>
              <a:t>modeling</a:t>
            </a:r>
            <a:endParaRPr lang="ko-KR" altLang="en-US" dirty="0"/>
          </a:p>
        </p:txBody>
      </p:sp>
      <p:cxnSp>
        <p:nvCxnSpPr>
          <p:cNvPr id="77" name="직선 화살표 연결선 76"/>
          <p:cNvCxnSpPr>
            <a:stCxn id="74" idx="3"/>
            <a:endCxn id="66" idx="1"/>
          </p:cNvCxnSpPr>
          <p:nvPr/>
        </p:nvCxnSpPr>
        <p:spPr>
          <a:xfrm flipV="1">
            <a:off x="4716016" y="5229200"/>
            <a:ext cx="1512168" cy="11658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000090" y="6021288"/>
            <a:ext cx="1156086" cy="369332"/>
          </a:xfrm>
          <a:prstGeom prst="rect">
            <a:avLst/>
          </a:prstGeom>
          <a:noFill/>
        </p:spPr>
        <p:txBody>
          <a:bodyPr wrap="square" rtlCol="0">
            <a:spAutoFit/>
          </a:bodyPr>
          <a:lstStyle/>
          <a:p>
            <a:r>
              <a:rPr lang="en-US" altLang="ko-KR" dirty="0" smtClean="0"/>
              <a:t>encoding</a:t>
            </a:r>
            <a:endParaRPr lang="ko-KR" altLang="en-US" dirty="0"/>
          </a:p>
        </p:txBody>
      </p:sp>
      <p:sp>
        <p:nvSpPr>
          <p:cNvPr id="79" name="TextBox 9"/>
          <p:cNvSpPr txBox="1">
            <a:spLocks noChangeArrowheads="1"/>
          </p:cNvSpPr>
          <p:nvPr/>
        </p:nvSpPr>
        <p:spPr bwMode="auto">
          <a:xfrm rot="5400000">
            <a:off x="1708229" y="5594177"/>
            <a:ext cx="492443" cy="338554"/>
          </a:xfrm>
          <a:prstGeom prst="rect">
            <a:avLst/>
          </a:prstGeom>
          <a:noFill/>
          <a:ln w="9525">
            <a:noFill/>
            <a:miter lim="800000"/>
            <a:headEnd/>
            <a:tailEnd/>
          </a:ln>
        </p:spPr>
        <p:txBody>
          <a:bodyPr wrap="none">
            <a:spAutoFit/>
          </a:bodyPr>
          <a:lstStyle/>
          <a:p>
            <a:r>
              <a:rPr lang="ja-JP" altLang="en-US" sz="1600" dirty="0" smtClean="0">
                <a:solidFill>
                  <a:schemeClr val="tx1"/>
                </a:solidFill>
              </a:rPr>
              <a:t>・・・</a:t>
            </a:r>
            <a:endParaRPr lang="en-US" altLang="ko-KR" sz="1600" dirty="0">
              <a:solidFill>
                <a:schemeClr val="tx1"/>
              </a:solidFill>
            </a:endParaRPr>
          </a:p>
        </p:txBody>
      </p:sp>
      <p:sp>
        <p:nvSpPr>
          <p:cNvPr id="80" name="TextBox 9"/>
          <p:cNvSpPr txBox="1">
            <a:spLocks noChangeArrowheads="1"/>
          </p:cNvSpPr>
          <p:nvPr/>
        </p:nvSpPr>
        <p:spPr bwMode="auto">
          <a:xfrm rot="5400000">
            <a:off x="3991000" y="5599114"/>
            <a:ext cx="492443" cy="338554"/>
          </a:xfrm>
          <a:prstGeom prst="rect">
            <a:avLst/>
          </a:prstGeom>
          <a:noFill/>
          <a:ln w="9525">
            <a:noFill/>
            <a:miter lim="800000"/>
            <a:headEnd/>
            <a:tailEnd/>
          </a:ln>
        </p:spPr>
        <p:txBody>
          <a:bodyPr wrap="none">
            <a:spAutoFit/>
          </a:bodyPr>
          <a:lstStyle/>
          <a:p>
            <a:r>
              <a:rPr lang="ja-JP" altLang="en-US" sz="1600" dirty="0" smtClean="0">
                <a:solidFill>
                  <a:schemeClr val="tx1"/>
                </a:solidFill>
              </a:rPr>
              <a:t>・・・</a:t>
            </a:r>
            <a:endParaRPr lang="en-US" altLang="ko-KR" sz="16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Applied areas</a:t>
            </a:r>
            <a:endParaRPr lang="ko-KR" altLang="en-US" sz="3600" b="1" dirty="0" smtClean="0"/>
          </a:p>
        </p:txBody>
      </p:sp>
      <p:sp>
        <p:nvSpPr>
          <p:cNvPr id="14339" name="내용 개체 틀 2"/>
          <p:cNvSpPr>
            <a:spLocks noGrp="1"/>
          </p:cNvSpPr>
          <p:nvPr>
            <p:ph idx="1"/>
          </p:nvPr>
        </p:nvSpPr>
        <p:spPr/>
        <p:txBody>
          <a:bodyPr>
            <a:normAutofit/>
          </a:bodyPr>
          <a:lstStyle/>
          <a:p>
            <a:r>
              <a:rPr lang="en-US" altLang="ja-JP" sz="2400" dirty="0" smtClean="0"/>
              <a:t>AI applications (planning, scheduling, puzzle …)</a:t>
            </a:r>
          </a:p>
          <a:p>
            <a:r>
              <a:rPr lang="en-US" altLang="ko-KR" sz="2400" dirty="0" smtClean="0"/>
              <a:t>SW / HW verification</a:t>
            </a:r>
          </a:p>
        </p:txBody>
      </p:sp>
      <p:pic>
        <p:nvPicPr>
          <p:cNvPr id="1026" name="Picture 2"/>
          <p:cNvPicPr>
            <a:picLocks noChangeAspect="1" noChangeArrowheads="1"/>
          </p:cNvPicPr>
          <p:nvPr/>
        </p:nvPicPr>
        <p:blipFill>
          <a:blip r:embed="rId3" cstate="print"/>
          <a:srcRect/>
          <a:stretch>
            <a:fillRect/>
          </a:stretch>
        </p:blipFill>
        <p:spPr bwMode="auto">
          <a:xfrm>
            <a:off x="0" y="3140968"/>
            <a:ext cx="4238206" cy="28224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260680" y="3212976"/>
            <a:ext cx="3883320" cy="2651399"/>
          </a:xfrm>
          <a:prstGeom prst="rect">
            <a:avLst/>
          </a:prstGeom>
          <a:noFill/>
          <a:ln w="9525">
            <a:noFill/>
            <a:miter lim="800000"/>
            <a:headEnd/>
            <a:tailEnd/>
          </a:ln>
        </p:spPr>
      </p:pic>
      <p:sp>
        <p:nvSpPr>
          <p:cNvPr id="8" name="오른쪽 화살표 34"/>
          <p:cNvSpPr>
            <a:spLocks noChangeArrowheads="1"/>
          </p:cNvSpPr>
          <p:nvPr/>
        </p:nvSpPr>
        <p:spPr bwMode="auto">
          <a:xfrm>
            <a:off x="4211960" y="4365104"/>
            <a:ext cx="720080" cy="576064"/>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9" name="TextBox 8"/>
          <p:cNvSpPr txBox="1"/>
          <p:nvPr/>
        </p:nvSpPr>
        <p:spPr>
          <a:xfrm>
            <a:off x="1271780" y="2852936"/>
            <a:ext cx="6036524" cy="369332"/>
          </a:xfrm>
          <a:prstGeom prst="rect">
            <a:avLst/>
          </a:prstGeom>
          <a:solidFill>
            <a:schemeClr val="bg1"/>
          </a:solidFill>
        </p:spPr>
        <p:txBody>
          <a:bodyPr wrap="none" rtlCol="0">
            <a:spAutoFit/>
          </a:bodyPr>
          <a:lstStyle/>
          <a:p>
            <a:r>
              <a:rPr lang="en-US" altLang="ko-KR" dirty="0" smtClean="0"/>
              <a:t>Equivalance checking through AIG (And/Inverter Graph)</a:t>
            </a:r>
            <a:endParaRPr lang="ko-KR" altLang="en-US" dirty="0"/>
          </a:p>
        </p:txBody>
      </p:sp>
      <p:sp>
        <p:nvSpPr>
          <p:cNvPr id="10" name="TextBox 9"/>
          <p:cNvSpPr txBox="1"/>
          <p:nvPr/>
        </p:nvSpPr>
        <p:spPr>
          <a:xfrm>
            <a:off x="714348" y="6000768"/>
            <a:ext cx="7500990" cy="646331"/>
          </a:xfrm>
          <a:prstGeom prst="rect">
            <a:avLst/>
          </a:prstGeom>
          <a:solidFill>
            <a:schemeClr val="bg1"/>
          </a:solidFill>
        </p:spPr>
        <p:txBody>
          <a:bodyPr wrap="square" rtlCol="0">
            <a:spAutoFit/>
          </a:bodyPr>
          <a:lstStyle/>
          <a:p>
            <a:r>
              <a:rPr lang="en-US" dirty="0" smtClean="0">
                <a:hlinkClick r:id="rId5"/>
              </a:rPr>
              <a:t>https://www21.in.tum.de/~lammich/2015_SS_Seminar_SAT/resources/Equivalence_Checking_11_30_08.pdf</a:t>
            </a:r>
            <a:endParaRPr lang="ko-KR"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About parallel SAT solver</a:t>
            </a:r>
            <a:endParaRPr lang="ko-KR" altLang="en-US" sz="3600" b="1" dirty="0" smtClean="0"/>
          </a:p>
        </p:txBody>
      </p:sp>
      <p:sp>
        <p:nvSpPr>
          <p:cNvPr id="14339" name="내용 개체 틀 2"/>
          <p:cNvSpPr>
            <a:spLocks noGrp="1"/>
          </p:cNvSpPr>
          <p:nvPr>
            <p:ph idx="1"/>
          </p:nvPr>
        </p:nvSpPr>
        <p:spPr>
          <a:xfrm>
            <a:off x="467544" y="1484784"/>
            <a:ext cx="8229600" cy="4525963"/>
          </a:xfrm>
        </p:spPr>
        <p:txBody>
          <a:bodyPr>
            <a:normAutofit/>
          </a:bodyPr>
          <a:lstStyle/>
          <a:p>
            <a:pPr marL="339725" indent="-339725">
              <a:spcBef>
                <a:spcPts val="6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ko-KR" sz="2400" dirty="0" smtClean="0"/>
              <a:t>Mainly 2 approaches</a:t>
            </a:r>
            <a:endParaRPr lang="en-US" altLang="ko-KR" sz="2000" dirty="0" smtClean="0">
              <a:solidFill>
                <a:srgbClr val="000000"/>
              </a:solidFill>
              <a:ea typeface="굴림" pitchFamily="48" charset="-127"/>
            </a:endParaRPr>
          </a:p>
          <a:p>
            <a:pPr eaLnBrk="1" hangingPunct="1"/>
            <a:endParaRPr lang="en-US" altLang="ko-KR" sz="2000" dirty="0" smtClean="0"/>
          </a:p>
        </p:txBody>
      </p:sp>
      <p:sp>
        <p:nvSpPr>
          <p:cNvPr id="4" name="타원 3"/>
          <p:cNvSpPr/>
          <p:nvPr/>
        </p:nvSpPr>
        <p:spPr>
          <a:xfrm>
            <a:off x="971600" y="3284984"/>
            <a:ext cx="316608" cy="3166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타원 4"/>
          <p:cNvSpPr/>
          <p:nvPr/>
        </p:nvSpPr>
        <p:spPr>
          <a:xfrm>
            <a:off x="683568" y="4005064"/>
            <a:ext cx="316608" cy="3166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타원 5"/>
          <p:cNvSpPr/>
          <p:nvPr/>
        </p:nvSpPr>
        <p:spPr>
          <a:xfrm>
            <a:off x="1115616" y="4653136"/>
            <a:ext cx="316608" cy="3166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83568" y="5229200"/>
            <a:ext cx="316608" cy="3166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p:cNvSpPr/>
          <p:nvPr/>
        </p:nvSpPr>
        <p:spPr>
          <a:xfrm>
            <a:off x="3275856" y="3284984"/>
            <a:ext cx="316608" cy="3166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2987824" y="4005064"/>
            <a:ext cx="316608" cy="3166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3419872" y="4653136"/>
            <a:ext cx="316608" cy="3166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2987824" y="5229200"/>
            <a:ext cx="316608" cy="3166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오른쪽 화살표 34"/>
          <p:cNvSpPr>
            <a:spLocks noChangeArrowheads="1"/>
          </p:cNvSpPr>
          <p:nvPr/>
        </p:nvSpPr>
        <p:spPr bwMode="auto">
          <a:xfrm>
            <a:off x="1835696" y="4365104"/>
            <a:ext cx="720080" cy="330286"/>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cxnSp>
        <p:nvCxnSpPr>
          <p:cNvPr id="13" name="직선 화살표 연결선 12"/>
          <p:cNvCxnSpPr>
            <a:stCxn id="7" idx="5"/>
            <a:endCxn id="15" idx="0"/>
          </p:cNvCxnSpPr>
          <p:nvPr/>
        </p:nvCxnSpPr>
        <p:spPr>
          <a:xfrm>
            <a:off x="953810" y="5499442"/>
            <a:ext cx="336821" cy="2338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9512" y="5733256"/>
            <a:ext cx="494046" cy="338554"/>
          </a:xfrm>
          <a:prstGeom prst="rect">
            <a:avLst/>
          </a:prstGeom>
          <a:noFill/>
          <a:ln>
            <a:solidFill>
              <a:schemeClr val="tx1"/>
            </a:solidFill>
          </a:ln>
        </p:spPr>
        <p:txBody>
          <a:bodyPr wrap="none" rtlCol="0">
            <a:spAutoFit/>
          </a:bodyPr>
          <a:lstStyle/>
          <a:p>
            <a:r>
              <a:rPr lang="en-US" altLang="ko-KR" sz="1600" dirty="0" smtClean="0"/>
              <a:t>W0</a:t>
            </a:r>
            <a:endParaRPr lang="ko-KR" altLang="en-US" sz="1600" dirty="0"/>
          </a:p>
        </p:txBody>
      </p:sp>
      <p:sp>
        <p:nvSpPr>
          <p:cNvPr id="15" name="TextBox 14"/>
          <p:cNvSpPr txBox="1"/>
          <p:nvPr/>
        </p:nvSpPr>
        <p:spPr>
          <a:xfrm>
            <a:off x="1043608" y="5733256"/>
            <a:ext cx="494046" cy="338554"/>
          </a:xfrm>
          <a:prstGeom prst="rect">
            <a:avLst/>
          </a:prstGeom>
          <a:noFill/>
          <a:ln>
            <a:solidFill>
              <a:schemeClr val="tx1"/>
            </a:solidFill>
          </a:ln>
        </p:spPr>
        <p:txBody>
          <a:bodyPr wrap="none" rtlCol="0">
            <a:spAutoFit/>
          </a:bodyPr>
          <a:lstStyle/>
          <a:p>
            <a:r>
              <a:rPr lang="en-US" altLang="ko-KR" sz="1600" dirty="0" smtClean="0"/>
              <a:t>W1</a:t>
            </a:r>
            <a:endParaRPr lang="ko-KR" altLang="en-US" sz="1600" dirty="0"/>
          </a:p>
        </p:txBody>
      </p:sp>
      <p:sp>
        <p:nvSpPr>
          <p:cNvPr id="16" name="TextBox 15"/>
          <p:cNvSpPr txBox="1"/>
          <p:nvPr/>
        </p:nvSpPr>
        <p:spPr>
          <a:xfrm>
            <a:off x="2500318" y="5733256"/>
            <a:ext cx="494046" cy="338554"/>
          </a:xfrm>
          <a:prstGeom prst="rect">
            <a:avLst/>
          </a:prstGeom>
          <a:noFill/>
          <a:ln>
            <a:solidFill>
              <a:schemeClr val="tx1"/>
            </a:solidFill>
          </a:ln>
        </p:spPr>
        <p:txBody>
          <a:bodyPr wrap="none" rtlCol="0">
            <a:spAutoFit/>
          </a:bodyPr>
          <a:lstStyle/>
          <a:p>
            <a:r>
              <a:rPr lang="en-US" altLang="ko-KR" sz="1600" dirty="0" smtClean="0"/>
              <a:t>W0</a:t>
            </a:r>
            <a:endParaRPr lang="ko-KR" altLang="en-US" sz="1600" dirty="0"/>
          </a:p>
        </p:txBody>
      </p:sp>
      <p:sp>
        <p:nvSpPr>
          <p:cNvPr id="17" name="TextBox 16"/>
          <p:cNvSpPr txBox="1"/>
          <p:nvPr/>
        </p:nvSpPr>
        <p:spPr>
          <a:xfrm>
            <a:off x="3364414" y="5733256"/>
            <a:ext cx="494046" cy="338554"/>
          </a:xfrm>
          <a:prstGeom prst="rect">
            <a:avLst/>
          </a:prstGeom>
          <a:noFill/>
          <a:ln>
            <a:solidFill>
              <a:schemeClr val="tx1"/>
            </a:solidFill>
          </a:ln>
        </p:spPr>
        <p:txBody>
          <a:bodyPr wrap="none" rtlCol="0">
            <a:spAutoFit/>
          </a:bodyPr>
          <a:lstStyle/>
          <a:p>
            <a:r>
              <a:rPr lang="en-US" altLang="ko-KR" sz="1600" dirty="0" smtClean="0"/>
              <a:t>W1</a:t>
            </a:r>
            <a:endParaRPr lang="ko-KR" altLang="en-US" sz="1600" dirty="0"/>
          </a:p>
        </p:txBody>
      </p:sp>
      <p:cxnSp>
        <p:nvCxnSpPr>
          <p:cNvPr id="18" name="직선 화살표 연결선 17"/>
          <p:cNvCxnSpPr>
            <a:stCxn id="7" idx="3"/>
            <a:endCxn id="14" idx="0"/>
          </p:cNvCxnSpPr>
          <p:nvPr/>
        </p:nvCxnSpPr>
        <p:spPr>
          <a:xfrm flipH="1">
            <a:off x="426535" y="5499442"/>
            <a:ext cx="303399" cy="2338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a:stCxn id="11" idx="3"/>
            <a:endCxn id="16" idx="0"/>
          </p:cNvCxnSpPr>
          <p:nvPr/>
        </p:nvCxnSpPr>
        <p:spPr>
          <a:xfrm flipH="1">
            <a:off x="2747341" y="5499442"/>
            <a:ext cx="286849" cy="2338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a:stCxn id="11" idx="5"/>
            <a:endCxn id="17" idx="0"/>
          </p:cNvCxnSpPr>
          <p:nvPr/>
        </p:nvCxnSpPr>
        <p:spPr>
          <a:xfrm>
            <a:off x="3258066" y="5499442"/>
            <a:ext cx="353371" cy="2338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a:stCxn id="6" idx="3"/>
            <a:endCxn id="7" idx="7"/>
          </p:cNvCxnSpPr>
          <p:nvPr/>
        </p:nvCxnSpPr>
        <p:spPr>
          <a:xfrm flipH="1">
            <a:off x="953810" y="4923378"/>
            <a:ext cx="208172" cy="3521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a:stCxn id="5" idx="5"/>
            <a:endCxn id="6" idx="1"/>
          </p:cNvCxnSpPr>
          <p:nvPr/>
        </p:nvCxnSpPr>
        <p:spPr>
          <a:xfrm>
            <a:off x="953810" y="4275306"/>
            <a:ext cx="208172" cy="4241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a:stCxn id="4" idx="3"/>
            <a:endCxn id="5" idx="0"/>
          </p:cNvCxnSpPr>
          <p:nvPr/>
        </p:nvCxnSpPr>
        <p:spPr>
          <a:xfrm flipH="1">
            <a:off x="841872" y="3555226"/>
            <a:ext cx="176094" cy="4498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a:stCxn id="8" idx="3"/>
            <a:endCxn id="9" idx="0"/>
          </p:cNvCxnSpPr>
          <p:nvPr/>
        </p:nvCxnSpPr>
        <p:spPr>
          <a:xfrm flipH="1">
            <a:off x="3146128" y="3555226"/>
            <a:ext cx="176094" cy="4498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직선 화살표 연결선 41"/>
          <p:cNvCxnSpPr>
            <a:stCxn id="9" idx="5"/>
            <a:endCxn id="10" idx="1"/>
          </p:cNvCxnSpPr>
          <p:nvPr/>
        </p:nvCxnSpPr>
        <p:spPr>
          <a:xfrm>
            <a:off x="3258066" y="4275306"/>
            <a:ext cx="208172" cy="4241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a:stCxn id="10" idx="3"/>
            <a:endCxn id="11" idx="7"/>
          </p:cNvCxnSpPr>
          <p:nvPr/>
        </p:nvCxnSpPr>
        <p:spPr>
          <a:xfrm flipH="1">
            <a:off x="3258066" y="4923378"/>
            <a:ext cx="208172" cy="3521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a:stCxn id="10" idx="5"/>
            <a:endCxn id="49" idx="0"/>
          </p:cNvCxnSpPr>
          <p:nvPr/>
        </p:nvCxnSpPr>
        <p:spPr>
          <a:xfrm>
            <a:off x="3690114" y="4923378"/>
            <a:ext cx="336821" cy="2338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779912" y="5157192"/>
            <a:ext cx="494046" cy="338554"/>
          </a:xfrm>
          <a:prstGeom prst="rect">
            <a:avLst/>
          </a:prstGeom>
          <a:noFill/>
          <a:ln>
            <a:solidFill>
              <a:schemeClr val="tx1"/>
            </a:solidFill>
          </a:ln>
        </p:spPr>
        <p:txBody>
          <a:bodyPr wrap="none" rtlCol="0">
            <a:spAutoFit/>
          </a:bodyPr>
          <a:lstStyle/>
          <a:p>
            <a:r>
              <a:rPr lang="en-US" altLang="ko-KR" sz="1600" dirty="0" smtClean="0"/>
              <a:t>W2</a:t>
            </a:r>
            <a:endParaRPr lang="ko-KR" altLang="en-US" sz="1600" dirty="0"/>
          </a:p>
        </p:txBody>
      </p:sp>
      <p:sp>
        <p:nvSpPr>
          <p:cNvPr id="52" name="TextBox 51"/>
          <p:cNvSpPr txBox="1"/>
          <p:nvPr/>
        </p:nvSpPr>
        <p:spPr>
          <a:xfrm>
            <a:off x="6372200" y="5586338"/>
            <a:ext cx="494046" cy="338554"/>
          </a:xfrm>
          <a:prstGeom prst="rect">
            <a:avLst/>
          </a:prstGeom>
          <a:noFill/>
          <a:ln>
            <a:solidFill>
              <a:schemeClr val="tx1"/>
            </a:solidFill>
          </a:ln>
        </p:spPr>
        <p:txBody>
          <a:bodyPr wrap="none" rtlCol="0">
            <a:spAutoFit/>
          </a:bodyPr>
          <a:lstStyle/>
          <a:p>
            <a:r>
              <a:rPr lang="en-US" altLang="ko-KR" sz="1600" dirty="0" smtClean="0"/>
              <a:t>W1</a:t>
            </a:r>
            <a:endParaRPr lang="ko-KR" altLang="en-US" sz="1600" dirty="0"/>
          </a:p>
        </p:txBody>
      </p:sp>
      <p:sp>
        <p:nvSpPr>
          <p:cNvPr id="54" name="TextBox 53"/>
          <p:cNvSpPr txBox="1"/>
          <p:nvPr/>
        </p:nvSpPr>
        <p:spPr>
          <a:xfrm>
            <a:off x="-252536" y="2132856"/>
            <a:ext cx="4885505" cy="1297791"/>
          </a:xfrm>
          <a:prstGeom prst="rect">
            <a:avLst/>
          </a:prstGeom>
          <a:noFill/>
        </p:spPr>
        <p:txBody>
          <a:bodyPr wrap="none" rtlCol="0">
            <a:spAutoFit/>
          </a:bodyPr>
          <a:lstStyle/>
          <a:p>
            <a:pPr marL="739775" lvl="1" indent="-28257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2000" dirty="0" smtClean="0">
                <a:solidFill>
                  <a:srgbClr val="000000"/>
                </a:solidFill>
                <a:ea typeface="굴림" pitchFamily="48" charset="-127"/>
              </a:rPr>
              <a:t>Divide-and-conquer</a:t>
            </a:r>
          </a:p>
          <a:p>
            <a:pPr marL="739775" lvl="1" indent="-282575">
              <a:spcBef>
                <a:spcPts val="5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1600" dirty="0" smtClean="0">
                <a:solidFill>
                  <a:srgbClr val="000000"/>
                </a:solidFill>
                <a:ea typeface="굴림" pitchFamily="48" charset="-127"/>
              </a:rPr>
              <a:t>Using guiding path to divide search space</a:t>
            </a:r>
          </a:p>
          <a:p>
            <a:pPr marL="739775" lvl="1" indent="-282575">
              <a:spcBef>
                <a:spcPts val="5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1600" dirty="0" smtClean="0">
                <a:solidFill>
                  <a:srgbClr val="000000"/>
                </a:solidFill>
                <a:ea typeface="굴림" pitchFamily="48" charset="-127"/>
              </a:rPr>
              <a:t>Major drawback:  load balancing</a:t>
            </a:r>
            <a:endParaRPr lang="ja-JP" altLang="ko-KR" sz="1600" dirty="0" smtClean="0">
              <a:solidFill>
                <a:srgbClr val="000000"/>
              </a:solidFill>
              <a:ea typeface="굴림" pitchFamily="48" charset="-127"/>
            </a:endParaRPr>
          </a:p>
          <a:p>
            <a:endParaRPr lang="ko-KR" altLang="en-US" dirty="0"/>
          </a:p>
        </p:txBody>
      </p:sp>
      <p:sp>
        <p:nvSpPr>
          <p:cNvPr id="55" name="TextBox 54"/>
          <p:cNvSpPr txBox="1"/>
          <p:nvPr/>
        </p:nvSpPr>
        <p:spPr>
          <a:xfrm>
            <a:off x="4493111" y="2060848"/>
            <a:ext cx="4013278" cy="1331134"/>
          </a:xfrm>
          <a:prstGeom prst="rect">
            <a:avLst/>
          </a:prstGeom>
          <a:noFill/>
        </p:spPr>
        <p:txBody>
          <a:bodyPr wrap="none" rtlCol="0">
            <a:spAutoFit/>
          </a:bodyPr>
          <a:lstStyle/>
          <a:p>
            <a:pPr marL="739775" lvl="1" indent="-28257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2000" dirty="0" smtClean="0">
                <a:solidFill>
                  <a:srgbClr val="000000"/>
                </a:solidFill>
                <a:ea typeface="굴림" pitchFamily="48" charset="-127"/>
              </a:rPr>
              <a:t>Portfolio</a:t>
            </a:r>
          </a:p>
          <a:p>
            <a:pPr marL="739775" lvl="1" indent="-282575">
              <a:spcBef>
                <a:spcPts val="5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1600" dirty="0" smtClean="0">
                <a:solidFill>
                  <a:srgbClr val="000000"/>
                </a:solidFill>
                <a:ea typeface="굴림" pitchFamily="48" charset="-127"/>
              </a:rPr>
              <a:t>No division of search space</a:t>
            </a:r>
          </a:p>
          <a:p>
            <a:pPr marL="739775" lvl="1" indent="-282575">
              <a:spcBef>
                <a:spcPts val="5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1600" dirty="0" smtClean="0">
                <a:solidFill>
                  <a:srgbClr val="000000"/>
                </a:solidFill>
                <a:ea typeface="굴림" pitchFamily="48" charset="-127"/>
              </a:rPr>
              <a:t>Each pair of workers collaborate </a:t>
            </a:r>
          </a:p>
          <a:p>
            <a:pPr marL="739775" lvl="1" indent="-28257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1600" dirty="0" smtClean="0">
                <a:solidFill>
                  <a:srgbClr val="000000"/>
                </a:solidFill>
                <a:ea typeface="굴림" pitchFamily="48" charset="-127"/>
              </a:rPr>
              <a:t>    through learnt clause</a:t>
            </a:r>
          </a:p>
        </p:txBody>
      </p:sp>
      <p:sp>
        <p:nvSpPr>
          <p:cNvPr id="56" name="TextBox 55"/>
          <p:cNvSpPr txBox="1"/>
          <p:nvPr/>
        </p:nvSpPr>
        <p:spPr>
          <a:xfrm>
            <a:off x="5724128" y="4938266"/>
            <a:ext cx="494046" cy="338554"/>
          </a:xfrm>
          <a:prstGeom prst="rect">
            <a:avLst/>
          </a:prstGeom>
          <a:noFill/>
          <a:ln>
            <a:solidFill>
              <a:schemeClr val="tx1"/>
            </a:solidFill>
          </a:ln>
        </p:spPr>
        <p:txBody>
          <a:bodyPr wrap="none" rtlCol="0">
            <a:spAutoFit/>
          </a:bodyPr>
          <a:lstStyle/>
          <a:p>
            <a:r>
              <a:rPr lang="en-US" altLang="ko-KR" sz="1600" dirty="0" smtClean="0"/>
              <a:t>W0</a:t>
            </a:r>
            <a:endParaRPr lang="ko-KR" altLang="en-US" sz="1600" dirty="0"/>
          </a:p>
        </p:txBody>
      </p:sp>
      <p:sp>
        <p:nvSpPr>
          <p:cNvPr id="57" name="TextBox 56"/>
          <p:cNvSpPr txBox="1"/>
          <p:nvPr/>
        </p:nvSpPr>
        <p:spPr>
          <a:xfrm>
            <a:off x="7956376" y="5586338"/>
            <a:ext cx="494046" cy="338554"/>
          </a:xfrm>
          <a:prstGeom prst="rect">
            <a:avLst/>
          </a:prstGeom>
          <a:noFill/>
          <a:ln>
            <a:solidFill>
              <a:schemeClr val="tx1"/>
            </a:solidFill>
          </a:ln>
        </p:spPr>
        <p:txBody>
          <a:bodyPr wrap="none" rtlCol="0">
            <a:spAutoFit/>
          </a:bodyPr>
          <a:lstStyle/>
          <a:p>
            <a:r>
              <a:rPr lang="en-US" altLang="ko-KR" sz="1600" dirty="0" smtClean="0"/>
              <a:t>W2</a:t>
            </a:r>
            <a:endParaRPr lang="ko-KR" altLang="en-US" sz="1600" dirty="0"/>
          </a:p>
        </p:txBody>
      </p:sp>
      <p:sp>
        <p:nvSpPr>
          <p:cNvPr id="58" name="TextBox 57"/>
          <p:cNvSpPr txBox="1"/>
          <p:nvPr/>
        </p:nvSpPr>
        <p:spPr>
          <a:xfrm>
            <a:off x="7164288" y="4866258"/>
            <a:ext cx="494046" cy="338554"/>
          </a:xfrm>
          <a:prstGeom prst="rect">
            <a:avLst/>
          </a:prstGeom>
          <a:noFill/>
          <a:ln>
            <a:solidFill>
              <a:schemeClr val="tx1"/>
            </a:solidFill>
          </a:ln>
        </p:spPr>
        <p:txBody>
          <a:bodyPr wrap="none" rtlCol="0">
            <a:spAutoFit/>
          </a:bodyPr>
          <a:lstStyle/>
          <a:p>
            <a:r>
              <a:rPr lang="en-US" altLang="ko-KR" sz="1600" dirty="0" smtClean="0"/>
              <a:t>W3</a:t>
            </a:r>
            <a:endParaRPr lang="ko-KR" altLang="en-US" sz="1600" dirty="0"/>
          </a:p>
        </p:txBody>
      </p:sp>
      <p:sp>
        <p:nvSpPr>
          <p:cNvPr id="59" name="타원 58"/>
          <p:cNvSpPr/>
          <p:nvPr/>
        </p:nvSpPr>
        <p:spPr>
          <a:xfrm>
            <a:off x="6444208" y="3933056"/>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p:cNvSpPr/>
          <p:nvPr/>
        </p:nvSpPr>
        <p:spPr>
          <a:xfrm>
            <a:off x="7164288" y="4005064"/>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p:cNvSpPr/>
          <p:nvPr/>
        </p:nvSpPr>
        <p:spPr>
          <a:xfrm>
            <a:off x="7524328" y="3789040"/>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타원 61"/>
          <p:cNvSpPr/>
          <p:nvPr/>
        </p:nvSpPr>
        <p:spPr>
          <a:xfrm>
            <a:off x="6876256" y="3789040"/>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타원 62"/>
          <p:cNvSpPr/>
          <p:nvPr/>
        </p:nvSpPr>
        <p:spPr>
          <a:xfrm>
            <a:off x="6876256" y="4293096"/>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타원 63"/>
          <p:cNvSpPr/>
          <p:nvPr/>
        </p:nvSpPr>
        <p:spPr>
          <a:xfrm>
            <a:off x="7524328" y="4221088"/>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TextBox 64"/>
          <p:cNvSpPr txBox="1"/>
          <p:nvPr/>
        </p:nvSpPr>
        <p:spPr>
          <a:xfrm>
            <a:off x="5940152" y="3501008"/>
            <a:ext cx="2376264" cy="1077218"/>
          </a:xfrm>
          <a:prstGeom prst="rect">
            <a:avLst/>
          </a:prstGeom>
          <a:noFill/>
          <a:ln>
            <a:solidFill>
              <a:schemeClr val="tx1"/>
            </a:solidFill>
          </a:ln>
        </p:spPr>
        <p:txBody>
          <a:bodyPr wrap="square" rtlCol="0">
            <a:spAutoFit/>
          </a:bodyPr>
          <a:lstStyle/>
          <a:p>
            <a:r>
              <a:rPr lang="en-US" altLang="ko-KR" sz="1600" dirty="0" smtClean="0"/>
              <a:t>Original problem</a:t>
            </a:r>
          </a:p>
          <a:p>
            <a:endParaRPr lang="en-US" altLang="ko-KR" sz="1600" dirty="0" smtClean="0"/>
          </a:p>
          <a:p>
            <a:endParaRPr lang="en-US" altLang="ko-KR" sz="1600" dirty="0" smtClean="0"/>
          </a:p>
          <a:p>
            <a:endParaRPr lang="ko-KR" altLang="en-US" sz="1600" dirty="0"/>
          </a:p>
        </p:txBody>
      </p:sp>
      <p:cxnSp>
        <p:nvCxnSpPr>
          <p:cNvPr id="66" name="직선 화살표 연결선 65"/>
          <p:cNvCxnSpPr>
            <a:stCxn id="56" idx="0"/>
            <a:endCxn id="59" idx="4"/>
          </p:cNvCxnSpPr>
          <p:nvPr/>
        </p:nvCxnSpPr>
        <p:spPr>
          <a:xfrm flipV="1">
            <a:off x="5971151" y="4077072"/>
            <a:ext cx="545065" cy="8611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직선 화살표 연결선 68"/>
          <p:cNvCxnSpPr>
            <a:stCxn id="52" idx="0"/>
            <a:endCxn id="63" idx="4"/>
          </p:cNvCxnSpPr>
          <p:nvPr/>
        </p:nvCxnSpPr>
        <p:spPr>
          <a:xfrm flipV="1">
            <a:off x="6619223" y="4437112"/>
            <a:ext cx="329041" cy="11492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직선 화살표 연결선 71"/>
          <p:cNvCxnSpPr>
            <a:stCxn id="58" idx="0"/>
            <a:endCxn id="60" idx="4"/>
          </p:cNvCxnSpPr>
          <p:nvPr/>
        </p:nvCxnSpPr>
        <p:spPr>
          <a:xfrm flipH="1" flipV="1">
            <a:off x="7236296" y="4149080"/>
            <a:ext cx="175015" cy="7171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직선 화살표 연결선 74"/>
          <p:cNvCxnSpPr>
            <a:stCxn id="57" idx="0"/>
            <a:endCxn id="64" idx="4"/>
          </p:cNvCxnSpPr>
          <p:nvPr/>
        </p:nvCxnSpPr>
        <p:spPr>
          <a:xfrm flipH="1" flipV="1">
            <a:off x="7596336" y="4365104"/>
            <a:ext cx="607063" cy="12212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직선 화살표 연결선 83"/>
          <p:cNvCxnSpPr>
            <a:stCxn id="59" idx="6"/>
            <a:endCxn id="60" idx="2"/>
          </p:cNvCxnSpPr>
          <p:nvPr/>
        </p:nvCxnSpPr>
        <p:spPr>
          <a:xfrm>
            <a:off x="6588224" y="4005064"/>
            <a:ext cx="576064" cy="72008"/>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직선 화살표 연결선 90"/>
          <p:cNvCxnSpPr>
            <a:stCxn id="59" idx="5"/>
            <a:endCxn id="63" idx="1"/>
          </p:cNvCxnSpPr>
          <p:nvPr/>
        </p:nvCxnSpPr>
        <p:spPr>
          <a:xfrm>
            <a:off x="6567133" y="4055981"/>
            <a:ext cx="330214" cy="258206"/>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직선 화살표 연결선 93"/>
          <p:cNvCxnSpPr>
            <a:stCxn id="62" idx="7"/>
            <a:endCxn id="61" idx="2"/>
          </p:cNvCxnSpPr>
          <p:nvPr/>
        </p:nvCxnSpPr>
        <p:spPr>
          <a:xfrm>
            <a:off x="6999181" y="3810131"/>
            <a:ext cx="525147" cy="50917"/>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직선 화살표 연결선 96"/>
          <p:cNvCxnSpPr>
            <a:stCxn id="59" idx="7"/>
            <a:endCxn id="61" idx="3"/>
          </p:cNvCxnSpPr>
          <p:nvPr/>
        </p:nvCxnSpPr>
        <p:spPr>
          <a:xfrm flipV="1">
            <a:off x="6567133" y="3911965"/>
            <a:ext cx="978286" cy="42182"/>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직선 화살표 연결선 99"/>
          <p:cNvCxnSpPr>
            <a:stCxn id="63" idx="6"/>
            <a:endCxn id="64" idx="2"/>
          </p:cNvCxnSpPr>
          <p:nvPr/>
        </p:nvCxnSpPr>
        <p:spPr>
          <a:xfrm flipV="1">
            <a:off x="7020272" y="4293096"/>
            <a:ext cx="504056" cy="72008"/>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직선 화살표 연결선 102"/>
          <p:cNvCxnSpPr>
            <a:stCxn id="60" idx="6"/>
            <a:endCxn id="64" idx="0"/>
          </p:cNvCxnSpPr>
          <p:nvPr/>
        </p:nvCxnSpPr>
        <p:spPr>
          <a:xfrm>
            <a:off x="7308304" y="4077072"/>
            <a:ext cx="288032" cy="144016"/>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직선 화살표 연결선 105"/>
          <p:cNvCxnSpPr>
            <a:stCxn id="61" idx="4"/>
            <a:endCxn id="64" idx="0"/>
          </p:cNvCxnSpPr>
          <p:nvPr/>
        </p:nvCxnSpPr>
        <p:spPr>
          <a:xfrm>
            <a:off x="7596336" y="3933056"/>
            <a:ext cx="0" cy="288032"/>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직선 연결선 109"/>
          <p:cNvCxnSpPr>
            <a:stCxn id="56" idx="2"/>
            <a:endCxn id="52" idx="1"/>
          </p:cNvCxnSpPr>
          <p:nvPr/>
        </p:nvCxnSpPr>
        <p:spPr>
          <a:xfrm>
            <a:off x="5971151" y="5276820"/>
            <a:ext cx="401049" cy="478795"/>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11" name="직선 연결선 110"/>
          <p:cNvCxnSpPr>
            <a:stCxn id="56" idx="3"/>
            <a:endCxn id="58" idx="1"/>
          </p:cNvCxnSpPr>
          <p:nvPr/>
        </p:nvCxnSpPr>
        <p:spPr>
          <a:xfrm flipV="1">
            <a:off x="6218174" y="5035535"/>
            <a:ext cx="946114" cy="72008"/>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14" name="직선 연결선 113"/>
          <p:cNvCxnSpPr>
            <a:stCxn id="58" idx="2"/>
            <a:endCxn id="52" idx="3"/>
          </p:cNvCxnSpPr>
          <p:nvPr/>
        </p:nvCxnSpPr>
        <p:spPr>
          <a:xfrm flipH="1">
            <a:off x="6866246" y="5204812"/>
            <a:ext cx="545065" cy="550803"/>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17" name="직선 연결선 116"/>
          <p:cNvCxnSpPr>
            <a:stCxn id="58" idx="3"/>
            <a:endCxn id="57" idx="0"/>
          </p:cNvCxnSpPr>
          <p:nvPr/>
        </p:nvCxnSpPr>
        <p:spPr>
          <a:xfrm>
            <a:off x="7658334" y="5035535"/>
            <a:ext cx="545065" cy="550803"/>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20" name="직선 연결선 119"/>
          <p:cNvCxnSpPr>
            <a:stCxn id="52" idx="3"/>
            <a:endCxn id="57" idx="1"/>
          </p:cNvCxnSpPr>
          <p:nvPr/>
        </p:nvCxnSpPr>
        <p:spPr>
          <a:xfrm>
            <a:off x="6866246" y="5755615"/>
            <a:ext cx="1090130" cy="0"/>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23" name="직선 연결선 122"/>
          <p:cNvCxnSpPr>
            <a:stCxn id="56" idx="3"/>
            <a:endCxn id="57" idx="1"/>
          </p:cNvCxnSpPr>
          <p:nvPr/>
        </p:nvCxnSpPr>
        <p:spPr>
          <a:xfrm>
            <a:off x="6218174" y="5107543"/>
            <a:ext cx="1738202" cy="648072"/>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28" name="직선 연결선 127"/>
          <p:cNvCxnSpPr/>
          <p:nvPr/>
        </p:nvCxnSpPr>
        <p:spPr>
          <a:xfrm flipH="1">
            <a:off x="5868144" y="5514330"/>
            <a:ext cx="288032"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644008" y="5930027"/>
            <a:ext cx="2664296" cy="338554"/>
          </a:xfrm>
          <a:prstGeom prst="rect">
            <a:avLst/>
          </a:prstGeom>
          <a:noFill/>
        </p:spPr>
        <p:txBody>
          <a:bodyPr wrap="square" rtlCol="0">
            <a:spAutoFit/>
          </a:bodyPr>
          <a:lstStyle/>
          <a:p>
            <a:pPr marL="739775" lvl="1" indent="-28257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1600" dirty="0" smtClean="0">
                <a:solidFill>
                  <a:srgbClr val="000000"/>
                </a:solidFill>
                <a:ea typeface="굴림" pitchFamily="48" charset="-127"/>
              </a:rPr>
              <a:t>Share learnt clause</a:t>
            </a:r>
            <a:endParaRPr lang="ko-KR" altLang="en-US" sz="1400" dirty="0"/>
          </a:p>
        </p:txBody>
      </p:sp>
      <p:cxnSp>
        <p:nvCxnSpPr>
          <p:cNvPr id="132" name="직선 연결선 131"/>
          <p:cNvCxnSpPr/>
          <p:nvPr/>
        </p:nvCxnSpPr>
        <p:spPr>
          <a:xfrm flipH="1">
            <a:off x="6588224" y="5730354"/>
            <a:ext cx="792088"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직선 연결선 136"/>
          <p:cNvCxnSpPr/>
          <p:nvPr/>
        </p:nvCxnSpPr>
        <p:spPr>
          <a:xfrm flipH="1">
            <a:off x="6084168" y="5226298"/>
            <a:ext cx="360040"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139" name="직사각형 138"/>
          <p:cNvSpPr/>
          <p:nvPr/>
        </p:nvSpPr>
        <p:spPr>
          <a:xfrm>
            <a:off x="4644008" y="1988840"/>
            <a:ext cx="4499992" cy="4869160"/>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 name="직사각형 139"/>
          <p:cNvSpPr/>
          <p:nvPr/>
        </p:nvSpPr>
        <p:spPr>
          <a:xfrm>
            <a:off x="0" y="1988840"/>
            <a:ext cx="4644008" cy="4869160"/>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TextBox 66"/>
          <p:cNvSpPr txBox="1"/>
          <p:nvPr/>
        </p:nvSpPr>
        <p:spPr>
          <a:xfrm>
            <a:off x="7452320" y="1556792"/>
            <a:ext cx="1300164" cy="338554"/>
          </a:xfrm>
          <a:prstGeom prst="rect">
            <a:avLst/>
          </a:prstGeom>
          <a:noFill/>
          <a:ln w="28575">
            <a:solidFill>
              <a:schemeClr val="accent2">
                <a:lumMod val="60000"/>
                <a:lumOff val="40000"/>
              </a:schemeClr>
            </a:solidFill>
          </a:ln>
        </p:spPr>
        <p:txBody>
          <a:bodyPr wrap="none" rtlCol="0">
            <a:spAutoFit/>
          </a:bodyPr>
          <a:lstStyle/>
          <a:p>
            <a:r>
              <a:rPr lang="en-US" altLang="ko-KR" sz="1600" dirty="0" smtClean="0"/>
              <a:t>Wi: worker i</a:t>
            </a:r>
            <a:endParaRPr lang="ko-KR" alt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About parallel SAT solver</a:t>
            </a:r>
            <a:endParaRPr lang="ko-KR" altLang="en-US" sz="3600" b="1" dirty="0" smtClean="0"/>
          </a:p>
        </p:txBody>
      </p:sp>
      <p:sp>
        <p:nvSpPr>
          <p:cNvPr id="14339" name="내용 개체 틀 2"/>
          <p:cNvSpPr>
            <a:spLocks noGrp="1"/>
          </p:cNvSpPr>
          <p:nvPr>
            <p:ph idx="1"/>
          </p:nvPr>
        </p:nvSpPr>
        <p:spPr>
          <a:xfrm>
            <a:off x="467544" y="1484784"/>
            <a:ext cx="8229600" cy="4525963"/>
          </a:xfrm>
        </p:spPr>
        <p:txBody>
          <a:bodyPr>
            <a:normAutofit/>
          </a:bodyPr>
          <a:lstStyle/>
          <a:p>
            <a:pPr marL="339725" indent="-339725">
              <a:spcBef>
                <a:spcPts val="6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n-US" altLang="ko-KR" sz="2400" dirty="0" smtClean="0"/>
          </a:p>
          <a:p>
            <a:pPr marL="339725" indent="-339725">
              <a:spcBef>
                <a:spcPts val="6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ko-KR" sz="2400" dirty="0" smtClean="0"/>
              <a:t>Recent major approach is portfolio</a:t>
            </a:r>
            <a:endParaRPr lang="en-US" altLang="ko-KR" sz="2400" dirty="0" smtClean="0">
              <a:solidFill>
                <a:srgbClr val="000000"/>
              </a:solidFill>
              <a:ea typeface="굴림" pitchFamily="48" charset="-127"/>
            </a:endParaRPr>
          </a:p>
          <a:p>
            <a:pPr marL="739775" lvl="1" indent="-339725">
              <a:spcBef>
                <a:spcPts val="6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ko-KR" sz="2000" dirty="0" smtClean="0">
                <a:solidFill>
                  <a:srgbClr val="000000"/>
                </a:solidFill>
                <a:ea typeface="굴림" pitchFamily="48" charset="-127"/>
              </a:rPr>
              <a:t>Both </a:t>
            </a:r>
            <a:r>
              <a:rPr lang="en-US" altLang="ko-KR" sz="2000" b="1" dirty="0" smtClean="0">
                <a:solidFill>
                  <a:srgbClr val="C00000"/>
                </a:solidFill>
                <a:ea typeface="굴림" pitchFamily="48" charset="-127"/>
              </a:rPr>
              <a:t>diversity</a:t>
            </a:r>
            <a:r>
              <a:rPr lang="en-US" altLang="ko-KR" sz="2000" dirty="0" smtClean="0">
                <a:solidFill>
                  <a:srgbClr val="000000"/>
                </a:solidFill>
                <a:ea typeface="굴림" pitchFamily="48" charset="-127"/>
              </a:rPr>
              <a:t> and </a:t>
            </a:r>
            <a:r>
              <a:rPr lang="en-US" altLang="ko-KR" sz="2000" b="1" dirty="0" smtClean="0">
                <a:solidFill>
                  <a:srgbClr val="C00000"/>
                </a:solidFill>
                <a:ea typeface="굴림" pitchFamily="48" charset="-127"/>
              </a:rPr>
              <a:t>intensity</a:t>
            </a:r>
            <a:r>
              <a:rPr lang="en-US" altLang="ko-KR" sz="2000" dirty="0" smtClean="0">
                <a:solidFill>
                  <a:srgbClr val="000000"/>
                </a:solidFill>
                <a:ea typeface="굴림" pitchFamily="48" charset="-127"/>
              </a:rPr>
              <a:t> are important</a:t>
            </a:r>
            <a:endParaRPr lang="en-US" altLang="ko-KR" sz="2000" dirty="0">
              <a:solidFill>
                <a:srgbClr val="000000"/>
              </a:solidFill>
              <a:ea typeface="굴림" pitchFamily="48" charset="-127"/>
            </a:endParaRPr>
          </a:p>
          <a:p>
            <a:pPr marL="739775" lvl="1" indent="-339725">
              <a:spcBef>
                <a:spcPts val="6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n-US" altLang="ko-KR" sz="2000" dirty="0">
              <a:solidFill>
                <a:srgbClr val="000000"/>
              </a:solidFill>
              <a:ea typeface="굴림" pitchFamily="48" charset="-127"/>
            </a:endParaRPr>
          </a:p>
          <a:p>
            <a:pPr marL="739775" lvl="1" indent="-339725">
              <a:spcBef>
                <a:spcPts val="6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ko-KR" sz="2000" dirty="0" smtClean="0">
                <a:solidFill>
                  <a:srgbClr val="000000"/>
                </a:solidFill>
                <a:ea typeface="굴림" pitchFamily="48" charset="-127"/>
              </a:rPr>
              <a:t>Allocation of different search policies</a:t>
            </a:r>
          </a:p>
          <a:p>
            <a:pPr marL="1139825" lvl="2" indent="-339725">
              <a:spcBef>
                <a:spcPts val="6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ko-KR" sz="1600" dirty="0" smtClean="0">
                <a:solidFill>
                  <a:srgbClr val="000000"/>
                </a:solidFill>
                <a:ea typeface="굴림" pitchFamily="48" charset="-127"/>
              </a:rPr>
              <a:t>Diversity</a:t>
            </a:r>
          </a:p>
          <a:p>
            <a:pPr marL="1139825" lvl="2" indent="-339725">
              <a:spcBef>
                <a:spcPts val="600"/>
              </a:spcBef>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n-US" altLang="ko-KR" sz="1600" dirty="0" smtClean="0">
              <a:solidFill>
                <a:srgbClr val="000000"/>
              </a:solidFill>
              <a:ea typeface="굴림" pitchFamily="48" charset="-127"/>
            </a:endParaRPr>
          </a:p>
          <a:p>
            <a:pPr marL="739775" lvl="1" indent="-339725">
              <a:spcBef>
                <a:spcPts val="6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ko-KR" sz="2000" dirty="0" smtClean="0">
                <a:solidFill>
                  <a:srgbClr val="000000"/>
                </a:solidFill>
                <a:ea typeface="굴림" pitchFamily="48" charset="-127"/>
              </a:rPr>
              <a:t>Sharing of learned clauses</a:t>
            </a:r>
          </a:p>
          <a:p>
            <a:pPr marL="1139825" lvl="2" indent="-339725">
              <a:spcBef>
                <a:spcPts val="6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ko-KR" sz="1600" dirty="0" smtClean="0">
                <a:solidFill>
                  <a:srgbClr val="000000"/>
                </a:solidFill>
                <a:ea typeface="굴림" pitchFamily="48" charset="-127"/>
              </a:rPr>
              <a:t>Diversity        , intensity </a:t>
            </a:r>
          </a:p>
          <a:p>
            <a:pPr marL="739775" lvl="1" indent="-339725">
              <a:spcBef>
                <a:spcPts val="6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n-US" altLang="ko-KR" sz="2000" dirty="0" smtClean="0">
              <a:solidFill>
                <a:srgbClr val="000000"/>
              </a:solidFill>
              <a:ea typeface="굴림" pitchFamily="48" charset="-127"/>
            </a:endParaRPr>
          </a:p>
          <a:p>
            <a:pPr marL="739775" lvl="1" indent="-339725">
              <a:spcBef>
                <a:spcPts val="6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ko-KR" sz="2000" dirty="0" smtClean="0">
                <a:solidFill>
                  <a:srgbClr val="000000"/>
                </a:solidFill>
                <a:ea typeface="굴림" pitchFamily="48" charset="-127"/>
              </a:rPr>
              <a:t>Random selection?</a:t>
            </a:r>
          </a:p>
          <a:p>
            <a:pPr marL="1139825" lvl="2" indent="-339725">
              <a:spcBef>
                <a:spcPts val="6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ko-KR" sz="1600" dirty="0" smtClean="0">
                <a:solidFill>
                  <a:srgbClr val="000000"/>
                </a:solidFill>
                <a:ea typeface="굴림" pitchFamily="48" charset="-127"/>
              </a:rPr>
              <a:t>Diversity        &amp;&amp; intensity </a:t>
            </a:r>
          </a:p>
          <a:p>
            <a:pPr marL="1139825" lvl="2" indent="-339725">
              <a:spcBef>
                <a:spcPts val="6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n-US" altLang="ko-KR" sz="1600" dirty="0" smtClean="0">
              <a:solidFill>
                <a:srgbClr val="000000"/>
              </a:solidFill>
              <a:ea typeface="굴림" pitchFamily="48" charset="-127"/>
            </a:endParaRPr>
          </a:p>
          <a:p>
            <a:pPr marL="739775" lvl="1" indent="-339725">
              <a:spcBef>
                <a:spcPts val="600"/>
              </a:spcBef>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n-US" altLang="ko-KR" sz="2000" dirty="0" smtClean="0">
              <a:solidFill>
                <a:srgbClr val="000000"/>
              </a:solidFill>
              <a:ea typeface="굴림" pitchFamily="48" charset="-127"/>
            </a:endParaRPr>
          </a:p>
          <a:p>
            <a:pPr marL="0" indent="0" eaLnBrk="1" hangingPunct="1">
              <a:buNone/>
            </a:pPr>
            <a:endParaRPr lang="en-US" altLang="ko-KR" sz="2800" dirty="0" smtClean="0"/>
          </a:p>
        </p:txBody>
      </p:sp>
      <p:sp>
        <p:nvSpPr>
          <p:cNvPr id="4" name="TextBox 51"/>
          <p:cNvSpPr txBox="1"/>
          <p:nvPr/>
        </p:nvSpPr>
        <p:spPr>
          <a:xfrm>
            <a:off x="6598234" y="4938266"/>
            <a:ext cx="494046" cy="338554"/>
          </a:xfrm>
          <a:prstGeom prst="rect">
            <a:avLst/>
          </a:prstGeom>
          <a:noFill/>
          <a:ln>
            <a:solidFill>
              <a:schemeClr val="tx1"/>
            </a:solidFill>
          </a:ln>
        </p:spPr>
        <p:txBody>
          <a:bodyPr wrap="none" rtlCol="0">
            <a:spAutoFit/>
          </a:bodyPr>
          <a:lstStyle/>
          <a:p>
            <a:r>
              <a:rPr lang="en-US" altLang="ko-KR" sz="1600" dirty="0" smtClean="0"/>
              <a:t>W1</a:t>
            </a:r>
            <a:endParaRPr lang="ko-KR" altLang="en-US" sz="1600" dirty="0"/>
          </a:p>
        </p:txBody>
      </p:sp>
      <p:sp>
        <p:nvSpPr>
          <p:cNvPr id="5" name="TextBox 55"/>
          <p:cNvSpPr txBox="1"/>
          <p:nvPr/>
        </p:nvSpPr>
        <p:spPr>
          <a:xfrm>
            <a:off x="5950162" y="4290194"/>
            <a:ext cx="494046" cy="338554"/>
          </a:xfrm>
          <a:prstGeom prst="rect">
            <a:avLst/>
          </a:prstGeom>
          <a:noFill/>
          <a:ln>
            <a:solidFill>
              <a:schemeClr val="tx1"/>
            </a:solidFill>
          </a:ln>
        </p:spPr>
        <p:txBody>
          <a:bodyPr wrap="none" rtlCol="0">
            <a:spAutoFit/>
          </a:bodyPr>
          <a:lstStyle/>
          <a:p>
            <a:r>
              <a:rPr lang="en-US" altLang="ko-KR" sz="1600" dirty="0" smtClean="0"/>
              <a:t>W0</a:t>
            </a:r>
            <a:endParaRPr lang="ko-KR" altLang="en-US" sz="1600" dirty="0"/>
          </a:p>
        </p:txBody>
      </p:sp>
      <p:sp>
        <p:nvSpPr>
          <p:cNvPr id="6" name="TextBox 56"/>
          <p:cNvSpPr txBox="1"/>
          <p:nvPr/>
        </p:nvSpPr>
        <p:spPr>
          <a:xfrm>
            <a:off x="8182410" y="4938266"/>
            <a:ext cx="494046" cy="338554"/>
          </a:xfrm>
          <a:prstGeom prst="rect">
            <a:avLst/>
          </a:prstGeom>
          <a:noFill/>
          <a:ln>
            <a:solidFill>
              <a:schemeClr val="tx1"/>
            </a:solidFill>
          </a:ln>
        </p:spPr>
        <p:txBody>
          <a:bodyPr wrap="none" rtlCol="0">
            <a:spAutoFit/>
          </a:bodyPr>
          <a:lstStyle/>
          <a:p>
            <a:r>
              <a:rPr lang="en-US" altLang="ko-KR" sz="1600" dirty="0" smtClean="0"/>
              <a:t>W2</a:t>
            </a:r>
            <a:endParaRPr lang="ko-KR" altLang="en-US" sz="1600" dirty="0"/>
          </a:p>
        </p:txBody>
      </p:sp>
      <p:sp>
        <p:nvSpPr>
          <p:cNvPr id="7" name="TextBox 57"/>
          <p:cNvSpPr txBox="1"/>
          <p:nvPr/>
        </p:nvSpPr>
        <p:spPr>
          <a:xfrm>
            <a:off x="7390322" y="4218186"/>
            <a:ext cx="494046" cy="338554"/>
          </a:xfrm>
          <a:prstGeom prst="rect">
            <a:avLst/>
          </a:prstGeom>
          <a:noFill/>
          <a:ln>
            <a:solidFill>
              <a:schemeClr val="tx1"/>
            </a:solidFill>
          </a:ln>
        </p:spPr>
        <p:txBody>
          <a:bodyPr wrap="none" rtlCol="0">
            <a:spAutoFit/>
          </a:bodyPr>
          <a:lstStyle/>
          <a:p>
            <a:r>
              <a:rPr lang="en-US" altLang="ko-KR" sz="1600" dirty="0" smtClean="0"/>
              <a:t>W3</a:t>
            </a:r>
            <a:endParaRPr lang="ko-KR" altLang="en-US" sz="1600" dirty="0"/>
          </a:p>
        </p:txBody>
      </p:sp>
      <p:sp>
        <p:nvSpPr>
          <p:cNvPr id="8" name="타원 58"/>
          <p:cNvSpPr/>
          <p:nvPr/>
        </p:nvSpPr>
        <p:spPr>
          <a:xfrm>
            <a:off x="6670242" y="3284984"/>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59"/>
          <p:cNvSpPr/>
          <p:nvPr/>
        </p:nvSpPr>
        <p:spPr>
          <a:xfrm>
            <a:off x="7390322" y="3356992"/>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60"/>
          <p:cNvSpPr/>
          <p:nvPr/>
        </p:nvSpPr>
        <p:spPr>
          <a:xfrm>
            <a:off x="7750362" y="3140968"/>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61"/>
          <p:cNvSpPr/>
          <p:nvPr/>
        </p:nvSpPr>
        <p:spPr>
          <a:xfrm>
            <a:off x="7102290" y="3140968"/>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62"/>
          <p:cNvSpPr/>
          <p:nvPr/>
        </p:nvSpPr>
        <p:spPr>
          <a:xfrm>
            <a:off x="7102290" y="3645024"/>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63"/>
          <p:cNvSpPr/>
          <p:nvPr/>
        </p:nvSpPr>
        <p:spPr>
          <a:xfrm>
            <a:off x="7750362" y="3573016"/>
            <a:ext cx="144016" cy="1440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64"/>
          <p:cNvSpPr txBox="1"/>
          <p:nvPr/>
        </p:nvSpPr>
        <p:spPr>
          <a:xfrm>
            <a:off x="6166186" y="2852936"/>
            <a:ext cx="2376264" cy="1077218"/>
          </a:xfrm>
          <a:prstGeom prst="rect">
            <a:avLst/>
          </a:prstGeom>
          <a:noFill/>
          <a:ln>
            <a:solidFill>
              <a:schemeClr val="tx1"/>
            </a:solidFill>
          </a:ln>
        </p:spPr>
        <p:txBody>
          <a:bodyPr wrap="square" rtlCol="0">
            <a:spAutoFit/>
          </a:bodyPr>
          <a:lstStyle/>
          <a:p>
            <a:r>
              <a:rPr lang="en-US" altLang="ko-KR" sz="1600" dirty="0" smtClean="0"/>
              <a:t>Original problem</a:t>
            </a:r>
          </a:p>
          <a:p>
            <a:endParaRPr lang="en-US" altLang="ko-KR" sz="1600" dirty="0" smtClean="0"/>
          </a:p>
          <a:p>
            <a:endParaRPr lang="en-US" altLang="ko-KR" sz="1600" dirty="0" smtClean="0"/>
          </a:p>
          <a:p>
            <a:endParaRPr lang="ko-KR" altLang="en-US" sz="1600" dirty="0"/>
          </a:p>
        </p:txBody>
      </p:sp>
      <p:cxnSp>
        <p:nvCxnSpPr>
          <p:cNvPr id="15" name="직선 화살표 연결선 65"/>
          <p:cNvCxnSpPr>
            <a:stCxn id="5" idx="0"/>
            <a:endCxn id="8" idx="4"/>
          </p:cNvCxnSpPr>
          <p:nvPr/>
        </p:nvCxnSpPr>
        <p:spPr>
          <a:xfrm flipV="1">
            <a:off x="6197185" y="3429000"/>
            <a:ext cx="545065" cy="8611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직선 화살표 연결선 68"/>
          <p:cNvCxnSpPr>
            <a:stCxn id="4" idx="0"/>
            <a:endCxn id="12" idx="4"/>
          </p:cNvCxnSpPr>
          <p:nvPr/>
        </p:nvCxnSpPr>
        <p:spPr>
          <a:xfrm flipV="1">
            <a:off x="6845257" y="3789040"/>
            <a:ext cx="329041" cy="11492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71"/>
          <p:cNvCxnSpPr>
            <a:stCxn id="7" idx="0"/>
            <a:endCxn id="9" idx="4"/>
          </p:cNvCxnSpPr>
          <p:nvPr/>
        </p:nvCxnSpPr>
        <p:spPr>
          <a:xfrm flipH="1" flipV="1">
            <a:off x="7462330" y="3501008"/>
            <a:ext cx="175015" cy="7171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74"/>
          <p:cNvCxnSpPr>
            <a:stCxn id="6" idx="0"/>
            <a:endCxn id="13" idx="4"/>
          </p:cNvCxnSpPr>
          <p:nvPr/>
        </p:nvCxnSpPr>
        <p:spPr>
          <a:xfrm flipH="1" flipV="1">
            <a:off x="7822370" y="3717032"/>
            <a:ext cx="607063" cy="12212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직선 화살표 연결선 83"/>
          <p:cNvCxnSpPr>
            <a:stCxn id="8" idx="6"/>
            <a:endCxn id="9" idx="2"/>
          </p:cNvCxnSpPr>
          <p:nvPr/>
        </p:nvCxnSpPr>
        <p:spPr>
          <a:xfrm>
            <a:off x="6814258" y="3356992"/>
            <a:ext cx="576064" cy="72008"/>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직선 화살표 연결선 90"/>
          <p:cNvCxnSpPr>
            <a:stCxn id="8" idx="5"/>
            <a:endCxn id="12" idx="1"/>
          </p:cNvCxnSpPr>
          <p:nvPr/>
        </p:nvCxnSpPr>
        <p:spPr>
          <a:xfrm>
            <a:off x="6793167" y="3407909"/>
            <a:ext cx="330214" cy="258206"/>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직선 화살표 연결선 93"/>
          <p:cNvCxnSpPr>
            <a:stCxn id="11" idx="7"/>
            <a:endCxn id="10" idx="2"/>
          </p:cNvCxnSpPr>
          <p:nvPr/>
        </p:nvCxnSpPr>
        <p:spPr>
          <a:xfrm>
            <a:off x="7225215" y="3162059"/>
            <a:ext cx="525147" cy="50917"/>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직선 화살표 연결선 96"/>
          <p:cNvCxnSpPr>
            <a:stCxn id="8" idx="7"/>
            <a:endCxn id="10" idx="3"/>
          </p:cNvCxnSpPr>
          <p:nvPr/>
        </p:nvCxnSpPr>
        <p:spPr>
          <a:xfrm flipV="1">
            <a:off x="6793167" y="3263893"/>
            <a:ext cx="978286" cy="42182"/>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직선 화살표 연결선 99"/>
          <p:cNvCxnSpPr>
            <a:stCxn id="12" idx="6"/>
            <a:endCxn id="13" idx="2"/>
          </p:cNvCxnSpPr>
          <p:nvPr/>
        </p:nvCxnSpPr>
        <p:spPr>
          <a:xfrm flipV="1">
            <a:off x="7246306" y="3645024"/>
            <a:ext cx="504056" cy="72008"/>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직선 화살표 연결선 102"/>
          <p:cNvCxnSpPr>
            <a:stCxn id="9" idx="6"/>
            <a:endCxn id="13" idx="0"/>
          </p:cNvCxnSpPr>
          <p:nvPr/>
        </p:nvCxnSpPr>
        <p:spPr>
          <a:xfrm>
            <a:off x="7534338" y="3429000"/>
            <a:ext cx="288032" cy="144016"/>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직선 화살표 연결선 105"/>
          <p:cNvCxnSpPr>
            <a:stCxn id="10" idx="4"/>
            <a:endCxn id="13" idx="0"/>
          </p:cNvCxnSpPr>
          <p:nvPr/>
        </p:nvCxnSpPr>
        <p:spPr>
          <a:xfrm>
            <a:off x="7822370" y="3284984"/>
            <a:ext cx="0" cy="288032"/>
          </a:xfrm>
          <a:prstGeom prst="straightConnector1">
            <a:avLst/>
          </a:prstGeom>
          <a:ln w="63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직선 연결선 109"/>
          <p:cNvCxnSpPr>
            <a:stCxn id="5" idx="2"/>
            <a:endCxn id="4" idx="1"/>
          </p:cNvCxnSpPr>
          <p:nvPr/>
        </p:nvCxnSpPr>
        <p:spPr>
          <a:xfrm>
            <a:off x="6197185" y="4628748"/>
            <a:ext cx="401049" cy="478795"/>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7" name="직선 연결선 110"/>
          <p:cNvCxnSpPr>
            <a:stCxn id="5" idx="3"/>
            <a:endCxn id="7" idx="1"/>
          </p:cNvCxnSpPr>
          <p:nvPr/>
        </p:nvCxnSpPr>
        <p:spPr>
          <a:xfrm flipV="1">
            <a:off x="6444208" y="4387463"/>
            <a:ext cx="946114" cy="72008"/>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8" name="직선 연결선 113"/>
          <p:cNvCxnSpPr>
            <a:stCxn id="7" idx="2"/>
            <a:endCxn id="4" idx="3"/>
          </p:cNvCxnSpPr>
          <p:nvPr/>
        </p:nvCxnSpPr>
        <p:spPr>
          <a:xfrm flipH="1">
            <a:off x="7092280" y="4556740"/>
            <a:ext cx="545065" cy="550803"/>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9" name="직선 연결선 116"/>
          <p:cNvCxnSpPr>
            <a:stCxn id="7" idx="3"/>
            <a:endCxn id="6" idx="0"/>
          </p:cNvCxnSpPr>
          <p:nvPr/>
        </p:nvCxnSpPr>
        <p:spPr>
          <a:xfrm>
            <a:off x="7884368" y="4387463"/>
            <a:ext cx="545065" cy="550803"/>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0" name="직선 연결선 119"/>
          <p:cNvCxnSpPr>
            <a:stCxn id="4" idx="3"/>
            <a:endCxn id="6" idx="1"/>
          </p:cNvCxnSpPr>
          <p:nvPr/>
        </p:nvCxnSpPr>
        <p:spPr>
          <a:xfrm>
            <a:off x="7092280" y="5107543"/>
            <a:ext cx="1090130" cy="0"/>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1" name="직선 연결선 122"/>
          <p:cNvCxnSpPr>
            <a:stCxn id="5" idx="3"/>
            <a:endCxn id="6" idx="1"/>
          </p:cNvCxnSpPr>
          <p:nvPr/>
        </p:nvCxnSpPr>
        <p:spPr>
          <a:xfrm>
            <a:off x="6444208" y="4459471"/>
            <a:ext cx="1738202" cy="648072"/>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2" name="직선 연결선 127"/>
          <p:cNvCxnSpPr>
            <a:endCxn id="47" idx="0"/>
          </p:cNvCxnSpPr>
          <p:nvPr/>
        </p:nvCxnSpPr>
        <p:spPr>
          <a:xfrm flipH="1">
            <a:off x="6299949" y="4866258"/>
            <a:ext cx="82263" cy="4564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직선 연결선 131"/>
          <p:cNvCxnSpPr>
            <a:endCxn id="47" idx="3"/>
          </p:cNvCxnSpPr>
          <p:nvPr/>
        </p:nvCxnSpPr>
        <p:spPr>
          <a:xfrm flipH="1">
            <a:off x="6784152" y="5109539"/>
            <a:ext cx="822194" cy="3824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직선 연결선 136"/>
          <p:cNvCxnSpPr>
            <a:endCxn id="47" idx="0"/>
          </p:cNvCxnSpPr>
          <p:nvPr/>
        </p:nvCxnSpPr>
        <p:spPr>
          <a:xfrm flipH="1">
            <a:off x="6299949" y="4564519"/>
            <a:ext cx="390797" cy="758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직선 연결선 127"/>
          <p:cNvCxnSpPr>
            <a:stCxn id="14359" idx="3"/>
          </p:cNvCxnSpPr>
          <p:nvPr/>
        </p:nvCxnSpPr>
        <p:spPr>
          <a:xfrm flipV="1">
            <a:off x="5908782" y="3725598"/>
            <a:ext cx="640402" cy="385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직선 연결선 127"/>
          <p:cNvCxnSpPr>
            <a:stCxn id="14359" idx="3"/>
          </p:cNvCxnSpPr>
          <p:nvPr/>
        </p:nvCxnSpPr>
        <p:spPr>
          <a:xfrm>
            <a:off x="5908782" y="3764108"/>
            <a:ext cx="1082761" cy="5591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직선 연결선 127"/>
          <p:cNvCxnSpPr>
            <a:stCxn id="14359" idx="3"/>
          </p:cNvCxnSpPr>
          <p:nvPr/>
        </p:nvCxnSpPr>
        <p:spPr>
          <a:xfrm>
            <a:off x="5908782" y="3764108"/>
            <a:ext cx="1679513" cy="224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직선 연결선 127"/>
          <p:cNvCxnSpPr>
            <a:stCxn id="14359" idx="3"/>
          </p:cNvCxnSpPr>
          <p:nvPr/>
        </p:nvCxnSpPr>
        <p:spPr>
          <a:xfrm>
            <a:off x="5908782" y="3764108"/>
            <a:ext cx="2114554" cy="4520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359" name="テキスト ボックス 14358"/>
          <p:cNvSpPr txBox="1"/>
          <p:nvPr/>
        </p:nvSpPr>
        <p:spPr>
          <a:xfrm>
            <a:off x="4932040" y="3594831"/>
            <a:ext cx="976742" cy="338554"/>
          </a:xfrm>
          <a:prstGeom prst="rect">
            <a:avLst/>
          </a:prstGeom>
          <a:noFill/>
          <a:ln w="25400">
            <a:solidFill>
              <a:srgbClr val="C00000"/>
            </a:solidFill>
          </a:ln>
        </p:spPr>
        <p:txBody>
          <a:bodyPr wrap="none" rtlCol="0">
            <a:spAutoFit/>
          </a:bodyPr>
          <a:lstStyle/>
          <a:p>
            <a:r>
              <a:rPr kumimoji="1" lang="en-US" altLang="ja-JP" sz="1600" dirty="0" smtClean="0"/>
              <a:t>Diversity</a:t>
            </a:r>
            <a:endParaRPr kumimoji="1" lang="ja-JP" altLang="en-US" sz="1600" dirty="0"/>
          </a:p>
        </p:txBody>
      </p:sp>
      <p:sp>
        <p:nvSpPr>
          <p:cNvPr id="82" name="曲折矢印 81"/>
          <p:cNvSpPr/>
          <p:nvPr/>
        </p:nvSpPr>
        <p:spPr>
          <a:xfrm rot="16200000" flipV="1">
            <a:off x="2586017" y="3542775"/>
            <a:ext cx="360040" cy="276506"/>
          </a:xfrm>
          <a:prstGeom prst="bentArrow">
            <a:avLst>
              <a:gd name="adj1" fmla="val 25000"/>
              <a:gd name="adj2" fmla="val 38860"/>
              <a:gd name="adj3" fmla="val 25000"/>
              <a:gd name="adj4" fmla="val 43750"/>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テキスト ボックス 14358"/>
          <p:cNvSpPr txBox="1"/>
          <p:nvPr/>
        </p:nvSpPr>
        <p:spPr>
          <a:xfrm>
            <a:off x="5815745" y="5322694"/>
            <a:ext cx="968407" cy="338554"/>
          </a:xfrm>
          <a:prstGeom prst="rect">
            <a:avLst/>
          </a:prstGeom>
          <a:noFill/>
          <a:ln w="25400">
            <a:solidFill>
              <a:srgbClr val="C00000"/>
            </a:solidFill>
          </a:ln>
        </p:spPr>
        <p:txBody>
          <a:bodyPr wrap="none" rtlCol="0">
            <a:spAutoFit/>
          </a:bodyPr>
          <a:lstStyle/>
          <a:p>
            <a:r>
              <a:rPr kumimoji="1" lang="en-US" altLang="ja-JP" sz="1600" dirty="0" smtClean="0"/>
              <a:t>Intensity</a:t>
            </a:r>
            <a:endParaRPr kumimoji="1" lang="ja-JP" altLang="en-US" sz="1600" dirty="0"/>
          </a:p>
        </p:txBody>
      </p:sp>
      <p:sp>
        <p:nvSpPr>
          <p:cNvPr id="46" name="曲折矢印 81"/>
          <p:cNvSpPr/>
          <p:nvPr/>
        </p:nvSpPr>
        <p:spPr>
          <a:xfrm rot="16200000" flipV="1">
            <a:off x="2586017" y="4550887"/>
            <a:ext cx="360040" cy="276506"/>
          </a:xfrm>
          <a:prstGeom prst="bentArrow">
            <a:avLst>
              <a:gd name="adj1" fmla="val 25000"/>
              <a:gd name="adj2" fmla="val 38860"/>
              <a:gd name="adj3" fmla="val 25000"/>
              <a:gd name="adj4" fmla="val 43750"/>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曲折矢印 81"/>
          <p:cNvSpPr/>
          <p:nvPr/>
        </p:nvSpPr>
        <p:spPr>
          <a:xfrm rot="16200000" flipV="1">
            <a:off x="4026177" y="4550887"/>
            <a:ext cx="360040" cy="276506"/>
          </a:xfrm>
          <a:prstGeom prst="bentArrow">
            <a:avLst>
              <a:gd name="adj1" fmla="val 25000"/>
              <a:gd name="adj2" fmla="val 38860"/>
              <a:gd name="adj3" fmla="val 25000"/>
              <a:gd name="adj4" fmla="val 43750"/>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曲折矢印 81"/>
          <p:cNvSpPr/>
          <p:nvPr/>
        </p:nvSpPr>
        <p:spPr>
          <a:xfrm rot="16200000" flipV="1">
            <a:off x="2599253" y="5685346"/>
            <a:ext cx="360040" cy="276506"/>
          </a:xfrm>
          <a:prstGeom prst="bentArrow">
            <a:avLst>
              <a:gd name="adj1" fmla="val 25000"/>
              <a:gd name="adj2" fmla="val 38860"/>
              <a:gd name="adj3" fmla="val 25000"/>
              <a:gd name="adj4" fmla="val 43750"/>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曲折矢印 81"/>
          <p:cNvSpPr/>
          <p:nvPr/>
        </p:nvSpPr>
        <p:spPr>
          <a:xfrm rot="5400000">
            <a:off x="4214810" y="5715016"/>
            <a:ext cx="428629" cy="285751"/>
          </a:xfrm>
          <a:prstGeom prst="bentArrow">
            <a:avLst>
              <a:gd name="adj1" fmla="val 25000"/>
              <a:gd name="adj2" fmla="val 38860"/>
              <a:gd name="adj3" fmla="val 25000"/>
              <a:gd name="adj4" fmla="val 43750"/>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Combinatorial search</a:t>
            </a:r>
            <a:endParaRPr lang="ko-KR" altLang="en-US" sz="3600" b="1"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Solving with several workers</a:t>
            </a:r>
          </a:p>
          <a:p>
            <a:pPr lvl="1"/>
            <a:r>
              <a:rPr lang="en-US" altLang="ko-KR" sz="2000" dirty="0" smtClean="0"/>
              <a:t>Learning and information sharing</a:t>
            </a:r>
          </a:p>
        </p:txBody>
      </p:sp>
      <p:sp>
        <p:nvSpPr>
          <p:cNvPr id="6" name="모서리가 둥근 직사각형 5"/>
          <p:cNvSpPr/>
          <p:nvPr/>
        </p:nvSpPr>
        <p:spPr>
          <a:xfrm>
            <a:off x="2571736" y="2643182"/>
            <a:ext cx="4286280" cy="571504"/>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Information classification</a:t>
            </a:r>
            <a:endParaRPr lang="ko-KR" altLang="en-US" b="1" dirty="0">
              <a:solidFill>
                <a:schemeClr val="bg1"/>
              </a:solidFill>
            </a:endParaRPr>
          </a:p>
        </p:txBody>
      </p:sp>
      <p:sp>
        <p:nvSpPr>
          <p:cNvPr id="12" name="모서리가 둥근 직사각형 11"/>
          <p:cNvSpPr/>
          <p:nvPr/>
        </p:nvSpPr>
        <p:spPr>
          <a:xfrm>
            <a:off x="2000232" y="3429000"/>
            <a:ext cx="5429288" cy="85725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Class 1: Share to other workers,</a:t>
            </a:r>
          </a:p>
          <a:p>
            <a:pPr algn="ctr"/>
            <a:r>
              <a:rPr lang="en-US" altLang="ko-KR" b="1" dirty="0" smtClean="0"/>
              <a:t>maintained throughout search </a:t>
            </a:r>
            <a:endParaRPr lang="ko-KR" altLang="en-US" b="1" dirty="0"/>
          </a:p>
        </p:txBody>
      </p:sp>
      <p:sp>
        <p:nvSpPr>
          <p:cNvPr id="13" name="모서리가 둥근 직사각형 12"/>
          <p:cNvSpPr/>
          <p:nvPr/>
        </p:nvSpPr>
        <p:spPr>
          <a:xfrm>
            <a:off x="2000232" y="4500570"/>
            <a:ext cx="5429288" cy="85725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Class 2: Share to other workers, </a:t>
            </a:r>
          </a:p>
          <a:p>
            <a:pPr algn="ctr"/>
            <a:r>
              <a:rPr lang="en-US" altLang="ko-KR" b="1" dirty="0" smtClean="0"/>
              <a:t>erased periodically</a:t>
            </a:r>
            <a:endParaRPr lang="ko-KR" altLang="en-US" b="1" dirty="0"/>
          </a:p>
        </p:txBody>
      </p:sp>
      <p:sp>
        <p:nvSpPr>
          <p:cNvPr id="14" name="모서리가 둥근 직사각형 13"/>
          <p:cNvSpPr/>
          <p:nvPr/>
        </p:nvSpPr>
        <p:spPr>
          <a:xfrm>
            <a:off x="2000232" y="5572140"/>
            <a:ext cx="5429288" cy="85725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Class 3: Not shared, most of them are erased periodically</a:t>
            </a:r>
            <a:endParaRPr lang="ko-KR" alt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Autofit/>
          </a:bodyPr>
          <a:lstStyle/>
          <a:p>
            <a:pPr eaLnBrk="1" hangingPunct="1"/>
            <a:r>
              <a:rPr lang="en-US" altLang="ko-KR" sz="3600" b="1" dirty="0" smtClean="0"/>
              <a:t>Limitation and proposal</a:t>
            </a:r>
            <a:endParaRPr lang="ko-KR" altLang="en-US" sz="3600" b="1" dirty="0" smtClean="0"/>
          </a:p>
        </p:txBody>
      </p:sp>
      <p:sp>
        <p:nvSpPr>
          <p:cNvPr id="14339" name="내용 개체 틀 2"/>
          <p:cNvSpPr>
            <a:spLocks noGrp="1"/>
          </p:cNvSpPr>
          <p:nvPr>
            <p:ph idx="1"/>
          </p:nvPr>
        </p:nvSpPr>
        <p:spPr/>
        <p:txBody>
          <a:bodyPr>
            <a:normAutofit/>
          </a:bodyPr>
          <a:lstStyle/>
          <a:p>
            <a:r>
              <a:rPr lang="en-US" altLang="ko-KR" sz="2400" dirty="0" smtClean="0">
                <a:solidFill>
                  <a:srgbClr val="000000"/>
                </a:solidFill>
                <a:ea typeface="굴림" pitchFamily="48" charset="-127"/>
              </a:rPr>
              <a:t>Allocation of different search policies </a:t>
            </a:r>
          </a:p>
          <a:p>
            <a:pPr lvl="1"/>
            <a:r>
              <a:rPr lang="en-US" altLang="ko-KR" sz="2000" dirty="0" smtClean="0"/>
              <a:t>Not suitable for massively parallel environments</a:t>
            </a:r>
          </a:p>
          <a:p>
            <a:pPr lvl="1"/>
            <a:endParaRPr lang="en-US" altLang="ko-KR" sz="2000" dirty="0" smtClean="0"/>
          </a:p>
          <a:p>
            <a:pPr marL="342900" lvl="1" indent="-342900">
              <a:buFont typeface="Arial" pitchFamily="34" charset="0"/>
              <a:buChar char="•"/>
            </a:pPr>
            <a:endParaRPr lang="en-US" altLang="ko-KR" sz="2400" dirty="0" smtClean="0">
              <a:solidFill>
                <a:srgbClr val="000000"/>
              </a:solidFill>
              <a:ea typeface="굴림" pitchFamily="48" charset="-127"/>
            </a:endParaRPr>
          </a:p>
          <a:p>
            <a:pPr marL="342900" lvl="1" indent="-342900">
              <a:buFont typeface="Arial" pitchFamily="34" charset="0"/>
              <a:buChar char="•"/>
            </a:pPr>
            <a:endParaRPr lang="en-US" altLang="ko-KR" sz="2400" dirty="0" smtClean="0">
              <a:solidFill>
                <a:srgbClr val="000000"/>
              </a:solidFill>
              <a:ea typeface="굴림" pitchFamily="48" charset="-127"/>
            </a:endParaRPr>
          </a:p>
          <a:p>
            <a:pPr marL="342900" lvl="1" indent="-342900">
              <a:buFont typeface="Arial" pitchFamily="34" charset="0"/>
              <a:buChar char="•"/>
            </a:pPr>
            <a:r>
              <a:rPr lang="en-US" altLang="ko-KR" sz="2400" dirty="0" smtClean="0">
                <a:solidFill>
                  <a:srgbClr val="000000"/>
                </a:solidFill>
                <a:ea typeface="굴림" pitchFamily="48" charset="-127"/>
              </a:rPr>
              <a:t>Sharing of learned clauses</a:t>
            </a:r>
            <a:endParaRPr lang="en-US" altLang="ja-JP" dirty="0" smtClean="0"/>
          </a:p>
          <a:p>
            <a:pPr lvl="1"/>
            <a:r>
              <a:rPr lang="en-US" altLang="ko-KR" sz="2000" dirty="0" smtClean="0"/>
              <a:t>Only short clauses are shared</a:t>
            </a:r>
          </a:p>
          <a:p>
            <a:pPr lvl="1"/>
            <a:r>
              <a:rPr lang="en-US" altLang="ko-KR" sz="2000" dirty="0" smtClean="0"/>
              <a:t>Clauses are removed periodically</a:t>
            </a:r>
            <a:endParaRPr lang="en-US" altLang="ko-KR" sz="2400" dirty="0" smtClean="0"/>
          </a:p>
          <a:p>
            <a:pPr eaLnBrk="1" hangingPunct="1">
              <a:buNone/>
            </a:pPr>
            <a:endParaRPr lang="en-US" altLang="ko-KR" sz="2400" dirty="0" smtClean="0"/>
          </a:p>
        </p:txBody>
      </p:sp>
      <p:sp>
        <p:nvSpPr>
          <p:cNvPr id="42" name="오른쪽 화살표 34"/>
          <p:cNvSpPr>
            <a:spLocks noChangeArrowheads="1"/>
          </p:cNvSpPr>
          <p:nvPr/>
        </p:nvSpPr>
        <p:spPr bwMode="auto">
          <a:xfrm>
            <a:off x="1547664" y="2780928"/>
            <a:ext cx="576064" cy="288032"/>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43" name="テキスト ボックス 14358"/>
          <p:cNvSpPr txBox="1"/>
          <p:nvPr/>
        </p:nvSpPr>
        <p:spPr>
          <a:xfrm>
            <a:off x="2267744" y="2740858"/>
            <a:ext cx="4664739" cy="400110"/>
          </a:xfrm>
          <a:prstGeom prst="rect">
            <a:avLst/>
          </a:prstGeom>
          <a:noFill/>
          <a:ln w="25400">
            <a:noFill/>
          </a:ln>
        </p:spPr>
        <p:txBody>
          <a:bodyPr wrap="none" rtlCol="0">
            <a:spAutoFit/>
          </a:bodyPr>
          <a:lstStyle/>
          <a:p>
            <a:r>
              <a:rPr kumimoji="1" lang="en-US" altLang="ja-JP" sz="2000" b="1" dirty="0" smtClean="0"/>
              <a:t>All workers use same search policies</a:t>
            </a:r>
            <a:endParaRPr kumimoji="1" lang="ja-JP" altLang="en-US" sz="2000" b="1" dirty="0"/>
          </a:p>
        </p:txBody>
      </p:sp>
      <p:sp>
        <p:nvSpPr>
          <p:cNvPr id="44" name="오른쪽 화살표 34"/>
          <p:cNvSpPr>
            <a:spLocks noChangeArrowheads="1"/>
          </p:cNvSpPr>
          <p:nvPr/>
        </p:nvSpPr>
        <p:spPr bwMode="auto">
          <a:xfrm>
            <a:off x="1547664" y="5125254"/>
            <a:ext cx="576064" cy="288032"/>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45" name="テキスト ボックス 14358"/>
          <p:cNvSpPr txBox="1"/>
          <p:nvPr/>
        </p:nvSpPr>
        <p:spPr>
          <a:xfrm>
            <a:off x="2267744" y="5085184"/>
            <a:ext cx="4537332" cy="1015663"/>
          </a:xfrm>
          <a:prstGeom prst="rect">
            <a:avLst/>
          </a:prstGeom>
          <a:noFill/>
          <a:ln w="25400">
            <a:noFill/>
          </a:ln>
        </p:spPr>
        <p:txBody>
          <a:bodyPr wrap="none" rtlCol="0">
            <a:spAutoFit/>
          </a:bodyPr>
          <a:lstStyle/>
          <a:p>
            <a:r>
              <a:rPr kumimoji="1" lang="en-US" altLang="ja-JP" sz="2000" b="1" dirty="0" smtClean="0"/>
              <a:t>To share information and maintain</a:t>
            </a:r>
          </a:p>
          <a:p>
            <a:r>
              <a:rPr kumimoji="1" lang="en-US" altLang="ja-JP" sz="2000" dirty="0" smtClean="0"/>
              <a:t>  1. Compress information</a:t>
            </a:r>
          </a:p>
          <a:p>
            <a:r>
              <a:rPr kumimoji="1" lang="en-US" altLang="ja-JP" sz="2000" dirty="0" smtClean="0"/>
              <a:t>  2. Accumulate these as history map</a:t>
            </a:r>
            <a:endParaRPr kumimoji="1" lang="ja-JP" alt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kumimoji="1" lang="ja-JP" altLang="en-US"/>
          </a:p>
        </p:txBody>
      </p:sp>
      <p:sp>
        <p:nvSpPr>
          <p:cNvPr id="3" name="내용 개체 틀 2"/>
          <p:cNvSpPr>
            <a:spLocks noGrp="1"/>
          </p:cNvSpPr>
          <p:nvPr>
            <p:ph idx="1"/>
          </p:nvPr>
        </p:nvSpPr>
        <p:spPr/>
        <p:txBody>
          <a:bodyPr/>
          <a:lstStyle/>
          <a:p>
            <a:endParaRPr kumimoji="1" lang="ja-JP"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Combinatorial search</a:t>
            </a:r>
            <a:endParaRPr lang="ko-KR" altLang="en-US" sz="3600" b="1"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Challenging huge search space</a:t>
            </a:r>
          </a:p>
        </p:txBody>
      </p:sp>
      <p:pic>
        <p:nvPicPr>
          <p:cNvPr id="1026" name="Picture 2"/>
          <p:cNvPicPr>
            <a:picLocks noChangeAspect="1" noChangeArrowheads="1"/>
          </p:cNvPicPr>
          <p:nvPr/>
        </p:nvPicPr>
        <p:blipFill>
          <a:blip r:embed="rId3" cstate="print"/>
          <a:srcRect/>
          <a:stretch>
            <a:fillRect/>
          </a:stretch>
        </p:blipFill>
        <p:spPr bwMode="auto">
          <a:xfrm>
            <a:off x="928662" y="2285992"/>
            <a:ext cx="4071934" cy="4071934"/>
          </a:xfrm>
          <a:prstGeom prst="rect">
            <a:avLst/>
          </a:prstGeom>
          <a:noFill/>
          <a:ln w="9525">
            <a:noFill/>
            <a:miter lim="800000"/>
            <a:headEnd/>
            <a:tailEnd/>
          </a:ln>
          <a:effectLst/>
        </p:spPr>
      </p:pic>
      <p:sp>
        <p:nvSpPr>
          <p:cNvPr id="30" name="모서리가 둥근 직사각형 29"/>
          <p:cNvSpPr/>
          <p:nvPr/>
        </p:nvSpPr>
        <p:spPr>
          <a:xfrm>
            <a:off x="5786446" y="3143248"/>
            <a:ext cx="2571768" cy="500066"/>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Branching heuristic</a:t>
            </a:r>
            <a:endParaRPr lang="ko-KR" altLang="en-US" b="1" dirty="0">
              <a:solidFill>
                <a:schemeClr val="bg1"/>
              </a:solidFill>
            </a:endParaRPr>
          </a:p>
        </p:txBody>
      </p:sp>
      <p:sp>
        <p:nvSpPr>
          <p:cNvPr id="6" name="모서리가 둥근 직사각형 5"/>
          <p:cNvSpPr/>
          <p:nvPr/>
        </p:nvSpPr>
        <p:spPr>
          <a:xfrm>
            <a:off x="5786446" y="3929066"/>
            <a:ext cx="2571768" cy="500066"/>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Restart</a:t>
            </a:r>
            <a:endParaRPr lang="ko-KR" altLang="en-US" b="1" dirty="0">
              <a:solidFill>
                <a:schemeClr val="bg1"/>
              </a:solidFill>
            </a:endParaRPr>
          </a:p>
        </p:txBody>
      </p:sp>
      <p:sp>
        <p:nvSpPr>
          <p:cNvPr id="7" name="모서리가 둥근 직사각형 6"/>
          <p:cNvSpPr/>
          <p:nvPr/>
        </p:nvSpPr>
        <p:spPr>
          <a:xfrm>
            <a:off x="5786446" y="4714884"/>
            <a:ext cx="2571768" cy="500066"/>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Constraint learning</a:t>
            </a:r>
            <a:endParaRPr lang="ko-KR" altLang="en-US" b="1" dirty="0">
              <a:solidFill>
                <a:schemeClr val="bg1"/>
              </a:solidFill>
            </a:endParaRPr>
          </a:p>
        </p:txBody>
      </p:sp>
      <p:sp>
        <p:nvSpPr>
          <p:cNvPr id="8" name="TextBox 7"/>
          <p:cNvSpPr txBox="1"/>
          <p:nvPr/>
        </p:nvSpPr>
        <p:spPr>
          <a:xfrm>
            <a:off x="4786282" y="2428868"/>
            <a:ext cx="4357718" cy="400110"/>
          </a:xfrm>
          <a:prstGeom prst="rect">
            <a:avLst/>
          </a:prstGeom>
          <a:noFill/>
        </p:spPr>
        <p:txBody>
          <a:bodyPr wrap="square" rtlCol="0">
            <a:spAutoFit/>
          </a:bodyPr>
          <a:lstStyle/>
          <a:p>
            <a:pPr marL="739775" lvl="1" indent="-28257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2000" dirty="0" smtClean="0">
                <a:solidFill>
                  <a:srgbClr val="000000"/>
                </a:solidFill>
                <a:ea typeface="굴림" pitchFamily="48" charset="-127"/>
              </a:rPr>
              <a:t>Techniques for efficient search</a:t>
            </a:r>
            <a:endParaRPr lang="ko-KR" altLang="en-US" dirty="0"/>
          </a:p>
        </p:txBody>
      </p:sp>
      <p:sp>
        <p:nvSpPr>
          <p:cNvPr id="9" name="TextBox 8"/>
          <p:cNvSpPr txBox="1"/>
          <p:nvPr/>
        </p:nvSpPr>
        <p:spPr>
          <a:xfrm rot="5400000">
            <a:off x="6487696" y="5156642"/>
            <a:ext cx="1285884" cy="830997"/>
          </a:xfrm>
          <a:prstGeom prst="rect">
            <a:avLst/>
          </a:prstGeom>
          <a:noFill/>
        </p:spPr>
        <p:txBody>
          <a:bodyPr wrap="square" rtlCol="0">
            <a:spAutoFit/>
          </a:bodyPr>
          <a:lstStyle/>
          <a:p>
            <a:pPr marL="739775" lvl="1" indent="-282575">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altLang="ja-JP" sz="4800" dirty="0" smtClean="0">
                <a:solidFill>
                  <a:srgbClr val="000000"/>
                </a:solidFill>
                <a:ea typeface="굴림" pitchFamily="48" charset="-127"/>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Autofit/>
          </a:bodyPr>
          <a:lstStyle/>
          <a:p>
            <a:r>
              <a:rPr lang="en-US" altLang="ko-KR" sz="3600" b="1" dirty="0" smtClean="0"/>
              <a:t>Which information </a:t>
            </a:r>
            <a:endParaRPr lang="ko-KR" altLang="en-US" sz="3600" b="1" dirty="0" smtClean="0"/>
          </a:p>
        </p:txBody>
      </p:sp>
      <p:sp>
        <p:nvSpPr>
          <p:cNvPr id="14339" name="내용 개체 틀 2"/>
          <p:cNvSpPr>
            <a:spLocks noGrp="1"/>
          </p:cNvSpPr>
          <p:nvPr>
            <p:ph idx="1"/>
          </p:nvPr>
        </p:nvSpPr>
        <p:spPr/>
        <p:txBody>
          <a:bodyPr>
            <a:normAutofit/>
          </a:bodyPr>
          <a:lstStyle/>
          <a:p>
            <a:r>
              <a:rPr lang="en-US" altLang="ko-KR" sz="2400" dirty="0" smtClean="0">
                <a:solidFill>
                  <a:srgbClr val="000000"/>
                </a:solidFill>
                <a:ea typeface="굴림" pitchFamily="48" charset="-127"/>
              </a:rPr>
              <a:t>Save last assignments for each variable</a:t>
            </a:r>
            <a:endParaRPr lang="en-US" altLang="ko-KR" sz="2400" dirty="0" smtClean="0"/>
          </a:p>
        </p:txBody>
      </p:sp>
      <p:sp>
        <p:nvSpPr>
          <p:cNvPr id="4" name="TextBox 3"/>
          <p:cNvSpPr txBox="1"/>
          <p:nvPr/>
        </p:nvSpPr>
        <p:spPr>
          <a:xfrm>
            <a:off x="1470632" y="3356992"/>
            <a:ext cx="1007007" cy="584775"/>
          </a:xfrm>
          <a:prstGeom prst="rect">
            <a:avLst/>
          </a:prstGeom>
          <a:noFill/>
        </p:spPr>
        <p:txBody>
          <a:bodyPr wrap="none" rtlCol="0">
            <a:spAutoFit/>
          </a:bodyPr>
          <a:lstStyle/>
          <a:p>
            <a:pPr algn="ctr"/>
            <a:r>
              <a:rPr lang="en-US" altLang="ko-KR" sz="1600" dirty="0" smtClean="0"/>
              <a:t>Decision</a:t>
            </a:r>
          </a:p>
          <a:p>
            <a:pPr algn="ctr"/>
            <a:r>
              <a:rPr lang="en-US" altLang="ko-KR" sz="1600" dirty="0" smtClean="0"/>
              <a:t>level</a:t>
            </a:r>
          </a:p>
        </p:txBody>
      </p:sp>
      <p:sp>
        <p:nvSpPr>
          <p:cNvPr id="5" name="TextBox 4"/>
          <p:cNvSpPr txBox="1"/>
          <p:nvPr/>
        </p:nvSpPr>
        <p:spPr>
          <a:xfrm>
            <a:off x="2748088" y="3429000"/>
            <a:ext cx="4992264" cy="338554"/>
          </a:xfrm>
          <a:prstGeom prst="rect">
            <a:avLst/>
          </a:prstGeom>
          <a:noFill/>
        </p:spPr>
        <p:txBody>
          <a:bodyPr wrap="none" rtlCol="0">
            <a:spAutoFit/>
          </a:bodyPr>
          <a:lstStyle/>
          <a:p>
            <a:pPr algn="ctr"/>
            <a:r>
              <a:rPr lang="en-US" altLang="ko-KR" sz="1600" dirty="0" smtClean="0"/>
              <a:t>0   1   2   3                                  k-1   k   k+1</a:t>
            </a:r>
          </a:p>
        </p:txBody>
      </p:sp>
      <p:sp>
        <p:nvSpPr>
          <p:cNvPr id="6" name="TextBox 5"/>
          <p:cNvSpPr txBox="1"/>
          <p:nvPr/>
        </p:nvSpPr>
        <p:spPr>
          <a:xfrm>
            <a:off x="1339187" y="3996353"/>
            <a:ext cx="1269898" cy="338554"/>
          </a:xfrm>
          <a:prstGeom prst="rect">
            <a:avLst/>
          </a:prstGeom>
          <a:noFill/>
        </p:spPr>
        <p:txBody>
          <a:bodyPr wrap="none" rtlCol="0">
            <a:spAutoFit/>
          </a:bodyPr>
          <a:lstStyle/>
          <a:p>
            <a:pPr algn="ctr"/>
            <a:r>
              <a:rPr lang="en-US" altLang="ko-KR" sz="1600" dirty="0" smtClean="0"/>
              <a:t>Assignment</a:t>
            </a:r>
          </a:p>
        </p:txBody>
      </p:sp>
      <p:sp>
        <p:nvSpPr>
          <p:cNvPr id="7" name="TextBox 6"/>
          <p:cNvSpPr txBox="1"/>
          <p:nvPr/>
        </p:nvSpPr>
        <p:spPr>
          <a:xfrm>
            <a:off x="2812020" y="4026550"/>
            <a:ext cx="4225836" cy="338554"/>
          </a:xfrm>
          <a:prstGeom prst="rect">
            <a:avLst/>
          </a:prstGeom>
          <a:noFill/>
        </p:spPr>
        <p:txBody>
          <a:bodyPr wrap="none" rtlCol="0">
            <a:spAutoFit/>
          </a:bodyPr>
          <a:lstStyle/>
          <a:p>
            <a:pPr algn="ctr"/>
            <a:r>
              <a:rPr lang="en-US" altLang="ko-KR" sz="1600" dirty="0" smtClean="0"/>
              <a:t>T   T                                                  </a:t>
            </a:r>
          </a:p>
        </p:txBody>
      </p:sp>
      <p:sp>
        <p:nvSpPr>
          <p:cNvPr id="8" name="TextBox 7"/>
          <p:cNvSpPr txBox="1"/>
          <p:nvPr/>
        </p:nvSpPr>
        <p:spPr>
          <a:xfrm>
            <a:off x="4980336" y="3316922"/>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9" name="TextBox 8"/>
          <p:cNvSpPr txBox="1"/>
          <p:nvPr/>
        </p:nvSpPr>
        <p:spPr>
          <a:xfrm>
            <a:off x="4997920" y="3901778"/>
            <a:ext cx="373820" cy="400110"/>
          </a:xfrm>
          <a:prstGeom prst="rect">
            <a:avLst/>
          </a:prstGeom>
          <a:noFill/>
        </p:spPr>
        <p:txBody>
          <a:bodyPr wrap="none" rtlCol="0">
            <a:spAutoFit/>
          </a:bodyPr>
          <a:lstStyle/>
          <a:p>
            <a:r>
              <a:rPr lang="en-US" altLang="ko-KR" sz="2000" dirty="0" smtClean="0"/>
              <a:t>…</a:t>
            </a:r>
            <a:endParaRPr lang="ko-KR" altLang="en-US" sz="2000" dirty="0"/>
          </a:p>
        </p:txBody>
      </p:sp>
      <p:sp>
        <p:nvSpPr>
          <p:cNvPr id="10" name="직사각형 9"/>
          <p:cNvSpPr/>
          <p:nvPr/>
        </p:nvSpPr>
        <p:spPr>
          <a:xfrm>
            <a:off x="3419872" y="3284984"/>
            <a:ext cx="4392488" cy="1224136"/>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7041894" y="5034662"/>
            <a:ext cx="893193" cy="338554"/>
          </a:xfrm>
          <a:prstGeom prst="rect">
            <a:avLst/>
          </a:prstGeom>
          <a:noFill/>
        </p:spPr>
        <p:txBody>
          <a:bodyPr wrap="none" rtlCol="0">
            <a:spAutoFit/>
          </a:bodyPr>
          <a:lstStyle/>
          <a:p>
            <a:pPr algn="ctr"/>
            <a:r>
              <a:rPr lang="en-US" altLang="ko-KR" sz="1600" dirty="0" smtClean="0"/>
              <a:t>Conflict</a:t>
            </a:r>
          </a:p>
        </p:txBody>
      </p:sp>
      <p:sp>
        <p:nvSpPr>
          <p:cNvPr id="12" name="TextBox 11"/>
          <p:cNvSpPr txBox="1"/>
          <p:nvPr/>
        </p:nvSpPr>
        <p:spPr>
          <a:xfrm>
            <a:off x="2757421" y="5034662"/>
            <a:ext cx="1064586" cy="338554"/>
          </a:xfrm>
          <a:prstGeom prst="rect">
            <a:avLst/>
          </a:prstGeom>
          <a:noFill/>
        </p:spPr>
        <p:txBody>
          <a:bodyPr wrap="none" rtlCol="0">
            <a:spAutoFit/>
          </a:bodyPr>
          <a:lstStyle/>
          <a:p>
            <a:pPr algn="ctr"/>
            <a:r>
              <a:rPr lang="en-US" altLang="ko-KR" sz="1600" dirty="0" smtClean="0"/>
              <a:t>Backtrack</a:t>
            </a:r>
          </a:p>
        </p:txBody>
      </p:sp>
      <p:cxnSp>
        <p:nvCxnSpPr>
          <p:cNvPr id="13" name="직선 화살표 연결선 68"/>
          <p:cNvCxnSpPr>
            <a:stCxn id="12" idx="0"/>
          </p:cNvCxnSpPr>
          <p:nvPr/>
        </p:nvCxnSpPr>
        <p:spPr>
          <a:xfrm flipH="1" flipV="1">
            <a:off x="3275857" y="4509120"/>
            <a:ext cx="13857" cy="5255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68"/>
          <p:cNvCxnSpPr>
            <a:stCxn id="11" idx="0"/>
          </p:cNvCxnSpPr>
          <p:nvPr/>
        </p:nvCxnSpPr>
        <p:spPr>
          <a:xfrm flipH="1" flipV="1">
            <a:off x="7452655" y="4530606"/>
            <a:ext cx="35836"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직선 화살표 연결선 68"/>
          <p:cNvCxnSpPr>
            <a:stCxn id="25" idx="0"/>
            <a:endCxn id="10" idx="2"/>
          </p:cNvCxnSpPr>
          <p:nvPr/>
        </p:nvCxnSpPr>
        <p:spPr>
          <a:xfrm flipH="1" flipV="1">
            <a:off x="5616116" y="4509120"/>
            <a:ext cx="22149" cy="14401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49853" y="5949280"/>
            <a:ext cx="1976823" cy="338554"/>
          </a:xfrm>
          <a:prstGeom prst="rect">
            <a:avLst/>
          </a:prstGeom>
          <a:noFill/>
        </p:spPr>
        <p:txBody>
          <a:bodyPr wrap="none" rtlCol="0">
            <a:spAutoFit/>
          </a:bodyPr>
          <a:lstStyle/>
          <a:p>
            <a:pPr algn="ctr"/>
            <a:r>
              <a:rPr lang="en-US" altLang="ko-KR" sz="1600" b="1" dirty="0" smtClean="0"/>
              <a:t>Erase assignments</a:t>
            </a:r>
            <a:endParaRPr lang="en-US" altLang="ko-KR" sz="1600" dirty="0" smtClean="0"/>
          </a:p>
        </p:txBody>
      </p:sp>
      <p:cxnSp>
        <p:nvCxnSpPr>
          <p:cNvPr id="30" name="직선 화살표 연결선 29"/>
          <p:cNvCxnSpPr>
            <a:stCxn id="11" idx="1"/>
            <a:endCxn id="12" idx="3"/>
          </p:cNvCxnSpPr>
          <p:nvPr/>
        </p:nvCxnSpPr>
        <p:spPr>
          <a:xfrm flipH="1">
            <a:off x="3822007" y="5203939"/>
            <a:ext cx="3219887"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43608" y="2420888"/>
            <a:ext cx="1634423" cy="338554"/>
          </a:xfrm>
          <a:prstGeom prst="rect">
            <a:avLst/>
          </a:prstGeom>
          <a:noFill/>
        </p:spPr>
        <p:txBody>
          <a:bodyPr wrap="none" rtlCol="0">
            <a:spAutoFit/>
          </a:bodyPr>
          <a:lstStyle/>
          <a:p>
            <a:pPr algn="ctr"/>
            <a:r>
              <a:rPr lang="en-US" altLang="ko-KR" sz="1600" dirty="0" smtClean="0"/>
              <a:t>Progress saving</a:t>
            </a:r>
          </a:p>
        </p:txBody>
      </p:sp>
      <p:sp>
        <p:nvSpPr>
          <p:cNvPr id="37" name="TextBox 36"/>
          <p:cNvSpPr txBox="1"/>
          <p:nvPr/>
        </p:nvSpPr>
        <p:spPr>
          <a:xfrm>
            <a:off x="2743752" y="2420888"/>
            <a:ext cx="4883068" cy="338554"/>
          </a:xfrm>
          <a:prstGeom prst="rect">
            <a:avLst/>
          </a:prstGeom>
          <a:noFill/>
        </p:spPr>
        <p:txBody>
          <a:bodyPr wrap="none" rtlCol="0">
            <a:spAutoFit/>
          </a:bodyPr>
          <a:lstStyle/>
          <a:p>
            <a:pPr algn="ctr"/>
            <a:r>
              <a:rPr lang="en-US" altLang="ko-KR" sz="1600" dirty="0" smtClean="0"/>
              <a:t>T   T   F   F                                    F    T    T</a:t>
            </a:r>
          </a:p>
        </p:txBody>
      </p:sp>
      <p:sp>
        <p:nvSpPr>
          <p:cNvPr id="38" name="TextBox 37"/>
          <p:cNvSpPr txBox="1"/>
          <p:nvPr/>
        </p:nvSpPr>
        <p:spPr>
          <a:xfrm>
            <a:off x="2745424" y="4026550"/>
            <a:ext cx="4883068" cy="338554"/>
          </a:xfrm>
          <a:prstGeom prst="rect">
            <a:avLst/>
          </a:prstGeom>
          <a:noFill/>
        </p:spPr>
        <p:txBody>
          <a:bodyPr wrap="none" rtlCol="0">
            <a:spAutoFit/>
          </a:bodyPr>
          <a:lstStyle/>
          <a:p>
            <a:pPr algn="ctr"/>
            <a:r>
              <a:rPr lang="en-US" altLang="ko-KR" sz="1600" dirty="0" smtClean="0"/>
              <a:t>T   T   F   F                                    F    T    T</a:t>
            </a:r>
          </a:p>
        </p:txBody>
      </p:sp>
      <p:sp>
        <p:nvSpPr>
          <p:cNvPr id="39" name="직사각형 38"/>
          <p:cNvSpPr/>
          <p:nvPr/>
        </p:nvSpPr>
        <p:spPr>
          <a:xfrm>
            <a:off x="3491880" y="2420888"/>
            <a:ext cx="4032448" cy="360040"/>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TextBox 39"/>
          <p:cNvSpPr txBox="1"/>
          <p:nvPr/>
        </p:nvSpPr>
        <p:spPr>
          <a:xfrm>
            <a:off x="6910788" y="2060848"/>
            <a:ext cx="1199367" cy="338554"/>
          </a:xfrm>
          <a:prstGeom prst="rect">
            <a:avLst/>
          </a:prstGeom>
          <a:noFill/>
        </p:spPr>
        <p:txBody>
          <a:bodyPr wrap="none" rtlCol="0">
            <a:spAutoFit/>
          </a:bodyPr>
          <a:lstStyle/>
          <a:p>
            <a:pPr algn="ctr"/>
            <a:r>
              <a:rPr lang="en-US" altLang="ko-KR" sz="1600" b="1" dirty="0" smtClean="0"/>
              <a:t>Save here!</a:t>
            </a:r>
            <a:endParaRPr lang="en-US" altLang="ko-KR" sz="1600" dirty="0" smtClean="0"/>
          </a:p>
        </p:txBody>
      </p:sp>
      <p:sp>
        <p:nvSpPr>
          <p:cNvPr id="23" name="TextBox 22"/>
          <p:cNvSpPr txBox="1"/>
          <p:nvPr/>
        </p:nvSpPr>
        <p:spPr>
          <a:xfrm>
            <a:off x="4983998" y="2314510"/>
            <a:ext cx="373820" cy="400110"/>
          </a:xfrm>
          <a:prstGeom prst="rect">
            <a:avLst/>
          </a:prstGeom>
          <a:noFill/>
        </p:spPr>
        <p:txBody>
          <a:bodyPr wrap="none" rtlCol="0">
            <a:spAutoFit/>
          </a:bodyPr>
          <a:lstStyle/>
          <a:p>
            <a:r>
              <a:rPr lang="en-US" altLang="ko-KR" sz="2000" dirty="0" smtClean="0"/>
              <a:t>…</a:t>
            </a:r>
            <a:endParaRPr lang="ko-KR"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ox(i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0" nodeType="clickEffect">
                                  <p:stCondLst>
                                    <p:cond delay="0"/>
                                  </p:stCondLst>
                                  <p:childTnLst>
                                    <p:animEffect transition="out" filter="box(in)">
                                      <p:cBhvr>
                                        <p:cTn id="14" dur="500"/>
                                        <p:tgtEl>
                                          <p:spTgt spid="38"/>
                                        </p:tgtEl>
                                      </p:cBhvr>
                                    </p:animEffect>
                                    <p:set>
                                      <p:cBhvr>
                                        <p:cTn id="15" dur="1" fill="hold">
                                          <p:stCondLst>
                                            <p:cond delay="499"/>
                                          </p:stCondLst>
                                        </p:cTn>
                                        <p:tgtEl>
                                          <p:spTgt spid="38"/>
                                        </p:tgtEl>
                                        <p:attrNameLst>
                                          <p:attrName>style.visibility</p:attrName>
                                        </p:attrNameLst>
                                      </p:cBhvr>
                                      <p:to>
                                        <p:strVal val="hidden"/>
                                      </p:to>
                                    </p:set>
                                  </p:childTnLst>
                                </p:cTn>
                              </p:par>
                              <p:par>
                                <p:cTn id="16" presetID="4" presetClass="exit" presetSubtype="16" fill="hold" grpId="0" nodeType="withEffect">
                                  <p:stCondLst>
                                    <p:cond delay="0"/>
                                  </p:stCondLst>
                                  <p:childTnLst>
                                    <p:animEffect transition="out" filter="box(i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4"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in)">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ox(in)">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5" grpId="0"/>
      <p:bldP spid="38"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Autofit/>
          </a:bodyPr>
          <a:lstStyle/>
          <a:p>
            <a:pPr eaLnBrk="1" hangingPunct="1"/>
            <a:r>
              <a:rPr lang="en-US" altLang="ko-KR" sz="3600" b="1" dirty="0" smtClean="0"/>
              <a:t>Characteristic of application problem</a:t>
            </a:r>
            <a:endParaRPr lang="ko-KR" altLang="en-US" sz="3600" b="1" dirty="0" smtClean="0"/>
          </a:p>
        </p:txBody>
      </p:sp>
      <p:pic>
        <p:nvPicPr>
          <p:cNvPr id="7" name="그림 6" descr="002-80-8.png"/>
          <p:cNvPicPr>
            <a:picLocks/>
          </p:cNvPicPr>
          <p:nvPr/>
        </p:nvPicPr>
        <p:blipFill>
          <a:blip r:embed="rId3" cstate="print"/>
          <a:srcRect l="2083" t="4046" r="75664" b="30832"/>
          <a:stretch>
            <a:fillRect/>
          </a:stretch>
        </p:blipFill>
        <p:spPr>
          <a:xfrm>
            <a:off x="395536" y="2348880"/>
            <a:ext cx="2016224" cy="1944216"/>
          </a:xfrm>
          <a:prstGeom prst="rect">
            <a:avLst/>
          </a:prstGeom>
        </p:spPr>
      </p:pic>
      <p:pic>
        <p:nvPicPr>
          <p:cNvPr id="8" name="그림 7" descr="complete-comm.png"/>
          <p:cNvPicPr>
            <a:picLocks/>
          </p:cNvPicPr>
          <p:nvPr/>
        </p:nvPicPr>
        <p:blipFill>
          <a:blip r:embed="rId4" cstate="print"/>
          <a:stretch>
            <a:fillRect/>
          </a:stretch>
        </p:blipFill>
        <p:spPr>
          <a:xfrm>
            <a:off x="2555776" y="2348880"/>
            <a:ext cx="1944216" cy="1944216"/>
          </a:xfrm>
          <a:prstGeom prst="rect">
            <a:avLst/>
          </a:prstGeom>
        </p:spPr>
      </p:pic>
      <p:pic>
        <p:nvPicPr>
          <p:cNvPr id="10" name="그림 9" descr="rand.png"/>
          <p:cNvPicPr>
            <a:picLocks/>
          </p:cNvPicPr>
          <p:nvPr/>
        </p:nvPicPr>
        <p:blipFill>
          <a:blip r:embed="rId5" cstate="print"/>
          <a:stretch>
            <a:fillRect/>
          </a:stretch>
        </p:blipFill>
        <p:spPr>
          <a:xfrm>
            <a:off x="1547664" y="4941408"/>
            <a:ext cx="2160000" cy="1727952"/>
          </a:xfrm>
          <a:prstGeom prst="rect">
            <a:avLst/>
          </a:prstGeom>
        </p:spPr>
      </p:pic>
      <p:sp>
        <p:nvSpPr>
          <p:cNvPr id="11" name="직사각형 10"/>
          <p:cNvSpPr/>
          <p:nvPr/>
        </p:nvSpPr>
        <p:spPr>
          <a:xfrm>
            <a:off x="251520" y="2132856"/>
            <a:ext cx="4392488"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1955042" y="1988840"/>
            <a:ext cx="1104790" cy="307777"/>
          </a:xfrm>
          <a:prstGeom prst="rect">
            <a:avLst/>
          </a:prstGeom>
          <a:solidFill>
            <a:schemeClr val="bg1"/>
          </a:solidFill>
        </p:spPr>
        <p:txBody>
          <a:bodyPr wrap="none" rtlCol="0">
            <a:spAutoFit/>
          </a:bodyPr>
          <a:lstStyle/>
          <a:p>
            <a:r>
              <a:rPr lang="en-US" altLang="ko-KR" sz="1400" dirty="0" smtClean="0"/>
              <a:t>Application</a:t>
            </a:r>
            <a:endParaRPr lang="ko-KR" altLang="en-US" sz="1400" dirty="0"/>
          </a:p>
        </p:txBody>
      </p:sp>
      <p:sp>
        <p:nvSpPr>
          <p:cNvPr id="13" name="직사각형 12"/>
          <p:cNvSpPr/>
          <p:nvPr/>
        </p:nvSpPr>
        <p:spPr>
          <a:xfrm>
            <a:off x="1403648" y="4797152"/>
            <a:ext cx="244827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2051720" y="4633391"/>
            <a:ext cx="1080120" cy="307777"/>
          </a:xfrm>
          <a:prstGeom prst="rect">
            <a:avLst/>
          </a:prstGeom>
          <a:solidFill>
            <a:schemeClr val="bg1"/>
          </a:solidFill>
        </p:spPr>
        <p:txBody>
          <a:bodyPr wrap="square" rtlCol="0">
            <a:spAutoFit/>
          </a:bodyPr>
          <a:lstStyle/>
          <a:p>
            <a:pPr algn="ctr"/>
            <a:r>
              <a:rPr lang="en-US" altLang="ko-KR" sz="1400" dirty="0" smtClean="0"/>
              <a:t>Random</a:t>
            </a:r>
            <a:endParaRPr lang="ko-KR" altLang="en-US" sz="1400" dirty="0"/>
          </a:p>
        </p:txBody>
      </p:sp>
      <p:grpSp>
        <p:nvGrpSpPr>
          <p:cNvPr id="2" name="그룹 15"/>
          <p:cNvGrpSpPr/>
          <p:nvPr/>
        </p:nvGrpSpPr>
        <p:grpSpPr>
          <a:xfrm>
            <a:off x="6084168" y="2016224"/>
            <a:ext cx="2304256" cy="4797152"/>
            <a:chOff x="6228184" y="1196752"/>
            <a:chExt cx="2381771" cy="5328592"/>
          </a:xfrm>
        </p:grpSpPr>
        <p:pic>
          <p:nvPicPr>
            <p:cNvPr id="1026" name="Picture 2"/>
            <p:cNvPicPr>
              <a:picLocks noChangeAspect="1" noChangeArrowheads="1"/>
            </p:cNvPicPr>
            <p:nvPr/>
          </p:nvPicPr>
          <p:blipFill>
            <a:blip r:embed="rId6" cstate="print"/>
            <a:srcRect r="50060" b="-2404"/>
            <a:stretch>
              <a:fillRect/>
            </a:stretch>
          </p:blipFill>
          <p:spPr bwMode="auto">
            <a:xfrm>
              <a:off x="6228184" y="1196752"/>
              <a:ext cx="2304256" cy="2736304"/>
            </a:xfrm>
            <a:prstGeom prst="rect">
              <a:avLst/>
            </a:prstGeom>
            <a:noFill/>
            <a:ln w="9525">
              <a:noFill/>
              <a:miter lim="800000"/>
              <a:headEnd/>
              <a:tailEnd/>
            </a:ln>
          </p:spPr>
        </p:pic>
        <p:pic>
          <p:nvPicPr>
            <p:cNvPr id="15" name="Picture 2"/>
            <p:cNvPicPr>
              <a:picLocks noChangeAspect="1" noChangeArrowheads="1"/>
            </p:cNvPicPr>
            <p:nvPr/>
          </p:nvPicPr>
          <p:blipFill>
            <a:blip r:embed="rId6" cstate="print"/>
            <a:srcRect l="49940" b="291"/>
            <a:stretch>
              <a:fillRect/>
            </a:stretch>
          </p:blipFill>
          <p:spPr bwMode="auto">
            <a:xfrm>
              <a:off x="6300192" y="3861048"/>
              <a:ext cx="2309763" cy="2664296"/>
            </a:xfrm>
            <a:prstGeom prst="rect">
              <a:avLst/>
            </a:prstGeom>
            <a:noFill/>
            <a:ln w="9525">
              <a:noFill/>
              <a:miter lim="800000"/>
              <a:headEnd/>
              <a:tailEnd/>
            </a:ln>
          </p:spPr>
        </p:pic>
      </p:grpSp>
      <p:cxnSp>
        <p:nvCxnSpPr>
          <p:cNvPr id="17" name="직선 연결선 16"/>
          <p:cNvCxnSpPr/>
          <p:nvPr/>
        </p:nvCxnSpPr>
        <p:spPr>
          <a:xfrm>
            <a:off x="5004048" y="1484784"/>
            <a:ext cx="0" cy="5373216"/>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62205" y="1556792"/>
            <a:ext cx="2473691" cy="369332"/>
          </a:xfrm>
          <a:prstGeom prst="rect">
            <a:avLst/>
          </a:prstGeom>
          <a:solidFill>
            <a:schemeClr val="bg1"/>
          </a:solidFill>
        </p:spPr>
        <p:txBody>
          <a:bodyPr wrap="none" rtlCol="0">
            <a:spAutoFit/>
          </a:bodyPr>
          <a:lstStyle/>
          <a:p>
            <a:r>
              <a:rPr lang="en-US" altLang="ko-KR" dirty="0" smtClean="0"/>
              <a:t>Community structure</a:t>
            </a:r>
            <a:endParaRPr lang="ko-KR" altLang="en-US" dirty="0"/>
          </a:p>
        </p:txBody>
      </p:sp>
      <p:sp>
        <p:nvSpPr>
          <p:cNvPr id="21" name="TextBox 20"/>
          <p:cNvSpPr txBox="1"/>
          <p:nvPr/>
        </p:nvSpPr>
        <p:spPr>
          <a:xfrm>
            <a:off x="5341380" y="1556792"/>
            <a:ext cx="3623108" cy="369332"/>
          </a:xfrm>
          <a:prstGeom prst="rect">
            <a:avLst/>
          </a:prstGeom>
          <a:solidFill>
            <a:schemeClr val="bg1"/>
          </a:solidFill>
        </p:spPr>
        <p:txBody>
          <a:bodyPr wrap="none" rtlCol="0">
            <a:spAutoFit/>
          </a:bodyPr>
          <a:lstStyle/>
          <a:p>
            <a:r>
              <a:rPr lang="en-US" altLang="ko-KR" dirty="0" smtClean="0"/>
              <a:t>True assign rate from repeat test</a:t>
            </a:r>
            <a:endParaRPr lang="ko-KR"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Elements to speed up SAT solver</a:t>
            </a:r>
            <a:endParaRPr lang="ko-KR" altLang="en-US" sz="3600" b="1"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Restart policy</a:t>
            </a:r>
          </a:p>
          <a:p>
            <a:pPr lvl="1"/>
            <a:r>
              <a:rPr lang="en-US" altLang="ko-KR" sz="2000" dirty="0" err="1" smtClean="0"/>
              <a:t>Luby</a:t>
            </a:r>
            <a:r>
              <a:rPr lang="en-US" altLang="ko-KR" sz="2000" dirty="0" smtClean="0"/>
              <a:t> restart [M. </a:t>
            </a:r>
            <a:r>
              <a:rPr lang="en-US" altLang="ko-KR" sz="2000" dirty="0" err="1" smtClean="0"/>
              <a:t>sinclair</a:t>
            </a:r>
            <a:r>
              <a:rPr lang="en-US" altLang="ko-KR" sz="2000" dirty="0" smtClean="0"/>
              <a:t>+ 93]</a:t>
            </a:r>
          </a:p>
          <a:p>
            <a:pPr lvl="1"/>
            <a:r>
              <a:rPr lang="en-US" altLang="ko-KR" sz="2000" dirty="0" smtClean="0"/>
              <a:t>Glucose restart [</a:t>
            </a:r>
            <a:r>
              <a:rPr lang="en-US" altLang="ko-KR" sz="2000" dirty="0" err="1" smtClean="0"/>
              <a:t>Audemard</a:t>
            </a:r>
            <a:r>
              <a:rPr lang="en-US" altLang="ko-KR" sz="2000" dirty="0" smtClean="0"/>
              <a:t>+ 12]</a:t>
            </a:r>
          </a:p>
          <a:p>
            <a:pPr eaLnBrk="1" hangingPunct="1"/>
            <a:r>
              <a:rPr lang="en-US" altLang="ko-KR" sz="2400" dirty="0" smtClean="0"/>
              <a:t>Literal decision heuristic</a:t>
            </a:r>
          </a:p>
          <a:p>
            <a:pPr lvl="1"/>
            <a:r>
              <a:rPr lang="en-US" altLang="ko-KR" sz="2000" dirty="0" smtClean="0"/>
              <a:t>VSIDS [</a:t>
            </a:r>
            <a:r>
              <a:rPr lang="en-US" altLang="ja-JP" sz="2000" dirty="0" smtClean="0"/>
              <a:t>Moskewicz+ 01</a:t>
            </a:r>
            <a:r>
              <a:rPr lang="en-US" altLang="ko-KR" sz="2000" dirty="0" smtClean="0"/>
              <a:t>]</a:t>
            </a:r>
          </a:p>
          <a:p>
            <a:pPr lvl="1"/>
            <a:r>
              <a:rPr lang="en-US" altLang="ja-JP" sz="2000" dirty="0" smtClean="0"/>
              <a:t>BerkMin [E. Goldberg+ 02]</a:t>
            </a:r>
            <a:endParaRPr lang="en-US" altLang="ko-KR" sz="2000" dirty="0" smtClean="0"/>
          </a:p>
          <a:p>
            <a:pPr eaLnBrk="1" hangingPunct="1"/>
            <a:r>
              <a:rPr lang="en-US" altLang="ko-KR" sz="2400" dirty="0" smtClean="0"/>
              <a:t>Learnt clause sharing</a:t>
            </a:r>
          </a:p>
          <a:p>
            <a:pPr lvl="1"/>
            <a:r>
              <a:rPr lang="en-US" altLang="ko-KR" sz="2000" dirty="0" smtClean="0"/>
              <a:t>AIMD feedback [</a:t>
            </a:r>
            <a:r>
              <a:rPr lang="en-US" altLang="ko-KR" sz="2000" dirty="0" err="1" smtClean="0"/>
              <a:t>Youssef</a:t>
            </a:r>
            <a:r>
              <a:rPr lang="en-US" altLang="ko-KR" sz="2000" dirty="0" smtClean="0"/>
              <a:t>+ 11]</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Challengeable Categories</a:t>
            </a:r>
            <a:endParaRPr lang="ko-KR" altLang="en-US" sz="3600" b="1" dirty="0" smtClean="0"/>
          </a:p>
        </p:txBody>
      </p:sp>
      <p:sp>
        <p:nvSpPr>
          <p:cNvPr id="4" name="모서리가 둥근 직사각형 3"/>
          <p:cNvSpPr/>
          <p:nvPr/>
        </p:nvSpPr>
        <p:spPr>
          <a:xfrm>
            <a:off x="899592" y="2492896"/>
            <a:ext cx="3168352" cy="8640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Application</a:t>
            </a:r>
          </a:p>
          <a:p>
            <a:pPr algn="ctr"/>
            <a:r>
              <a:rPr lang="en-US" altLang="ko-KR" b="1" dirty="0" smtClean="0"/>
              <a:t>(Model checking, Planning, cryptography …)</a:t>
            </a:r>
            <a:endParaRPr lang="ko-KR" altLang="en-US" b="1" dirty="0"/>
          </a:p>
        </p:txBody>
      </p:sp>
      <p:sp>
        <p:nvSpPr>
          <p:cNvPr id="5" name="모서리가 둥근 직사각형 4"/>
          <p:cNvSpPr/>
          <p:nvPr/>
        </p:nvSpPr>
        <p:spPr>
          <a:xfrm>
            <a:off x="899592" y="3597079"/>
            <a:ext cx="3168352" cy="8640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Crafted</a:t>
            </a:r>
          </a:p>
          <a:p>
            <a:pPr algn="ctr"/>
            <a:r>
              <a:rPr lang="en-US" altLang="ko-KR" b="1" dirty="0" smtClean="0"/>
              <a:t> (Hard-combinatorial)</a:t>
            </a:r>
          </a:p>
        </p:txBody>
      </p:sp>
      <p:sp>
        <p:nvSpPr>
          <p:cNvPr id="6" name="모서리가 둥근 직사각형 5"/>
          <p:cNvSpPr/>
          <p:nvPr/>
        </p:nvSpPr>
        <p:spPr>
          <a:xfrm>
            <a:off x="899592" y="4725144"/>
            <a:ext cx="3168352" cy="8640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Random</a:t>
            </a:r>
          </a:p>
          <a:p>
            <a:pPr algn="ctr"/>
            <a:r>
              <a:rPr lang="en-US" altLang="ko-KR" b="1" dirty="0" smtClean="0"/>
              <a:t> (3-SAT, 4-SAT, …, N-SAT)</a:t>
            </a:r>
          </a:p>
        </p:txBody>
      </p:sp>
      <p:sp>
        <p:nvSpPr>
          <p:cNvPr id="8" name="모서리가 둥근 직사각형 7"/>
          <p:cNvSpPr/>
          <p:nvPr/>
        </p:nvSpPr>
        <p:spPr>
          <a:xfrm>
            <a:off x="5508104" y="2492896"/>
            <a:ext cx="2232248" cy="8640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SAT</a:t>
            </a:r>
            <a:endParaRPr lang="ko-KR" altLang="en-US" b="1" dirty="0">
              <a:solidFill>
                <a:schemeClr val="bg1"/>
              </a:solidFill>
            </a:endParaRPr>
          </a:p>
        </p:txBody>
      </p:sp>
      <p:sp>
        <p:nvSpPr>
          <p:cNvPr id="9" name="모서리가 둥근 직사각형 8"/>
          <p:cNvSpPr/>
          <p:nvPr/>
        </p:nvSpPr>
        <p:spPr>
          <a:xfrm>
            <a:off x="5508104" y="3597079"/>
            <a:ext cx="2232248" cy="8640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Certified UNSAT</a:t>
            </a:r>
            <a:endParaRPr lang="ko-KR" altLang="en-US" b="1" dirty="0">
              <a:solidFill>
                <a:schemeClr val="bg1"/>
              </a:solidFill>
            </a:endParaRPr>
          </a:p>
        </p:txBody>
      </p:sp>
      <p:sp>
        <p:nvSpPr>
          <p:cNvPr id="10" name="모서리가 둥근 직사각형 9"/>
          <p:cNvSpPr/>
          <p:nvPr/>
        </p:nvSpPr>
        <p:spPr>
          <a:xfrm>
            <a:off x="5508104" y="4725144"/>
            <a:ext cx="2232248" cy="8640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SAT + UNSAT</a:t>
            </a:r>
            <a:endParaRPr lang="ko-KR" altLang="en-US" b="1" dirty="0">
              <a:solidFill>
                <a:schemeClr val="bg1"/>
              </a:solidFill>
            </a:endParaRPr>
          </a:p>
        </p:txBody>
      </p:sp>
      <p:sp>
        <p:nvSpPr>
          <p:cNvPr id="38" name="직사각형 37"/>
          <p:cNvSpPr/>
          <p:nvPr/>
        </p:nvSpPr>
        <p:spPr>
          <a:xfrm>
            <a:off x="611560" y="2204864"/>
            <a:ext cx="3672408" cy="3744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TextBox 38"/>
          <p:cNvSpPr txBox="1"/>
          <p:nvPr/>
        </p:nvSpPr>
        <p:spPr>
          <a:xfrm>
            <a:off x="1600845" y="1988840"/>
            <a:ext cx="1603003" cy="369332"/>
          </a:xfrm>
          <a:prstGeom prst="rect">
            <a:avLst/>
          </a:prstGeom>
          <a:solidFill>
            <a:schemeClr val="bg1"/>
          </a:solidFill>
        </p:spPr>
        <p:txBody>
          <a:bodyPr wrap="none" rtlCol="0">
            <a:spAutoFit/>
          </a:bodyPr>
          <a:lstStyle/>
          <a:p>
            <a:r>
              <a:rPr lang="en-US" altLang="ko-KR" dirty="0" smtClean="0"/>
              <a:t>Generated by</a:t>
            </a:r>
            <a:endParaRPr lang="ko-KR" altLang="en-US" dirty="0"/>
          </a:p>
        </p:txBody>
      </p:sp>
      <p:sp>
        <p:nvSpPr>
          <p:cNvPr id="40" name="직사각형 39"/>
          <p:cNvSpPr/>
          <p:nvPr/>
        </p:nvSpPr>
        <p:spPr>
          <a:xfrm>
            <a:off x="4788024" y="2204864"/>
            <a:ext cx="3672408" cy="3744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TextBox 40"/>
          <p:cNvSpPr txBox="1"/>
          <p:nvPr/>
        </p:nvSpPr>
        <p:spPr>
          <a:xfrm>
            <a:off x="5852456" y="1988840"/>
            <a:ext cx="1455848" cy="369332"/>
          </a:xfrm>
          <a:prstGeom prst="rect">
            <a:avLst/>
          </a:prstGeom>
          <a:solidFill>
            <a:schemeClr val="bg1"/>
          </a:solidFill>
        </p:spPr>
        <p:txBody>
          <a:bodyPr wrap="none" rtlCol="0">
            <a:spAutoFit/>
          </a:bodyPr>
          <a:lstStyle/>
          <a:p>
            <a:r>
              <a:rPr lang="en-US" altLang="ko-KR" dirty="0" smtClean="0"/>
              <a:t>Classified as</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p:cBhvr override="childStyle">
                                        <p:cTn id="6" dur="500" fill="hold"/>
                                        <p:tgtEl>
                                          <p:spTgt spid="5"/>
                                        </p:tgtEl>
                                        <p:attrNameLst>
                                          <p:attrName>style.color</p:attrName>
                                        </p:attrNameLst>
                                      </p:cBhvr>
                                      <p:by>
                                        <p:hsl h="0" s="12549" l="25098"/>
                                      </p:by>
                                    </p:animClr>
                                    <p:animClr clrSpc="hsl">
                                      <p:cBhvr>
                                        <p:cTn id="7" dur="500" fill="hold"/>
                                        <p:tgtEl>
                                          <p:spTgt spid="5"/>
                                        </p:tgtEl>
                                        <p:attrNameLst>
                                          <p:attrName>fillcolor</p:attrName>
                                        </p:attrNameLst>
                                      </p:cBhvr>
                                      <p:by>
                                        <p:hsl h="0" s="12549" l="25098"/>
                                      </p:by>
                                    </p:animClr>
                                    <p:animClr clrSpc="hsl">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par>
                                <p:cTn id="10" presetID="30" presetClass="emph" presetSubtype="0" fill="hold" grpId="0" nodeType="withEffect">
                                  <p:stCondLst>
                                    <p:cond delay="0"/>
                                  </p:stCondLst>
                                  <p:childTnLst>
                                    <p:animClr clrSpc="hsl">
                                      <p:cBhvr override="childStyle">
                                        <p:cTn id="11" dur="500" fill="hold"/>
                                        <p:tgtEl>
                                          <p:spTgt spid="6"/>
                                        </p:tgtEl>
                                        <p:attrNameLst>
                                          <p:attrName>style.color</p:attrName>
                                        </p:attrNameLst>
                                      </p:cBhvr>
                                      <p:by>
                                        <p:hsl h="0" s="12549" l="25098"/>
                                      </p:by>
                                    </p:animClr>
                                    <p:animClr clrSpc="hsl">
                                      <p:cBhvr>
                                        <p:cTn id="12" dur="500" fill="hold"/>
                                        <p:tgtEl>
                                          <p:spTgt spid="6"/>
                                        </p:tgtEl>
                                        <p:attrNameLst>
                                          <p:attrName>fillcolor</p:attrName>
                                        </p:attrNameLst>
                                      </p:cBhvr>
                                      <p:by>
                                        <p:hsl h="0" s="12549" l="25098"/>
                                      </p:by>
                                    </p:animClr>
                                    <p:animClr clrSpc="hsl">
                                      <p:cBhvr>
                                        <p:cTn id="13" dur="500" fill="hold"/>
                                        <p:tgtEl>
                                          <p:spTgt spid="6"/>
                                        </p:tgtEl>
                                        <p:attrNameLst>
                                          <p:attrName>stroke.color</p:attrName>
                                        </p:attrNameLst>
                                      </p:cBhvr>
                                      <p:by>
                                        <p:hsl h="0" s="12549" l="25098"/>
                                      </p:by>
                                    </p:animClr>
                                    <p:set>
                                      <p:cBhvr>
                                        <p:cTn id="14" dur="500" fill="hold"/>
                                        <p:tgtEl>
                                          <p:spTgt spid="6"/>
                                        </p:tgtEl>
                                        <p:attrNameLst>
                                          <p:attrName>fill.type</p:attrName>
                                        </p:attrNameLst>
                                      </p:cBhvr>
                                      <p:to>
                                        <p:strVal val="solid"/>
                                      </p:to>
                                    </p:set>
                                  </p:childTnLst>
                                </p:cTn>
                              </p:par>
                              <p:par>
                                <p:cTn id="15" presetID="30" presetClass="emph" presetSubtype="0" fill="hold" grpId="0" nodeType="withEffect">
                                  <p:stCondLst>
                                    <p:cond delay="0"/>
                                  </p:stCondLst>
                                  <p:childTnLst>
                                    <p:animClr clrSpc="hsl">
                                      <p:cBhvr override="childStyle">
                                        <p:cTn id="16" dur="500" fill="hold"/>
                                        <p:tgtEl>
                                          <p:spTgt spid="8"/>
                                        </p:tgtEl>
                                        <p:attrNameLst>
                                          <p:attrName>style.color</p:attrName>
                                        </p:attrNameLst>
                                      </p:cBhvr>
                                      <p:by>
                                        <p:hsl h="0" s="12549" l="25098"/>
                                      </p:by>
                                    </p:animClr>
                                    <p:animClr clrSpc="hsl">
                                      <p:cBhvr>
                                        <p:cTn id="17" dur="500" fill="hold"/>
                                        <p:tgtEl>
                                          <p:spTgt spid="8"/>
                                        </p:tgtEl>
                                        <p:attrNameLst>
                                          <p:attrName>fillcolor</p:attrName>
                                        </p:attrNameLst>
                                      </p:cBhvr>
                                      <p:by>
                                        <p:hsl h="0" s="12549" l="25098"/>
                                      </p:by>
                                    </p:animClr>
                                    <p:animClr clrSpc="hsl">
                                      <p:cBhvr>
                                        <p:cTn id="18" dur="500" fill="hold"/>
                                        <p:tgtEl>
                                          <p:spTgt spid="8"/>
                                        </p:tgtEl>
                                        <p:attrNameLst>
                                          <p:attrName>stroke.color</p:attrName>
                                        </p:attrNameLst>
                                      </p:cBhvr>
                                      <p:by>
                                        <p:hsl h="0" s="12549" l="25098"/>
                                      </p:by>
                                    </p:animClr>
                                    <p:set>
                                      <p:cBhvr>
                                        <p:cTn id="19" dur="500" fill="hold"/>
                                        <p:tgtEl>
                                          <p:spTgt spid="8"/>
                                        </p:tgtEl>
                                        <p:attrNameLst>
                                          <p:attrName>fill.type</p:attrName>
                                        </p:attrNameLst>
                                      </p:cBhvr>
                                      <p:to>
                                        <p:strVal val="solid"/>
                                      </p:to>
                                    </p:set>
                                  </p:childTnLst>
                                </p:cTn>
                              </p:par>
                              <p:par>
                                <p:cTn id="20" presetID="30" presetClass="emph" presetSubtype="0" fill="hold" grpId="0" nodeType="withEffect">
                                  <p:stCondLst>
                                    <p:cond delay="0"/>
                                  </p:stCondLst>
                                  <p:childTnLst>
                                    <p:animClr clrSpc="hsl">
                                      <p:cBhvr override="childStyle">
                                        <p:cTn id="21" dur="500" fill="hold"/>
                                        <p:tgtEl>
                                          <p:spTgt spid="9"/>
                                        </p:tgtEl>
                                        <p:attrNameLst>
                                          <p:attrName>style.color</p:attrName>
                                        </p:attrNameLst>
                                      </p:cBhvr>
                                      <p:by>
                                        <p:hsl h="0" s="12549" l="25098"/>
                                      </p:by>
                                    </p:animClr>
                                    <p:animClr clrSpc="hsl">
                                      <p:cBhvr>
                                        <p:cTn id="22" dur="500" fill="hold"/>
                                        <p:tgtEl>
                                          <p:spTgt spid="9"/>
                                        </p:tgtEl>
                                        <p:attrNameLst>
                                          <p:attrName>fillcolor</p:attrName>
                                        </p:attrNameLst>
                                      </p:cBhvr>
                                      <p:by>
                                        <p:hsl h="0" s="12549" l="25098"/>
                                      </p:by>
                                    </p:animClr>
                                    <p:animClr clrSpc="hsl">
                                      <p:cBhvr>
                                        <p:cTn id="23" dur="500" fill="hold"/>
                                        <p:tgtEl>
                                          <p:spTgt spid="9"/>
                                        </p:tgtEl>
                                        <p:attrNameLst>
                                          <p:attrName>stroke.color</p:attrName>
                                        </p:attrNameLst>
                                      </p:cBhvr>
                                      <p:by>
                                        <p:hsl h="0" s="12549" l="25098"/>
                                      </p:by>
                                    </p:animClr>
                                    <p:set>
                                      <p:cBhvr>
                                        <p:cTn id="24"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About SAT solver</a:t>
            </a:r>
            <a:endParaRPr lang="ko-KR" altLang="en-US" sz="3600" b="1"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Solve CNF-type SAT problem rapidly </a:t>
            </a:r>
          </a:p>
          <a:p>
            <a:pPr lvl="1">
              <a:buNone/>
            </a:pPr>
            <a:endParaRPr lang="en-US" altLang="ko-KR" sz="2000" dirty="0" smtClean="0"/>
          </a:p>
          <a:p>
            <a:pPr lvl="1">
              <a:buNone/>
            </a:pPr>
            <a:endParaRPr lang="en-US" altLang="ko-KR" sz="2000" dirty="0" smtClean="0"/>
          </a:p>
          <a:p>
            <a:pPr lvl="1">
              <a:buNone/>
            </a:pPr>
            <a:endParaRPr lang="en-US" altLang="ko-KR" sz="2000" dirty="0" smtClean="0"/>
          </a:p>
          <a:p>
            <a:pPr eaLnBrk="1" hangingPunct="1"/>
            <a:r>
              <a:rPr lang="en-US" altLang="ko-KR" sz="2400" dirty="0" smtClean="0"/>
              <a:t>If we use SAT solver…</a:t>
            </a:r>
            <a:endParaRPr lang="en-US" altLang="ko-KR" sz="2000" dirty="0" smtClean="0"/>
          </a:p>
        </p:txBody>
      </p:sp>
      <p:sp>
        <p:nvSpPr>
          <p:cNvPr id="4" name="TextBox 3"/>
          <p:cNvSpPr txBox="1"/>
          <p:nvPr/>
        </p:nvSpPr>
        <p:spPr>
          <a:xfrm>
            <a:off x="778593" y="2607876"/>
            <a:ext cx="4009431" cy="677108"/>
          </a:xfrm>
          <a:prstGeom prst="rect">
            <a:avLst/>
          </a:prstGeom>
          <a:noFill/>
        </p:spPr>
        <p:txBody>
          <a:bodyPr wrap="none" rtlCol="0">
            <a:spAutoFit/>
          </a:bodyPr>
          <a:lstStyle/>
          <a:p>
            <a:pPr marL="0" lvl="1"/>
            <a:r>
              <a:rPr lang="en-US" altLang="ko-KR" sz="2000" dirty="0" smtClean="0"/>
              <a:t>(a V b V c) </a:t>
            </a:r>
            <a:r>
              <a:rPr lang="ko-KR" altLang="en-US" sz="2000" dirty="0" smtClean="0"/>
              <a:t>Λ </a:t>
            </a:r>
            <a:r>
              <a:rPr lang="en-US" altLang="ko-KR" sz="2000" dirty="0" smtClean="0"/>
              <a:t>(a V ¬c) </a:t>
            </a:r>
            <a:r>
              <a:rPr lang="ko-KR" altLang="en-US" sz="2000" dirty="0" smtClean="0"/>
              <a:t>Λ </a:t>
            </a:r>
            <a:r>
              <a:rPr lang="en-US" altLang="ko-KR" sz="2000" dirty="0" smtClean="0"/>
              <a:t>(¬b V c)</a:t>
            </a:r>
          </a:p>
          <a:p>
            <a:endParaRPr lang="ko-KR" altLang="en-US" dirty="0"/>
          </a:p>
        </p:txBody>
      </p:sp>
      <p:sp>
        <p:nvSpPr>
          <p:cNvPr id="5" name="오른쪽 중괄호 4"/>
          <p:cNvSpPr/>
          <p:nvPr/>
        </p:nvSpPr>
        <p:spPr>
          <a:xfrm rot="16200000">
            <a:off x="1333171" y="2010326"/>
            <a:ext cx="258996" cy="1080120"/>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 name="TextBox 5"/>
          <p:cNvSpPr txBox="1"/>
          <p:nvPr/>
        </p:nvSpPr>
        <p:spPr>
          <a:xfrm>
            <a:off x="1066625" y="2123564"/>
            <a:ext cx="825867" cy="369332"/>
          </a:xfrm>
          <a:prstGeom prst="rect">
            <a:avLst/>
          </a:prstGeom>
          <a:noFill/>
        </p:spPr>
        <p:txBody>
          <a:bodyPr wrap="none" rtlCol="0">
            <a:spAutoFit/>
          </a:bodyPr>
          <a:lstStyle/>
          <a:p>
            <a:r>
              <a:rPr lang="en-US" altLang="ko-KR" dirty="0" smtClean="0">
                <a:solidFill>
                  <a:schemeClr val="accent6">
                    <a:lumMod val="75000"/>
                  </a:schemeClr>
                </a:solidFill>
              </a:rPr>
              <a:t>clause</a:t>
            </a:r>
            <a:endParaRPr lang="ko-KR" altLang="en-US" dirty="0">
              <a:solidFill>
                <a:schemeClr val="accent6">
                  <a:lumMod val="75000"/>
                </a:schemeClr>
              </a:solidFill>
            </a:endParaRPr>
          </a:p>
        </p:txBody>
      </p:sp>
      <p:sp>
        <p:nvSpPr>
          <p:cNvPr id="7" name="TextBox 6"/>
          <p:cNvSpPr txBox="1"/>
          <p:nvPr/>
        </p:nvSpPr>
        <p:spPr>
          <a:xfrm>
            <a:off x="3586905" y="2060848"/>
            <a:ext cx="756617" cy="369332"/>
          </a:xfrm>
          <a:prstGeom prst="rect">
            <a:avLst/>
          </a:prstGeom>
          <a:noFill/>
        </p:spPr>
        <p:txBody>
          <a:bodyPr wrap="none" rtlCol="0">
            <a:spAutoFit/>
          </a:bodyPr>
          <a:lstStyle/>
          <a:p>
            <a:r>
              <a:rPr lang="en-US" altLang="ko-KR" dirty="0" smtClean="0">
                <a:solidFill>
                  <a:srgbClr val="00B0F0"/>
                </a:solidFill>
              </a:rPr>
              <a:t>literal</a:t>
            </a:r>
            <a:endParaRPr lang="ko-KR" altLang="en-US" dirty="0">
              <a:solidFill>
                <a:srgbClr val="00B0F0"/>
              </a:solidFill>
            </a:endParaRPr>
          </a:p>
        </p:txBody>
      </p:sp>
      <p:cxnSp>
        <p:nvCxnSpPr>
          <p:cNvPr id="9" name="직선 화살표 연결선 8"/>
          <p:cNvCxnSpPr>
            <a:stCxn id="7" idx="2"/>
          </p:cNvCxnSpPr>
          <p:nvPr/>
        </p:nvCxnSpPr>
        <p:spPr>
          <a:xfrm flipH="1">
            <a:off x="3226865" y="2430180"/>
            <a:ext cx="738349" cy="27874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a:stCxn id="7" idx="2"/>
          </p:cNvCxnSpPr>
          <p:nvPr/>
        </p:nvCxnSpPr>
        <p:spPr>
          <a:xfrm>
            <a:off x="3965214" y="2430180"/>
            <a:ext cx="557795" cy="27874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 name="타원 15"/>
          <p:cNvSpPr/>
          <p:nvPr/>
        </p:nvSpPr>
        <p:spPr>
          <a:xfrm>
            <a:off x="1080913"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p:cNvSpPr/>
          <p:nvPr/>
        </p:nvSpPr>
        <p:spPr>
          <a:xfrm>
            <a:off x="1556393"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p:cNvSpPr/>
          <p:nvPr/>
        </p:nvSpPr>
        <p:spPr>
          <a:xfrm>
            <a:off x="2650801"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p:cNvSpPr/>
          <p:nvPr/>
        </p:nvSpPr>
        <p:spPr>
          <a:xfrm>
            <a:off x="4105249" y="2636912"/>
            <a:ext cx="316608" cy="316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p:cNvSpPr/>
          <p:nvPr/>
        </p:nvSpPr>
        <p:spPr>
          <a:xfrm>
            <a:off x="2089593" y="2651200"/>
            <a:ext cx="316608" cy="31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p:cNvSpPr/>
          <p:nvPr/>
        </p:nvSpPr>
        <p:spPr>
          <a:xfrm>
            <a:off x="3370881" y="2651200"/>
            <a:ext cx="316608" cy="31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모서리가 둥근 직사각형 21"/>
          <p:cNvSpPr/>
          <p:nvPr/>
        </p:nvSpPr>
        <p:spPr>
          <a:xfrm>
            <a:off x="539552" y="3775320"/>
            <a:ext cx="1512168" cy="864096"/>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Original</a:t>
            </a:r>
          </a:p>
          <a:p>
            <a:pPr algn="ctr"/>
            <a:r>
              <a:rPr lang="en-US" altLang="ko-KR" b="1" dirty="0" smtClean="0">
                <a:solidFill>
                  <a:schemeClr val="bg1"/>
                </a:solidFill>
              </a:rPr>
              <a:t>Problem</a:t>
            </a:r>
            <a:endParaRPr lang="ko-KR" altLang="en-US" b="1" dirty="0">
              <a:solidFill>
                <a:schemeClr val="bg1"/>
              </a:solidFill>
            </a:endParaRPr>
          </a:p>
        </p:txBody>
      </p:sp>
      <p:sp>
        <p:nvSpPr>
          <p:cNvPr id="23" name="모서리가 둥근 직사각형 22"/>
          <p:cNvSpPr/>
          <p:nvPr/>
        </p:nvSpPr>
        <p:spPr>
          <a:xfrm>
            <a:off x="3275856" y="3775320"/>
            <a:ext cx="1512168" cy="8640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CSP</a:t>
            </a:r>
            <a:endParaRPr lang="ko-KR" altLang="en-US" b="1" dirty="0">
              <a:solidFill>
                <a:schemeClr val="bg1"/>
              </a:solidFill>
            </a:endParaRPr>
          </a:p>
        </p:txBody>
      </p:sp>
      <p:sp>
        <p:nvSpPr>
          <p:cNvPr id="24" name="모서리가 둥근 직사각형 23"/>
          <p:cNvSpPr/>
          <p:nvPr/>
        </p:nvSpPr>
        <p:spPr>
          <a:xfrm>
            <a:off x="6444208" y="3775320"/>
            <a:ext cx="1512168" cy="8640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SAT</a:t>
            </a:r>
            <a:endParaRPr lang="ko-KR" altLang="en-US" b="1" dirty="0"/>
          </a:p>
        </p:txBody>
      </p:sp>
      <p:sp>
        <p:nvSpPr>
          <p:cNvPr id="25" name="모서리가 둥근 직사각형 24"/>
          <p:cNvSpPr/>
          <p:nvPr/>
        </p:nvSpPr>
        <p:spPr>
          <a:xfrm>
            <a:off x="3275856" y="5359496"/>
            <a:ext cx="1512168" cy="8640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CSP </a:t>
            </a:r>
          </a:p>
          <a:p>
            <a:pPr algn="ctr"/>
            <a:r>
              <a:rPr lang="en-US" altLang="ko-KR" b="1" dirty="0" smtClean="0"/>
              <a:t>Solution</a:t>
            </a:r>
            <a:endParaRPr lang="ko-KR" altLang="en-US" b="1" dirty="0"/>
          </a:p>
        </p:txBody>
      </p:sp>
      <p:sp>
        <p:nvSpPr>
          <p:cNvPr id="26" name="모서리가 둥근 직사각형 25"/>
          <p:cNvSpPr/>
          <p:nvPr/>
        </p:nvSpPr>
        <p:spPr>
          <a:xfrm>
            <a:off x="6444208" y="5359496"/>
            <a:ext cx="1512168" cy="8640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SAT</a:t>
            </a:r>
          </a:p>
          <a:p>
            <a:pPr algn="ctr"/>
            <a:r>
              <a:rPr lang="en-US" altLang="ko-KR" b="1" dirty="0" smtClean="0"/>
              <a:t>Solution</a:t>
            </a:r>
            <a:endParaRPr lang="ko-KR" altLang="en-US" b="1" dirty="0"/>
          </a:p>
        </p:txBody>
      </p:sp>
      <p:cxnSp>
        <p:nvCxnSpPr>
          <p:cNvPr id="28" name="직선 화살표 연결선 27"/>
          <p:cNvCxnSpPr>
            <a:stCxn id="22" idx="3"/>
            <a:endCxn id="23" idx="1"/>
          </p:cNvCxnSpPr>
          <p:nvPr/>
        </p:nvCxnSpPr>
        <p:spPr>
          <a:xfrm>
            <a:off x="2051720" y="4207368"/>
            <a:ext cx="12241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a:stCxn id="23" idx="3"/>
            <a:endCxn id="24" idx="1"/>
          </p:cNvCxnSpPr>
          <p:nvPr/>
        </p:nvCxnSpPr>
        <p:spPr>
          <a:xfrm>
            <a:off x="4788024" y="4207368"/>
            <a:ext cx="165618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a:stCxn id="24" idx="2"/>
            <a:endCxn id="26" idx="0"/>
          </p:cNvCxnSpPr>
          <p:nvPr/>
        </p:nvCxnSpPr>
        <p:spPr>
          <a:xfrm>
            <a:off x="7200292" y="4639416"/>
            <a:ext cx="0" cy="7200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직선 화살표 연결선 34"/>
          <p:cNvCxnSpPr>
            <a:stCxn id="26" idx="1"/>
            <a:endCxn id="25" idx="3"/>
          </p:cNvCxnSpPr>
          <p:nvPr/>
        </p:nvCxnSpPr>
        <p:spPr>
          <a:xfrm flipH="1">
            <a:off x="4788024" y="5791544"/>
            <a:ext cx="165618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030129" y="3775320"/>
            <a:ext cx="1173719" cy="369332"/>
          </a:xfrm>
          <a:prstGeom prst="rect">
            <a:avLst/>
          </a:prstGeom>
          <a:noFill/>
        </p:spPr>
        <p:txBody>
          <a:bodyPr wrap="none" rtlCol="0">
            <a:spAutoFit/>
          </a:bodyPr>
          <a:lstStyle/>
          <a:p>
            <a:r>
              <a:rPr lang="en-US" altLang="ko-KR" dirty="0" smtClean="0"/>
              <a:t>modeling</a:t>
            </a:r>
            <a:endParaRPr lang="ko-KR" altLang="en-US" dirty="0"/>
          </a:p>
        </p:txBody>
      </p:sp>
      <p:sp>
        <p:nvSpPr>
          <p:cNvPr id="40" name="TextBox 39"/>
          <p:cNvSpPr txBox="1"/>
          <p:nvPr/>
        </p:nvSpPr>
        <p:spPr>
          <a:xfrm>
            <a:off x="5017115" y="3775320"/>
            <a:ext cx="1156086" cy="369332"/>
          </a:xfrm>
          <a:prstGeom prst="rect">
            <a:avLst/>
          </a:prstGeom>
          <a:noFill/>
        </p:spPr>
        <p:txBody>
          <a:bodyPr wrap="none" rtlCol="0">
            <a:spAutoFit/>
          </a:bodyPr>
          <a:lstStyle/>
          <a:p>
            <a:r>
              <a:rPr lang="en-US" altLang="ko-KR" dirty="0" smtClean="0"/>
              <a:t>encoding</a:t>
            </a:r>
            <a:endParaRPr lang="ko-KR" altLang="en-US" dirty="0"/>
          </a:p>
        </p:txBody>
      </p:sp>
      <p:sp>
        <p:nvSpPr>
          <p:cNvPr id="41" name="TextBox 40"/>
          <p:cNvSpPr txBox="1"/>
          <p:nvPr/>
        </p:nvSpPr>
        <p:spPr>
          <a:xfrm>
            <a:off x="5004048" y="5359496"/>
            <a:ext cx="1162498" cy="369332"/>
          </a:xfrm>
          <a:prstGeom prst="rect">
            <a:avLst/>
          </a:prstGeom>
          <a:noFill/>
        </p:spPr>
        <p:txBody>
          <a:bodyPr wrap="none" rtlCol="0">
            <a:spAutoFit/>
          </a:bodyPr>
          <a:lstStyle/>
          <a:p>
            <a:r>
              <a:rPr lang="en-US" altLang="ko-KR" dirty="0" smtClean="0"/>
              <a:t>decoding</a:t>
            </a:r>
            <a:endParaRPr lang="ko-KR" altLang="en-US" dirty="0"/>
          </a:p>
        </p:txBody>
      </p:sp>
      <p:sp>
        <p:nvSpPr>
          <p:cNvPr id="42" name="직사각형 41"/>
          <p:cNvSpPr/>
          <p:nvPr/>
        </p:nvSpPr>
        <p:spPr>
          <a:xfrm>
            <a:off x="6213896" y="3501008"/>
            <a:ext cx="2016224" cy="2952328"/>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TextBox 42"/>
          <p:cNvSpPr txBox="1"/>
          <p:nvPr/>
        </p:nvSpPr>
        <p:spPr>
          <a:xfrm>
            <a:off x="7827261" y="4682280"/>
            <a:ext cx="1303755" cy="646331"/>
          </a:xfrm>
          <a:prstGeom prst="rect">
            <a:avLst/>
          </a:prstGeom>
          <a:solidFill>
            <a:schemeClr val="bg1"/>
          </a:solidFill>
        </p:spPr>
        <p:txBody>
          <a:bodyPr wrap="none" rtlCol="0">
            <a:spAutoFit/>
          </a:bodyPr>
          <a:lstStyle/>
          <a:p>
            <a:pPr algn="ctr"/>
            <a:r>
              <a:rPr lang="en-US" altLang="ko-KR" b="1" dirty="0" smtClean="0">
                <a:solidFill>
                  <a:srgbClr val="C00000"/>
                </a:solidFill>
              </a:rPr>
              <a:t>Rapid SAT</a:t>
            </a:r>
          </a:p>
          <a:p>
            <a:pPr algn="ctr"/>
            <a:r>
              <a:rPr lang="en-US" altLang="ko-KR" b="1" dirty="0" smtClean="0">
                <a:solidFill>
                  <a:srgbClr val="C00000"/>
                </a:solidFill>
              </a:rPr>
              <a:t>Solver</a:t>
            </a:r>
            <a:endParaRPr lang="ko-KR" altLang="en-US" b="1" dirty="0">
              <a:solidFill>
                <a:srgbClr val="C00000"/>
              </a:solidFill>
            </a:endParaRPr>
          </a:p>
        </p:txBody>
      </p:sp>
      <p:sp>
        <p:nvSpPr>
          <p:cNvPr id="30" name="TextBox 29"/>
          <p:cNvSpPr txBox="1"/>
          <p:nvPr/>
        </p:nvSpPr>
        <p:spPr>
          <a:xfrm>
            <a:off x="5372829" y="2483604"/>
            <a:ext cx="1197507" cy="369332"/>
          </a:xfrm>
          <a:prstGeom prst="rect">
            <a:avLst/>
          </a:prstGeom>
          <a:noFill/>
          <a:ln>
            <a:solidFill>
              <a:srgbClr val="C00000"/>
            </a:solidFill>
          </a:ln>
        </p:spPr>
        <p:txBody>
          <a:bodyPr wrap="none" rtlCol="0">
            <a:spAutoFit/>
          </a:bodyPr>
          <a:lstStyle/>
          <a:p>
            <a:r>
              <a:rPr lang="en-US" altLang="ko-KR" dirty="0" smtClean="0"/>
              <a:t>Variable x</a:t>
            </a:r>
            <a:endParaRPr lang="ko-KR" altLang="en-US" dirty="0"/>
          </a:p>
        </p:txBody>
      </p:sp>
      <p:sp>
        <p:nvSpPr>
          <p:cNvPr id="31" name="TextBox 30"/>
          <p:cNvSpPr txBox="1"/>
          <p:nvPr/>
        </p:nvSpPr>
        <p:spPr>
          <a:xfrm>
            <a:off x="7514660" y="2195572"/>
            <a:ext cx="945772" cy="369332"/>
          </a:xfrm>
          <a:prstGeom prst="rect">
            <a:avLst/>
          </a:prstGeom>
          <a:noFill/>
          <a:ln>
            <a:solidFill>
              <a:srgbClr val="C00000"/>
            </a:solidFill>
          </a:ln>
        </p:spPr>
        <p:txBody>
          <a:bodyPr wrap="none" rtlCol="0">
            <a:spAutoFit/>
          </a:bodyPr>
          <a:lstStyle/>
          <a:p>
            <a:r>
              <a:rPr lang="en-US" altLang="ko-KR" dirty="0" smtClean="0"/>
              <a:t>literal x</a:t>
            </a:r>
            <a:endParaRPr lang="ko-KR" altLang="en-US" dirty="0"/>
          </a:p>
        </p:txBody>
      </p:sp>
      <p:sp>
        <p:nvSpPr>
          <p:cNvPr id="34" name="TextBox 33"/>
          <p:cNvSpPr txBox="1"/>
          <p:nvPr/>
        </p:nvSpPr>
        <p:spPr>
          <a:xfrm>
            <a:off x="7452320" y="2771636"/>
            <a:ext cx="1107676" cy="369332"/>
          </a:xfrm>
          <a:prstGeom prst="rect">
            <a:avLst/>
          </a:prstGeom>
          <a:noFill/>
          <a:ln>
            <a:solidFill>
              <a:srgbClr val="C00000"/>
            </a:solidFill>
          </a:ln>
        </p:spPr>
        <p:txBody>
          <a:bodyPr wrap="none" rtlCol="0">
            <a:spAutoFit/>
          </a:bodyPr>
          <a:lstStyle/>
          <a:p>
            <a:r>
              <a:rPr lang="en-US" altLang="ko-KR" dirty="0" smtClean="0"/>
              <a:t>literal ¬x</a:t>
            </a:r>
            <a:endParaRPr lang="ko-KR" altLang="en-US" dirty="0"/>
          </a:p>
        </p:txBody>
      </p:sp>
      <p:cxnSp>
        <p:nvCxnSpPr>
          <p:cNvPr id="37" name="직선 화살표 연결선 36"/>
          <p:cNvCxnSpPr>
            <a:stCxn id="30" idx="3"/>
            <a:endCxn id="31" idx="1"/>
          </p:cNvCxnSpPr>
          <p:nvPr/>
        </p:nvCxnSpPr>
        <p:spPr>
          <a:xfrm flipV="1">
            <a:off x="6570336" y="2380238"/>
            <a:ext cx="944324" cy="28803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직선 화살표 연결선 43"/>
          <p:cNvCxnSpPr/>
          <p:nvPr/>
        </p:nvCxnSpPr>
        <p:spPr>
          <a:xfrm flipH="1">
            <a:off x="10404648" y="1700808"/>
            <a:ext cx="7200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a:stCxn id="30" idx="3"/>
            <a:endCxn id="34" idx="1"/>
          </p:cNvCxnSpPr>
          <p:nvPr/>
        </p:nvCxnSpPr>
        <p:spPr>
          <a:xfrm>
            <a:off x="6570336" y="2668270"/>
            <a:ext cx="881984" cy="288032"/>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모서리가 둥근 직사각형 34"/>
          <p:cNvSpPr/>
          <p:nvPr/>
        </p:nvSpPr>
        <p:spPr>
          <a:xfrm>
            <a:off x="179512" y="3429000"/>
            <a:ext cx="5472608" cy="165618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solidFill>
                <a:schemeClr val="bg1"/>
              </a:solidFill>
            </a:endParaRPr>
          </a:p>
        </p:txBody>
      </p:sp>
      <p:sp>
        <p:nvSpPr>
          <p:cNvPr id="14338" name="제목 1"/>
          <p:cNvSpPr>
            <a:spLocks noGrp="1"/>
          </p:cNvSpPr>
          <p:nvPr>
            <p:ph type="title"/>
          </p:nvPr>
        </p:nvSpPr>
        <p:spPr/>
        <p:txBody>
          <a:bodyPr>
            <a:normAutofit/>
          </a:bodyPr>
          <a:lstStyle/>
          <a:p>
            <a:r>
              <a:rPr lang="en-US" altLang="ko-KR" sz="3600" dirty="0" smtClean="0"/>
              <a:t>Proposal</a:t>
            </a:r>
            <a:r>
              <a:rPr lang="en-US" altLang="ko-KR" sz="3600" dirty="0"/>
              <a:t>: </a:t>
            </a:r>
            <a:r>
              <a:rPr lang="en-US" altLang="ko-KR" sz="3600" dirty="0" smtClean="0"/>
              <a:t>Search space change</a:t>
            </a:r>
            <a:endParaRPr lang="ko-KR" altLang="en-US" sz="3600" i="1" dirty="0" smtClean="0">
              <a:latin typeface="Times New Roman" panose="02020603050405020304" pitchFamily="18" charset="0"/>
              <a:cs typeface="Times New Roman" panose="02020603050405020304" pitchFamily="18" charset="0"/>
            </a:endParaRPr>
          </a:p>
        </p:txBody>
      </p:sp>
      <p:sp>
        <p:nvSpPr>
          <p:cNvPr id="23" name="모서리가 둥근 직사각형 22"/>
          <p:cNvSpPr/>
          <p:nvPr/>
        </p:nvSpPr>
        <p:spPr>
          <a:xfrm>
            <a:off x="5508104" y="1700808"/>
            <a:ext cx="1512168" cy="8640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SAT Solver</a:t>
            </a:r>
            <a:endParaRPr lang="ko-KR" altLang="en-US" b="1" dirty="0"/>
          </a:p>
        </p:txBody>
      </p:sp>
      <p:sp>
        <p:nvSpPr>
          <p:cNvPr id="24" name="모서리가 둥근 직사각형 23"/>
          <p:cNvSpPr/>
          <p:nvPr/>
        </p:nvSpPr>
        <p:spPr>
          <a:xfrm>
            <a:off x="2195736" y="1700808"/>
            <a:ext cx="1512168" cy="864096"/>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Original</a:t>
            </a:r>
          </a:p>
          <a:p>
            <a:pPr algn="ctr"/>
            <a:r>
              <a:rPr lang="en-US" altLang="ko-KR" b="1" dirty="0" smtClean="0">
                <a:solidFill>
                  <a:schemeClr val="bg1"/>
                </a:solidFill>
              </a:rPr>
              <a:t>CNF</a:t>
            </a:r>
            <a:endParaRPr lang="ko-KR" altLang="en-US" b="1" dirty="0">
              <a:solidFill>
                <a:schemeClr val="bg1"/>
              </a:solidFill>
            </a:endParaRPr>
          </a:p>
        </p:txBody>
      </p:sp>
      <p:cxnSp>
        <p:nvCxnSpPr>
          <p:cNvPr id="22" name="직선 화살표 연결선 21"/>
          <p:cNvCxnSpPr/>
          <p:nvPr/>
        </p:nvCxnSpPr>
        <p:spPr>
          <a:xfrm>
            <a:off x="3995936" y="2132856"/>
            <a:ext cx="12241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오른쪽 화살표 34"/>
          <p:cNvSpPr>
            <a:spLocks noChangeArrowheads="1"/>
          </p:cNvSpPr>
          <p:nvPr/>
        </p:nvSpPr>
        <p:spPr bwMode="auto">
          <a:xfrm rot="5400000" flipV="1">
            <a:off x="4253040" y="2883864"/>
            <a:ext cx="647307" cy="297419"/>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27" name="모서리가 둥근 직사각형 26"/>
          <p:cNvSpPr/>
          <p:nvPr/>
        </p:nvSpPr>
        <p:spPr>
          <a:xfrm>
            <a:off x="7164288" y="3789040"/>
            <a:ext cx="1512168" cy="8640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SAT Solver</a:t>
            </a:r>
            <a:endParaRPr lang="ko-KR" altLang="en-US" b="1" dirty="0"/>
          </a:p>
        </p:txBody>
      </p:sp>
      <p:sp>
        <p:nvSpPr>
          <p:cNvPr id="28" name="모서리가 둥근 직사각형 27"/>
          <p:cNvSpPr/>
          <p:nvPr/>
        </p:nvSpPr>
        <p:spPr>
          <a:xfrm>
            <a:off x="395536" y="3789040"/>
            <a:ext cx="1512168" cy="864096"/>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Original</a:t>
            </a:r>
          </a:p>
          <a:p>
            <a:pPr algn="ctr"/>
            <a:r>
              <a:rPr lang="en-US" altLang="ko-KR" b="1" dirty="0" smtClean="0">
                <a:solidFill>
                  <a:schemeClr val="bg1"/>
                </a:solidFill>
              </a:rPr>
              <a:t>CNF</a:t>
            </a:r>
            <a:endParaRPr lang="ko-KR" altLang="en-US" b="1" dirty="0">
              <a:solidFill>
                <a:schemeClr val="bg1"/>
              </a:solidFill>
            </a:endParaRPr>
          </a:p>
        </p:txBody>
      </p:sp>
      <p:cxnSp>
        <p:nvCxnSpPr>
          <p:cNvPr id="29" name="직선 화살표 연결선 28"/>
          <p:cNvCxnSpPr/>
          <p:nvPr/>
        </p:nvCxnSpPr>
        <p:spPr>
          <a:xfrm>
            <a:off x="2195736" y="4221088"/>
            <a:ext cx="12241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79712" y="3717032"/>
            <a:ext cx="1729961" cy="369332"/>
          </a:xfrm>
          <a:prstGeom prst="rect">
            <a:avLst/>
          </a:prstGeom>
          <a:noFill/>
        </p:spPr>
        <p:txBody>
          <a:bodyPr wrap="none" rtlCol="0">
            <a:spAutoFit/>
          </a:bodyPr>
          <a:lstStyle/>
          <a:p>
            <a:r>
              <a:rPr lang="en-US" altLang="ko-KR" dirty="0" smtClean="0"/>
              <a:t>Index shuffling</a:t>
            </a:r>
            <a:endParaRPr lang="ko-KR" altLang="en-US" dirty="0"/>
          </a:p>
        </p:txBody>
      </p:sp>
      <p:sp>
        <p:nvSpPr>
          <p:cNvPr id="31" name="모서리가 둥근 직사각형 30"/>
          <p:cNvSpPr/>
          <p:nvPr/>
        </p:nvSpPr>
        <p:spPr>
          <a:xfrm>
            <a:off x="3851920" y="3789040"/>
            <a:ext cx="1512168" cy="86409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Re-indexed</a:t>
            </a:r>
          </a:p>
          <a:p>
            <a:pPr algn="ctr"/>
            <a:r>
              <a:rPr lang="en-US" altLang="ko-KR" b="1" dirty="0" smtClean="0">
                <a:solidFill>
                  <a:schemeClr val="bg1"/>
                </a:solidFill>
              </a:rPr>
              <a:t>CNF</a:t>
            </a:r>
            <a:endParaRPr lang="ko-KR" altLang="en-US" b="1" dirty="0">
              <a:solidFill>
                <a:schemeClr val="bg1"/>
              </a:solidFill>
            </a:endParaRPr>
          </a:p>
        </p:txBody>
      </p:sp>
      <p:cxnSp>
        <p:nvCxnSpPr>
          <p:cNvPr id="33" name="직선 화살표 연결선 32"/>
          <p:cNvCxnSpPr/>
          <p:nvPr/>
        </p:nvCxnSpPr>
        <p:spPr>
          <a:xfrm>
            <a:off x="5796136" y="4293096"/>
            <a:ext cx="122413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9552" y="5373216"/>
            <a:ext cx="8243795" cy="707886"/>
          </a:xfrm>
          <a:prstGeom prst="rect">
            <a:avLst/>
          </a:prstGeom>
          <a:noFill/>
        </p:spPr>
        <p:txBody>
          <a:bodyPr wrap="none" rtlCol="0">
            <a:spAutoFit/>
          </a:bodyPr>
          <a:lstStyle/>
          <a:p>
            <a:pPr>
              <a:buFont typeface="Arial" pitchFamily="34" charset="0"/>
              <a:buChar char="•"/>
            </a:pPr>
            <a:r>
              <a:rPr lang="en-US" altLang="ko-KR" dirty="0" smtClean="0"/>
              <a:t> </a:t>
            </a:r>
            <a:r>
              <a:rPr lang="en-US" altLang="ko-KR" sz="2000" dirty="0" smtClean="0"/>
              <a:t>Preprocessing method before any other processes</a:t>
            </a:r>
          </a:p>
          <a:p>
            <a:pPr>
              <a:buFont typeface="Arial" pitchFamily="34" charset="0"/>
              <a:buChar char="•"/>
            </a:pPr>
            <a:r>
              <a:rPr lang="en-US" altLang="ko-KR" sz="2000" dirty="0" smtClean="0"/>
              <a:t> Randomized index orders of variables  may produce some diversity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fontScale="90000"/>
          </a:bodyPr>
          <a:lstStyle/>
          <a:p>
            <a:r>
              <a:rPr lang="en-US" altLang="ko-KR" sz="3600" dirty="0" smtClean="0"/>
              <a:t>Proposal</a:t>
            </a:r>
            <a:r>
              <a:rPr lang="en-US" altLang="ko-KR" sz="3600" dirty="0"/>
              <a:t>: Index Shuffling of Variables</a:t>
            </a:r>
            <a:br>
              <a:rPr lang="en-US" altLang="ko-KR" sz="3600" dirty="0"/>
            </a:br>
            <a:r>
              <a:rPr lang="en-US" altLang="ko-KR" sz="3600" dirty="0" smtClean="0"/>
              <a:t>(</a:t>
            </a:r>
            <a:r>
              <a:rPr lang="en-US" altLang="ko-KR" sz="3600" b="1" i="1" dirty="0" err="1" smtClean="0">
                <a:latin typeface="Times New Roman" panose="02020603050405020304" pitchFamily="18" charset="0"/>
                <a:cs typeface="Times New Roman" panose="02020603050405020304" pitchFamily="18" charset="0"/>
              </a:rPr>
              <a:t>ISoV</a:t>
            </a:r>
            <a:r>
              <a:rPr lang="en-US" altLang="ko-KR" sz="3600" i="1" dirty="0" smtClean="0">
                <a:latin typeface="Times New Roman" panose="02020603050405020304" pitchFamily="18" charset="0"/>
                <a:cs typeface="Times New Roman" panose="02020603050405020304" pitchFamily="18" charset="0"/>
              </a:rPr>
              <a:t>) </a:t>
            </a:r>
            <a:r>
              <a:rPr lang="en-US" altLang="ko-KR" sz="3600" dirty="0" smtClean="0">
                <a:latin typeface="Times New Roman" panose="02020603050405020304" pitchFamily="18" charset="0"/>
                <a:cs typeface="Times New Roman" panose="02020603050405020304" pitchFamily="18" charset="0"/>
              </a:rPr>
              <a:t>for parallel SAT solvers</a:t>
            </a:r>
            <a:r>
              <a:rPr lang="en-US" altLang="ko-KR" sz="3600" i="1" dirty="0" smtClean="0">
                <a:latin typeface="Times New Roman" panose="02020603050405020304" pitchFamily="18" charset="0"/>
                <a:cs typeface="Times New Roman" panose="02020603050405020304" pitchFamily="18" charset="0"/>
              </a:rPr>
              <a:t> </a:t>
            </a:r>
            <a:endParaRPr lang="ko-KR" altLang="en-US" sz="3600" i="1" dirty="0" smtClean="0">
              <a:latin typeface="Times New Roman" panose="02020603050405020304" pitchFamily="18" charset="0"/>
              <a:cs typeface="Times New Roman" panose="02020603050405020304" pitchFamily="18" charset="0"/>
            </a:endParaRPr>
          </a:p>
        </p:txBody>
      </p:sp>
      <p:sp>
        <p:nvSpPr>
          <p:cNvPr id="4" name="TextBox 7"/>
          <p:cNvSpPr txBox="1">
            <a:spLocks noChangeArrowheads="1"/>
          </p:cNvSpPr>
          <p:nvPr/>
        </p:nvSpPr>
        <p:spPr bwMode="auto">
          <a:xfrm>
            <a:off x="3210847" y="3284984"/>
            <a:ext cx="1558440" cy="400110"/>
          </a:xfrm>
          <a:prstGeom prst="rect">
            <a:avLst/>
          </a:prstGeom>
          <a:noFill/>
          <a:ln w="9525">
            <a:noFill/>
            <a:miter lim="800000"/>
            <a:headEnd/>
            <a:tailEnd/>
          </a:ln>
        </p:spPr>
        <p:txBody>
          <a:bodyPr wrap="none">
            <a:spAutoFit/>
          </a:bodyPr>
          <a:lstStyle/>
          <a:p>
            <a:r>
              <a:rPr lang="en-US" altLang="ko-KR" sz="2000" dirty="0" smtClean="0"/>
              <a:t>(   x</a:t>
            </a:r>
            <a:r>
              <a:rPr lang="en-US" altLang="ko-KR" sz="2000" baseline="-25000" dirty="0" smtClean="0"/>
              <a:t>1</a:t>
            </a:r>
            <a:r>
              <a:rPr lang="en-US" altLang="ko-KR" sz="2000" dirty="0" smtClean="0"/>
              <a:t> V   x</a:t>
            </a:r>
            <a:r>
              <a:rPr lang="en-US" altLang="ko-KR" sz="2000" baseline="-25000" dirty="0" smtClean="0"/>
              <a:t>2</a:t>
            </a:r>
            <a:r>
              <a:rPr lang="en-US" altLang="ko-KR" sz="2000" dirty="0" smtClean="0"/>
              <a:t>)</a:t>
            </a:r>
            <a:endParaRPr lang="en-US" altLang="ko-KR" sz="2000" dirty="0">
              <a:solidFill>
                <a:schemeClr val="tx1"/>
              </a:solidFill>
            </a:endParaRPr>
          </a:p>
        </p:txBody>
      </p:sp>
      <p:sp>
        <p:nvSpPr>
          <p:cNvPr id="5" name="TextBox 9"/>
          <p:cNvSpPr txBox="1">
            <a:spLocks noChangeArrowheads="1"/>
          </p:cNvSpPr>
          <p:nvPr/>
        </p:nvSpPr>
        <p:spPr bwMode="auto">
          <a:xfrm>
            <a:off x="3203848" y="3712592"/>
            <a:ext cx="2382383" cy="400110"/>
          </a:xfrm>
          <a:prstGeom prst="rect">
            <a:avLst/>
          </a:prstGeom>
          <a:noFill/>
          <a:ln w="9525">
            <a:noFill/>
            <a:miter lim="800000"/>
            <a:headEnd/>
            <a:tailEnd/>
          </a:ln>
        </p:spPr>
        <p:txBody>
          <a:bodyPr wrap="none">
            <a:spAutoFit/>
          </a:bodyPr>
          <a:lstStyle/>
          <a:p>
            <a:r>
              <a:rPr lang="en-US" altLang="ko-KR" sz="2000" dirty="0" smtClean="0"/>
              <a:t>(   x</a:t>
            </a:r>
            <a:r>
              <a:rPr lang="en-US" altLang="ko-KR" sz="2000" baseline="-25000" dirty="0" smtClean="0"/>
              <a:t>2</a:t>
            </a:r>
            <a:r>
              <a:rPr lang="en-US" altLang="ko-KR" sz="2000" dirty="0" smtClean="0"/>
              <a:t> V   x</a:t>
            </a:r>
            <a:r>
              <a:rPr lang="en-US" altLang="ko-KR" sz="2000" baseline="-25000" dirty="0" smtClean="0"/>
              <a:t>3</a:t>
            </a:r>
            <a:r>
              <a:rPr lang="en-US" altLang="ko-KR" sz="2000" dirty="0" smtClean="0"/>
              <a:t> V ¬x</a:t>
            </a:r>
            <a:r>
              <a:rPr lang="en-US" altLang="ko-KR" sz="2000" baseline="-25000" dirty="0" smtClean="0"/>
              <a:t>5</a:t>
            </a:r>
            <a:r>
              <a:rPr lang="en-US" altLang="ko-KR" sz="2000" dirty="0" smtClean="0"/>
              <a:t>)</a:t>
            </a:r>
            <a:endParaRPr lang="en-US" altLang="ko-KR" sz="2000" dirty="0">
              <a:solidFill>
                <a:schemeClr val="tx1"/>
              </a:solidFill>
            </a:endParaRPr>
          </a:p>
        </p:txBody>
      </p:sp>
      <p:sp>
        <p:nvSpPr>
          <p:cNvPr id="6" name="TextBox 10"/>
          <p:cNvSpPr txBox="1">
            <a:spLocks noChangeArrowheads="1"/>
          </p:cNvSpPr>
          <p:nvPr/>
        </p:nvSpPr>
        <p:spPr bwMode="auto">
          <a:xfrm>
            <a:off x="3217856" y="4108687"/>
            <a:ext cx="1529586" cy="400110"/>
          </a:xfrm>
          <a:prstGeom prst="rect">
            <a:avLst/>
          </a:prstGeom>
          <a:noFill/>
          <a:ln w="9525">
            <a:noFill/>
            <a:miter lim="800000"/>
            <a:headEnd/>
            <a:tailEnd/>
          </a:ln>
        </p:spPr>
        <p:txBody>
          <a:bodyPr wrap="none">
            <a:spAutoFit/>
          </a:bodyPr>
          <a:lstStyle/>
          <a:p>
            <a:r>
              <a:rPr lang="en-US" altLang="ko-KR" sz="2000" dirty="0" smtClean="0"/>
              <a:t>(¬x</a:t>
            </a:r>
            <a:r>
              <a:rPr lang="en-US" altLang="ko-KR" sz="2000" baseline="-25000" dirty="0" smtClean="0"/>
              <a:t>4 </a:t>
            </a:r>
            <a:r>
              <a:rPr lang="en-US" altLang="ko-KR" sz="2000" dirty="0" smtClean="0"/>
              <a:t> V</a:t>
            </a:r>
            <a:r>
              <a:rPr lang="en-US" altLang="ko-KR" sz="2000" dirty="0" smtClean="0">
                <a:solidFill>
                  <a:schemeClr val="tx1"/>
                </a:solidFill>
              </a:rPr>
              <a:t>   </a:t>
            </a:r>
            <a:r>
              <a:rPr lang="en-US" altLang="ko-KR" sz="2000" dirty="0" smtClean="0"/>
              <a:t>x</a:t>
            </a:r>
            <a:r>
              <a:rPr lang="en-US" altLang="ko-KR" sz="2000" baseline="-25000" dirty="0" smtClean="0"/>
              <a:t>6</a:t>
            </a:r>
            <a:r>
              <a:rPr lang="en-US" altLang="ko-KR" sz="2000" dirty="0" smtClean="0"/>
              <a:t>)</a:t>
            </a:r>
            <a:endParaRPr lang="en-US" altLang="ko-KR" sz="2000" dirty="0">
              <a:solidFill>
                <a:schemeClr val="tx1"/>
              </a:solidFill>
            </a:endParaRPr>
          </a:p>
        </p:txBody>
      </p:sp>
      <p:sp>
        <p:nvSpPr>
          <p:cNvPr id="7" name="TextBox 11"/>
          <p:cNvSpPr txBox="1">
            <a:spLocks noChangeArrowheads="1"/>
          </p:cNvSpPr>
          <p:nvPr/>
        </p:nvSpPr>
        <p:spPr bwMode="auto">
          <a:xfrm>
            <a:off x="3210847" y="4541058"/>
            <a:ext cx="1558440" cy="400110"/>
          </a:xfrm>
          <a:prstGeom prst="rect">
            <a:avLst/>
          </a:prstGeom>
          <a:noFill/>
          <a:ln w="9525">
            <a:noFill/>
            <a:miter lim="800000"/>
            <a:headEnd/>
            <a:tailEnd/>
          </a:ln>
        </p:spPr>
        <p:txBody>
          <a:bodyPr wrap="none">
            <a:spAutoFit/>
          </a:bodyPr>
          <a:lstStyle/>
          <a:p>
            <a:r>
              <a:rPr lang="en-US" altLang="ko-KR" sz="2000" dirty="0" smtClean="0"/>
              <a:t>(   x</a:t>
            </a:r>
            <a:r>
              <a:rPr lang="en-US" altLang="ko-KR" sz="2000" baseline="-25000" dirty="0" smtClean="0"/>
              <a:t>3</a:t>
            </a:r>
            <a:r>
              <a:rPr lang="en-US" altLang="ko-KR" sz="2000" dirty="0" smtClean="0"/>
              <a:t> V</a:t>
            </a:r>
            <a:r>
              <a:rPr lang="en-US" altLang="ko-KR" sz="2000" dirty="0" smtClean="0">
                <a:solidFill>
                  <a:schemeClr val="tx1"/>
                </a:solidFill>
              </a:rPr>
              <a:t> </a:t>
            </a:r>
            <a:r>
              <a:rPr lang="en-US" altLang="ko-KR" sz="2000" dirty="0" smtClean="0"/>
              <a:t>¬x</a:t>
            </a:r>
            <a:r>
              <a:rPr lang="en-US" altLang="ko-KR" sz="2000" baseline="-25000" dirty="0" smtClean="0"/>
              <a:t>6</a:t>
            </a:r>
            <a:r>
              <a:rPr lang="en-US" altLang="ko-KR" sz="2000" dirty="0" smtClean="0"/>
              <a:t>)</a:t>
            </a:r>
            <a:endParaRPr lang="en-US" altLang="ko-KR" sz="2000" dirty="0">
              <a:solidFill>
                <a:schemeClr val="tx1"/>
              </a:solidFill>
            </a:endParaRPr>
          </a:p>
        </p:txBody>
      </p:sp>
      <p:sp>
        <p:nvSpPr>
          <p:cNvPr id="8" name="TextBox 12"/>
          <p:cNvSpPr txBox="1">
            <a:spLocks noChangeArrowheads="1"/>
          </p:cNvSpPr>
          <p:nvPr/>
        </p:nvSpPr>
        <p:spPr bwMode="auto">
          <a:xfrm>
            <a:off x="3419872" y="2756882"/>
            <a:ext cx="1968359" cy="400110"/>
          </a:xfrm>
          <a:prstGeom prst="rect">
            <a:avLst/>
          </a:prstGeom>
          <a:noFill/>
          <a:ln w="9525">
            <a:noFill/>
            <a:miter lim="800000"/>
            <a:headEnd/>
            <a:tailEnd/>
          </a:ln>
        </p:spPr>
        <p:txBody>
          <a:bodyPr wrap="none">
            <a:spAutoFit/>
          </a:bodyPr>
          <a:lstStyle/>
          <a:p>
            <a:pPr algn="l"/>
            <a:r>
              <a:rPr lang="en-US" altLang="ko-KR" sz="2000" dirty="0">
                <a:solidFill>
                  <a:schemeClr val="tx1"/>
                </a:solidFill>
              </a:rPr>
              <a:t>Origin problem</a:t>
            </a:r>
          </a:p>
        </p:txBody>
      </p:sp>
      <p:cxnSp>
        <p:nvCxnSpPr>
          <p:cNvPr id="9" name="꺾인 연결선 38"/>
          <p:cNvCxnSpPr>
            <a:cxnSpLocks noChangeShapeType="1"/>
            <a:stCxn id="8" idx="3"/>
            <a:endCxn id="8" idx="1"/>
          </p:cNvCxnSpPr>
          <p:nvPr/>
        </p:nvCxnSpPr>
        <p:spPr bwMode="auto">
          <a:xfrm flipH="1">
            <a:off x="3419872" y="2956937"/>
            <a:ext cx="1968359" cy="12700"/>
          </a:xfrm>
          <a:prstGeom prst="bentConnector5">
            <a:avLst>
              <a:gd name="adj1" fmla="val -11614"/>
              <a:gd name="adj2" fmla="val 17100242"/>
              <a:gd name="adj3" fmla="val 111614"/>
            </a:avLst>
          </a:prstGeom>
          <a:noFill/>
          <a:ln w="9525" algn="ctr">
            <a:solidFill>
              <a:schemeClr val="tx1"/>
            </a:solidFill>
            <a:round/>
            <a:headEnd/>
            <a:tailEnd/>
          </a:ln>
        </p:spPr>
      </p:cxnSp>
      <p:sp>
        <p:nvSpPr>
          <p:cNvPr id="10" name="TextBox 30"/>
          <p:cNvSpPr txBox="1">
            <a:spLocks noChangeArrowheads="1"/>
          </p:cNvSpPr>
          <p:nvPr/>
        </p:nvSpPr>
        <p:spPr bwMode="auto">
          <a:xfrm>
            <a:off x="6569535" y="2758469"/>
            <a:ext cx="1934825" cy="400110"/>
          </a:xfrm>
          <a:prstGeom prst="rect">
            <a:avLst/>
          </a:prstGeom>
          <a:noFill/>
          <a:ln w="9525">
            <a:noFill/>
            <a:miter lim="800000"/>
            <a:headEnd/>
            <a:tailEnd/>
          </a:ln>
        </p:spPr>
        <p:txBody>
          <a:bodyPr wrap="none">
            <a:spAutoFit/>
          </a:bodyPr>
          <a:lstStyle/>
          <a:p>
            <a:pPr algn="l"/>
            <a:r>
              <a:rPr lang="en-US" altLang="ko-KR" sz="2000" dirty="0" smtClean="0"/>
              <a:t> After shuffling</a:t>
            </a:r>
            <a:endParaRPr lang="en-US" altLang="ko-KR" sz="2000" dirty="0">
              <a:solidFill>
                <a:schemeClr val="tx1"/>
              </a:solidFill>
            </a:endParaRPr>
          </a:p>
        </p:txBody>
      </p:sp>
      <p:cxnSp>
        <p:nvCxnSpPr>
          <p:cNvPr id="11" name="꺾인 연결선 38"/>
          <p:cNvCxnSpPr>
            <a:cxnSpLocks noChangeShapeType="1"/>
            <a:stCxn id="10" idx="3"/>
            <a:endCxn id="10" idx="1"/>
          </p:cNvCxnSpPr>
          <p:nvPr/>
        </p:nvCxnSpPr>
        <p:spPr bwMode="auto">
          <a:xfrm flipH="1">
            <a:off x="6569535" y="2958524"/>
            <a:ext cx="1934825" cy="12700"/>
          </a:xfrm>
          <a:prstGeom prst="bentConnector5">
            <a:avLst>
              <a:gd name="adj1" fmla="val -11815"/>
              <a:gd name="adj2" fmla="val 17325242"/>
              <a:gd name="adj3" fmla="val 111815"/>
            </a:avLst>
          </a:prstGeom>
          <a:noFill/>
          <a:ln w="9525" algn="ctr">
            <a:solidFill>
              <a:schemeClr val="tx1"/>
            </a:solidFill>
            <a:round/>
            <a:headEnd/>
            <a:tailEnd/>
          </a:ln>
        </p:spPr>
      </p:cxnSp>
      <p:sp>
        <p:nvSpPr>
          <p:cNvPr id="12" name="오른쪽 화살표 34"/>
          <p:cNvSpPr>
            <a:spLocks noChangeArrowheads="1"/>
          </p:cNvSpPr>
          <p:nvPr/>
        </p:nvSpPr>
        <p:spPr bwMode="auto">
          <a:xfrm>
            <a:off x="5796136" y="3766581"/>
            <a:ext cx="360040" cy="432048"/>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sz="2000"/>
          </a:p>
        </p:txBody>
      </p:sp>
      <p:sp>
        <p:nvSpPr>
          <p:cNvPr id="13" name="TextBox 3"/>
          <p:cNvSpPr txBox="1">
            <a:spLocks noChangeArrowheads="1"/>
          </p:cNvSpPr>
          <p:nvPr/>
        </p:nvSpPr>
        <p:spPr bwMode="auto">
          <a:xfrm>
            <a:off x="712638" y="3140968"/>
            <a:ext cx="1483098" cy="1938992"/>
          </a:xfrm>
          <a:prstGeom prst="rect">
            <a:avLst/>
          </a:prstGeom>
          <a:noFill/>
          <a:ln w="9525">
            <a:noFill/>
            <a:miter lim="800000"/>
            <a:headEnd/>
            <a:tailEnd/>
          </a:ln>
        </p:spPr>
        <p:txBody>
          <a:bodyPr wrap="none">
            <a:spAutoFit/>
          </a:bodyPr>
          <a:lstStyle/>
          <a:p>
            <a:r>
              <a:rPr lang="en-US" altLang="ko-KR" sz="2000" dirty="0" smtClean="0"/>
              <a:t>x</a:t>
            </a:r>
            <a:r>
              <a:rPr lang="en-US" altLang="ko-KR" sz="2000" baseline="-25000" dirty="0" smtClean="0"/>
              <a:t>1</a:t>
            </a:r>
            <a:r>
              <a:rPr lang="en-US" altLang="ko-KR" sz="2000" dirty="0" smtClean="0"/>
              <a:t>   →   x</a:t>
            </a:r>
            <a:r>
              <a:rPr lang="en-US" altLang="ko-KR" sz="2000" baseline="-25000" dirty="0" smtClean="0"/>
              <a:t>3</a:t>
            </a:r>
            <a:r>
              <a:rPr lang="en-US" altLang="ko-KR" sz="2000" dirty="0" smtClean="0"/>
              <a:t> </a:t>
            </a:r>
          </a:p>
          <a:p>
            <a:r>
              <a:rPr lang="en-US" altLang="ko-KR" sz="2000" dirty="0" smtClean="0"/>
              <a:t>x</a:t>
            </a:r>
            <a:r>
              <a:rPr lang="en-US" altLang="ko-KR" sz="2000" baseline="-25000" dirty="0" smtClean="0"/>
              <a:t>2</a:t>
            </a:r>
            <a:r>
              <a:rPr lang="en-US" altLang="ko-KR" sz="2000" dirty="0" smtClean="0"/>
              <a:t>   →   x</a:t>
            </a:r>
            <a:r>
              <a:rPr lang="en-US" altLang="ko-KR" sz="2000" baseline="-25000" dirty="0" smtClean="0"/>
              <a:t>4</a:t>
            </a:r>
            <a:endParaRPr lang="en-US" altLang="ko-KR" sz="2000" dirty="0" smtClean="0"/>
          </a:p>
          <a:p>
            <a:r>
              <a:rPr lang="en-US" altLang="ko-KR" sz="2000" dirty="0" smtClean="0"/>
              <a:t>x</a:t>
            </a:r>
            <a:r>
              <a:rPr lang="en-US" altLang="ko-KR" sz="2000" baseline="-25000" dirty="0" smtClean="0"/>
              <a:t>3</a:t>
            </a:r>
            <a:r>
              <a:rPr lang="en-US" altLang="ko-KR" sz="2000" dirty="0" smtClean="0"/>
              <a:t>   →   x</a:t>
            </a:r>
            <a:r>
              <a:rPr lang="en-US" altLang="ko-KR" sz="2000" baseline="-25000" dirty="0" smtClean="0"/>
              <a:t>2</a:t>
            </a:r>
            <a:endParaRPr lang="en-US" altLang="ko-KR" sz="2000" dirty="0" smtClean="0"/>
          </a:p>
          <a:p>
            <a:r>
              <a:rPr lang="en-US" altLang="ko-KR" sz="2000" dirty="0" smtClean="0"/>
              <a:t>x</a:t>
            </a:r>
            <a:r>
              <a:rPr lang="en-US" altLang="ko-KR" sz="2000" baseline="-25000" dirty="0" smtClean="0"/>
              <a:t>4</a:t>
            </a:r>
            <a:r>
              <a:rPr lang="en-US" altLang="ko-KR" sz="2000" dirty="0" smtClean="0"/>
              <a:t>   →   x</a:t>
            </a:r>
            <a:r>
              <a:rPr lang="en-US" altLang="ko-KR" sz="2000" baseline="-25000" dirty="0" smtClean="0"/>
              <a:t>5</a:t>
            </a:r>
            <a:endParaRPr lang="en-US" altLang="ko-KR" sz="2000" dirty="0" smtClean="0"/>
          </a:p>
          <a:p>
            <a:r>
              <a:rPr lang="en-US" altLang="ko-KR" sz="2000" dirty="0" smtClean="0"/>
              <a:t>x</a:t>
            </a:r>
            <a:r>
              <a:rPr lang="en-US" altLang="ko-KR" sz="2000" baseline="-25000" dirty="0" smtClean="0"/>
              <a:t>5</a:t>
            </a:r>
            <a:r>
              <a:rPr lang="en-US" altLang="ko-KR" sz="2000" dirty="0" smtClean="0"/>
              <a:t>   →   x</a:t>
            </a:r>
            <a:r>
              <a:rPr lang="en-US" altLang="ko-KR" sz="2000" baseline="-25000" dirty="0" smtClean="0"/>
              <a:t>6</a:t>
            </a:r>
            <a:endParaRPr lang="en-US" altLang="ko-KR" sz="2000" dirty="0" smtClean="0"/>
          </a:p>
          <a:p>
            <a:r>
              <a:rPr lang="en-US" altLang="ko-KR" sz="2000" dirty="0" smtClean="0"/>
              <a:t>x</a:t>
            </a:r>
            <a:r>
              <a:rPr lang="en-US" altLang="ko-KR" sz="2000" baseline="-25000" dirty="0" smtClean="0"/>
              <a:t>6</a:t>
            </a:r>
            <a:r>
              <a:rPr lang="en-US" altLang="ko-KR" sz="2000" dirty="0" smtClean="0"/>
              <a:t>   →   x</a:t>
            </a:r>
            <a:r>
              <a:rPr lang="en-US" altLang="ko-KR" sz="2000" baseline="-25000" dirty="0" smtClean="0"/>
              <a:t>1</a:t>
            </a:r>
            <a:endParaRPr lang="en-US" altLang="ko-KR" sz="2000" dirty="0" smtClean="0">
              <a:solidFill>
                <a:schemeClr val="tx1"/>
              </a:solidFill>
            </a:endParaRPr>
          </a:p>
        </p:txBody>
      </p:sp>
      <p:sp>
        <p:nvSpPr>
          <p:cNvPr id="32" name="직사각형 31"/>
          <p:cNvSpPr/>
          <p:nvPr/>
        </p:nvSpPr>
        <p:spPr>
          <a:xfrm>
            <a:off x="3059832" y="2420888"/>
            <a:ext cx="5904656" cy="3312368"/>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12"/>
          <p:cNvSpPr txBox="1">
            <a:spLocks noChangeArrowheads="1"/>
          </p:cNvSpPr>
          <p:nvPr/>
        </p:nvSpPr>
        <p:spPr bwMode="auto">
          <a:xfrm>
            <a:off x="323528" y="2708920"/>
            <a:ext cx="2230354" cy="400110"/>
          </a:xfrm>
          <a:prstGeom prst="rect">
            <a:avLst/>
          </a:prstGeom>
          <a:noFill/>
          <a:ln w="9525">
            <a:noFill/>
            <a:miter lim="800000"/>
            <a:headEnd/>
            <a:tailEnd/>
          </a:ln>
        </p:spPr>
        <p:txBody>
          <a:bodyPr wrap="none">
            <a:spAutoFit/>
          </a:bodyPr>
          <a:lstStyle/>
          <a:p>
            <a:pPr algn="l"/>
            <a:r>
              <a:rPr lang="en-US" altLang="ko-KR" sz="2000" dirty="0" smtClean="0">
                <a:solidFill>
                  <a:schemeClr val="tx1"/>
                </a:solidFill>
              </a:rPr>
              <a:t>Re-indexing table</a:t>
            </a:r>
            <a:endParaRPr lang="en-US" altLang="ko-KR" sz="2000" dirty="0">
              <a:solidFill>
                <a:schemeClr val="tx1"/>
              </a:solidFill>
            </a:endParaRPr>
          </a:p>
        </p:txBody>
      </p:sp>
      <p:cxnSp>
        <p:nvCxnSpPr>
          <p:cNvPr id="31" name="꺾인 연결선 38"/>
          <p:cNvCxnSpPr>
            <a:cxnSpLocks noChangeShapeType="1"/>
            <a:stCxn id="28" idx="3"/>
            <a:endCxn id="28" idx="1"/>
          </p:cNvCxnSpPr>
          <p:nvPr/>
        </p:nvCxnSpPr>
        <p:spPr bwMode="auto">
          <a:xfrm flipH="1">
            <a:off x="323528" y="2908975"/>
            <a:ext cx="2230354" cy="12700"/>
          </a:xfrm>
          <a:prstGeom prst="bentConnector5">
            <a:avLst>
              <a:gd name="adj1" fmla="val -10249"/>
              <a:gd name="adj2" fmla="val 18562754"/>
              <a:gd name="adj3" fmla="val 110249"/>
            </a:avLst>
          </a:prstGeom>
          <a:noFill/>
          <a:ln w="9525" algn="ctr">
            <a:solidFill>
              <a:schemeClr val="tx1"/>
            </a:solidFill>
            <a:round/>
            <a:headEnd/>
            <a:tailEnd/>
          </a:ln>
        </p:spPr>
      </p:cxnSp>
      <p:sp>
        <p:nvSpPr>
          <p:cNvPr id="40" name="TextBox 7"/>
          <p:cNvSpPr txBox="1">
            <a:spLocks noChangeArrowheads="1"/>
          </p:cNvSpPr>
          <p:nvPr/>
        </p:nvSpPr>
        <p:spPr bwMode="auto">
          <a:xfrm>
            <a:off x="6444208" y="3284984"/>
            <a:ext cx="1558440" cy="400110"/>
          </a:xfrm>
          <a:prstGeom prst="rect">
            <a:avLst/>
          </a:prstGeom>
          <a:noFill/>
          <a:ln w="9525">
            <a:noFill/>
            <a:miter lim="800000"/>
            <a:headEnd/>
            <a:tailEnd/>
          </a:ln>
        </p:spPr>
        <p:txBody>
          <a:bodyPr wrap="none">
            <a:spAutoFit/>
          </a:bodyPr>
          <a:lstStyle/>
          <a:p>
            <a:r>
              <a:rPr lang="en-US" altLang="ko-KR" sz="2000" dirty="0" smtClean="0"/>
              <a:t>(   x</a:t>
            </a:r>
            <a:r>
              <a:rPr lang="en-US" altLang="ko-KR" sz="2000" baseline="-25000" dirty="0" smtClean="0"/>
              <a:t>3</a:t>
            </a:r>
            <a:r>
              <a:rPr lang="en-US" altLang="ko-KR" sz="2000" dirty="0" smtClean="0"/>
              <a:t> V   x</a:t>
            </a:r>
            <a:r>
              <a:rPr lang="en-US" altLang="ko-KR" sz="2000" baseline="-25000" dirty="0" smtClean="0"/>
              <a:t>4</a:t>
            </a:r>
            <a:r>
              <a:rPr lang="en-US" altLang="ko-KR" sz="2000" dirty="0" smtClean="0"/>
              <a:t>)</a:t>
            </a:r>
            <a:endParaRPr lang="en-US" altLang="ko-KR" sz="2000" dirty="0">
              <a:solidFill>
                <a:schemeClr val="tx1"/>
              </a:solidFill>
            </a:endParaRPr>
          </a:p>
        </p:txBody>
      </p:sp>
      <p:sp>
        <p:nvSpPr>
          <p:cNvPr id="41" name="TextBox 9"/>
          <p:cNvSpPr txBox="1">
            <a:spLocks noChangeArrowheads="1"/>
          </p:cNvSpPr>
          <p:nvPr/>
        </p:nvSpPr>
        <p:spPr bwMode="auto">
          <a:xfrm>
            <a:off x="6437209" y="3712592"/>
            <a:ext cx="2292615" cy="400110"/>
          </a:xfrm>
          <a:prstGeom prst="rect">
            <a:avLst/>
          </a:prstGeom>
          <a:noFill/>
          <a:ln w="9525">
            <a:noFill/>
            <a:miter lim="800000"/>
            <a:headEnd/>
            <a:tailEnd/>
          </a:ln>
        </p:spPr>
        <p:txBody>
          <a:bodyPr wrap="none">
            <a:spAutoFit/>
          </a:bodyPr>
          <a:lstStyle/>
          <a:p>
            <a:r>
              <a:rPr lang="en-US" altLang="ko-KR" sz="2000" dirty="0" smtClean="0"/>
              <a:t>(   x</a:t>
            </a:r>
            <a:r>
              <a:rPr lang="en-US" altLang="ko-KR" sz="2000" baseline="-25000" dirty="0" smtClean="0"/>
              <a:t>4</a:t>
            </a:r>
            <a:r>
              <a:rPr lang="en-US" altLang="ko-KR" sz="2000" dirty="0" smtClean="0"/>
              <a:t> V   x</a:t>
            </a:r>
            <a:r>
              <a:rPr lang="en-US" altLang="ko-KR" sz="2000" baseline="-25000" dirty="0" smtClean="0"/>
              <a:t>2</a:t>
            </a:r>
            <a:r>
              <a:rPr lang="en-US" altLang="ko-KR" sz="2000" dirty="0" smtClean="0"/>
              <a:t> V ¬x</a:t>
            </a:r>
            <a:r>
              <a:rPr lang="en-US" altLang="ko-KR" sz="2000" baseline="-25000" dirty="0" smtClean="0"/>
              <a:t>6</a:t>
            </a:r>
            <a:r>
              <a:rPr lang="en-US" altLang="ko-KR" sz="2000" dirty="0" smtClean="0"/>
              <a:t>)</a:t>
            </a:r>
            <a:endParaRPr lang="en-US" altLang="ko-KR" sz="2000" dirty="0">
              <a:solidFill>
                <a:schemeClr val="tx1"/>
              </a:solidFill>
            </a:endParaRPr>
          </a:p>
        </p:txBody>
      </p:sp>
      <p:sp>
        <p:nvSpPr>
          <p:cNvPr id="42" name="TextBox 10"/>
          <p:cNvSpPr txBox="1">
            <a:spLocks noChangeArrowheads="1"/>
          </p:cNvSpPr>
          <p:nvPr/>
        </p:nvSpPr>
        <p:spPr bwMode="auto">
          <a:xfrm>
            <a:off x="6451217" y="4108687"/>
            <a:ext cx="1529586" cy="400110"/>
          </a:xfrm>
          <a:prstGeom prst="rect">
            <a:avLst/>
          </a:prstGeom>
          <a:noFill/>
          <a:ln w="9525">
            <a:noFill/>
            <a:miter lim="800000"/>
            <a:headEnd/>
            <a:tailEnd/>
          </a:ln>
        </p:spPr>
        <p:txBody>
          <a:bodyPr wrap="none">
            <a:spAutoFit/>
          </a:bodyPr>
          <a:lstStyle/>
          <a:p>
            <a:r>
              <a:rPr lang="en-US" altLang="ko-KR" sz="2000" dirty="0" smtClean="0"/>
              <a:t>(¬x</a:t>
            </a:r>
            <a:r>
              <a:rPr lang="en-US" altLang="ko-KR" sz="2000" baseline="-25000" dirty="0" smtClean="0"/>
              <a:t>5 </a:t>
            </a:r>
            <a:r>
              <a:rPr lang="en-US" altLang="ko-KR" sz="2000" dirty="0" smtClean="0"/>
              <a:t> V</a:t>
            </a:r>
            <a:r>
              <a:rPr lang="en-US" altLang="ko-KR" sz="2000" dirty="0" smtClean="0">
                <a:solidFill>
                  <a:schemeClr val="tx1"/>
                </a:solidFill>
              </a:rPr>
              <a:t>   </a:t>
            </a:r>
            <a:r>
              <a:rPr lang="en-US" altLang="ko-KR" sz="2000" dirty="0" smtClean="0"/>
              <a:t>x</a:t>
            </a:r>
            <a:r>
              <a:rPr lang="en-US" altLang="ko-KR" sz="2000" baseline="-25000" dirty="0" smtClean="0"/>
              <a:t>1</a:t>
            </a:r>
            <a:r>
              <a:rPr lang="en-US" altLang="ko-KR" sz="2000" dirty="0" smtClean="0"/>
              <a:t>)</a:t>
            </a:r>
            <a:endParaRPr lang="en-US" altLang="ko-KR" sz="2000" dirty="0">
              <a:solidFill>
                <a:schemeClr val="tx1"/>
              </a:solidFill>
            </a:endParaRPr>
          </a:p>
        </p:txBody>
      </p:sp>
      <p:sp>
        <p:nvSpPr>
          <p:cNvPr id="43" name="TextBox 11"/>
          <p:cNvSpPr txBox="1">
            <a:spLocks noChangeArrowheads="1"/>
          </p:cNvSpPr>
          <p:nvPr/>
        </p:nvSpPr>
        <p:spPr bwMode="auto">
          <a:xfrm>
            <a:off x="6444208" y="4541058"/>
            <a:ext cx="1558440" cy="400110"/>
          </a:xfrm>
          <a:prstGeom prst="rect">
            <a:avLst/>
          </a:prstGeom>
          <a:noFill/>
          <a:ln w="9525">
            <a:noFill/>
            <a:miter lim="800000"/>
            <a:headEnd/>
            <a:tailEnd/>
          </a:ln>
        </p:spPr>
        <p:txBody>
          <a:bodyPr wrap="none">
            <a:spAutoFit/>
          </a:bodyPr>
          <a:lstStyle/>
          <a:p>
            <a:r>
              <a:rPr lang="en-US" altLang="ko-KR" sz="2000" dirty="0" smtClean="0"/>
              <a:t>(   x</a:t>
            </a:r>
            <a:r>
              <a:rPr lang="en-US" altLang="ko-KR" sz="2000" baseline="-25000" dirty="0" smtClean="0"/>
              <a:t>2</a:t>
            </a:r>
            <a:r>
              <a:rPr lang="en-US" altLang="ko-KR" sz="2000" dirty="0" smtClean="0"/>
              <a:t> V</a:t>
            </a:r>
            <a:r>
              <a:rPr lang="en-US" altLang="ko-KR" sz="2000" dirty="0" smtClean="0">
                <a:solidFill>
                  <a:schemeClr val="tx1"/>
                </a:solidFill>
              </a:rPr>
              <a:t> </a:t>
            </a:r>
            <a:r>
              <a:rPr lang="en-US" altLang="ko-KR" sz="2000" dirty="0" smtClean="0"/>
              <a:t>¬x</a:t>
            </a:r>
            <a:r>
              <a:rPr lang="en-US" altLang="ko-KR" sz="2000" baseline="-25000" dirty="0" smtClean="0"/>
              <a:t>1</a:t>
            </a:r>
            <a:r>
              <a:rPr lang="en-US" altLang="ko-KR" sz="2000" dirty="0" smtClean="0"/>
              <a:t>)</a:t>
            </a:r>
            <a:endParaRPr lang="en-US" altLang="ko-KR" sz="2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폭발 1 15"/>
          <p:cNvSpPr/>
          <p:nvPr/>
        </p:nvSpPr>
        <p:spPr>
          <a:xfrm>
            <a:off x="395536" y="2492896"/>
            <a:ext cx="4464496" cy="4464496"/>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38" name="제목 1"/>
          <p:cNvSpPr>
            <a:spLocks noGrp="1"/>
          </p:cNvSpPr>
          <p:nvPr>
            <p:ph type="title"/>
          </p:nvPr>
        </p:nvSpPr>
        <p:spPr/>
        <p:txBody>
          <a:bodyPr>
            <a:normAutofit/>
          </a:bodyPr>
          <a:lstStyle/>
          <a:p>
            <a:pPr eaLnBrk="1" hangingPunct="1"/>
            <a:r>
              <a:rPr lang="en-US" altLang="ko-KR" sz="3600" b="1" dirty="0" smtClean="0"/>
              <a:t>Combinatorial search</a:t>
            </a:r>
            <a:endParaRPr lang="ko-KR" altLang="en-US" sz="3600" b="1" dirty="0" smtClean="0"/>
          </a:p>
        </p:txBody>
      </p:sp>
      <p:sp>
        <p:nvSpPr>
          <p:cNvPr id="6" name="모서리가 둥근 직사각형 5"/>
          <p:cNvSpPr/>
          <p:nvPr/>
        </p:nvSpPr>
        <p:spPr>
          <a:xfrm>
            <a:off x="3831368" y="1981280"/>
            <a:ext cx="4286280" cy="571504"/>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Information classification</a:t>
            </a:r>
            <a:endParaRPr lang="ko-KR" altLang="en-US" b="1" dirty="0">
              <a:solidFill>
                <a:schemeClr val="bg1"/>
              </a:solidFill>
            </a:endParaRPr>
          </a:p>
        </p:txBody>
      </p:sp>
      <p:sp>
        <p:nvSpPr>
          <p:cNvPr id="12" name="모서리가 둥근 직사각형 11"/>
          <p:cNvSpPr/>
          <p:nvPr/>
        </p:nvSpPr>
        <p:spPr>
          <a:xfrm>
            <a:off x="3259864" y="2767098"/>
            <a:ext cx="5429288" cy="85725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Class 1: Share to other workers,</a:t>
            </a:r>
          </a:p>
          <a:p>
            <a:pPr algn="ctr"/>
            <a:r>
              <a:rPr lang="en-US" altLang="ko-KR" b="1" dirty="0" smtClean="0"/>
              <a:t>maintained throughout search </a:t>
            </a:r>
            <a:endParaRPr lang="ko-KR" altLang="en-US" b="1" dirty="0"/>
          </a:p>
        </p:txBody>
      </p:sp>
      <p:sp>
        <p:nvSpPr>
          <p:cNvPr id="13" name="모서리가 둥근 직사각형 12"/>
          <p:cNvSpPr/>
          <p:nvPr/>
        </p:nvSpPr>
        <p:spPr>
          <a:xfrm>
            <a:off x="3259864" y="3838668"/>
            <a:ext cx="5429288" cy="85725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Class 2: Share to other workers, </a:t>
            </a:r>
          </a:p>
          <a:p>
            <a:pPr algn="ctr"/>
            <a:r>
              <a:rPr lang="en-US" altLang="ko-KR" b="1" dirty="0" smtClean="0"/>
              <a:t>erased periodically</a:t>
            </a:r>
            <a:endParaRPr lang="ko-KR" altLang="en-US" b="1" dirty="0"/>
          </a:p>
        </p:txBody>
      </p:sp>
      <p:sp>
        <p:nvSpPr>
          <p:cNvPr id="14" name="모서리가 둥근 직사각형 13"/>
          <p:cNvSpPr/>
          <p:nvPr/>
        </p:nvSpPr>
        <p:spPr>
          <a:xfrm>
            <a:off x="3259864" y="4910238"/>
            <a:ext cx="5429288" cy="85725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Class 3: Not shared, most of them are erased periodically</a:t>
            </a:r>
            <a:endParaRPr lang="ko-KR" altLang="en-US" b="1" dirty="0"/>
          </a:p>
        </p:txBody>
      </p:sp>
      <p:sp>
        <p:nvSpPr>
          <p:cNvPr id="8" name="직사각형 7"/>
          <p:cNvSpPr/>
          <p:nvPr/>
        </p:nvSpPr>
        <p:spPr>
          <a:xfrm>
            <a:off x="3045550" y="3734702"/>
            <a:ext cx="5857916" cy="2214578"/>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1616790" y="3695792"/>
            <a:ext cx="1532792" cy="523220"/>
          </a:xfrm>
          <a:prstGeom prst="rect">
            <a:avLst/>
          </a:prstGeom>
          <a:noFill/>
        </p:spPr>
        <p:txBody>
          <a:bodyPr wrap="none" rtlCol="0">
            <a:spAutoFit/>
          </a:bodyPr>
          <a:lstStyle/>
          <a:p>
            <a:r>
              <a:rPr lang="en-US" altLang="ko-KR" sz="2800" b="1" dirty="0" smtClean="0"/>
              <a:t>Erased!!</a:t>
            </a:r>
            <a:endParaRPr lang="ko-KR" altLang="en-US" sz="2800" b="1" dirty="0"/>
          </a:p>
        </p:txBody>
      </p:sp>
      <p:sp>
        <p:nvSpPr>
          <p:cNvPr id="10" name="TextBox 9"/>
          <p:cNvSpPr txBox="1"/>
          <p:nvPr/>
        </p:nvSpPr>
        <p:spPr>
          <a:xfrm>
            <a:off x="1259632" y="4838800"/>
            <a:ext cx="2168992" cy="954107"/>
          </a:xfrm>
          <a:prstGeom prst="rect">
            <a:avLst/>
          </a:prstGeom>
          <a:noFill/>
        </p:spPr>
        <p:txBody>
          <a:bodyPr wrap="none" rtlCol="0">
            <a:spAutoFit/>
          </a:bodyPr>
          <a:lstStyle/>
          <a:p>
            <a:pPr algn="ctr"/>
            <a:r>
              <a:rPr lang="en-US" altLang="ko-KR" sz="2800" b="1" dirty="0" smtClean="0"/>
              <a:t>Redundant </a:t>
            </a:r>
          </a:p>
          <a:p>
            <a:pPr algn="ctr"/>
            <a:r>
              <a:rPr lang="en-US" altLang="ko-KR" sz="2800" b="1" dirty="0" smtClean="0"/>
              <a:t>search</a:t>
            </a:r>
            <a:endParaRPr lang="ko-KR" altLang="en-US" sz="2800" b="1" dirty="0"/>
          </a:p>
        </p:txBody>
      </p:sp>
      <p:sp>
        <p:nvSpPr>
          <p:cNvPr id="11" name="오른쪽 화살표 34"/>
          <p:cNvSpPr>
            <a:spLocks noChangeArrowheads="1"/>
          </p:cNvSpPr>
          <p:nvPr/>
        </p:nvSpPr>
        <p:spPr bwMode="auto">
          <a:xfrm rot="5400000">
            <a:off x="2009699" y="4374453"/>
            <a:ext cx="571504" cy="357190"/>
          </a:xfrm>
          <a:prstGeom prst="rightArrow">
            <a:avLst>
              <a:gd name="adj1" fmla="val 50000"/>
              <a:gd name="adj2" fmla="val 50055"/>
            </a:avLst>
          </a:prstGeom>
          <a:solidFill>
            <a:srgbClr val="FF0000"/>
          </a:solidFill>
          <a:ln w="9525" algn="ctr">
            <a:solidFill>
              <a:schemeClr val="tx1"/>
            </a:solidFill>
            <a:round/>
            <a:headEnd/>
            <a:tailEnd/>
          </a:ln>
        </p:spPr>
        <p:txBody>
          <a:bodyPr/>
          <a:lstStyle/>
          <a:p>
            <a:endParaRPr lang="ko-KR" altLang="en-US"/>
          </a:p>
        </p:txBody>
      </p:sp>
      <p:sp>
        <p:nvSpPr>
          <p:cNvPr id="18" name="TextBox 17"/>
          <p:cNvSpPr txBox="1"/>
          <p:nvPr/>
        </p:nvSpPr>
        <p:spPr>
          <a:xfrm>
            <a:off x="539552" y="1916832"/>
            <a:ext cx="2241319" cy="523220"/>
          </a:xfrm>
          <a:prstGeom prst="rect">
            <a:avLst/>
          </a:prstGeom>
          <a:noFill/>
        </p:spPr>
        <p:txBody>
          <a:bodyPr wrap="none" rtlCol="0">
            <a:spAutoFit/>
          </a:bodyPr>
          <a:lstStyle/>
          <a:p>
            <a:r>
              <a:rPr lang="en-US" altLang="ko-KR" sz="2800" b="1" u="sng" dirty="0" smtClean="0"/>
              <a:t>Limitation 1</a:t>
            </a:r>
            <a:endParaRPr lang="ko-KR" altLang="en-US" sz="2800" b="1" u="sng"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Experimental Environment</a:t>
            </a:r>
            <a:endParaRPr lang="ko-KR" altLang="en-US" sz="3600" dirty="0" smtClean="0"/>
          </a:p>
        </p:txBody>
      </p:sp>
      <p:sp>
        <p:nvSpPr>
          <p:cNvPr id="14339" name="내용 개체 틀 2"/>
          <p:cNvSpPr>
            <a:spLocks noGrp="1"/>
          </p:cNvSpPr>
          <p:nvPr>
            <p:ph idx="1"/>
          </p:nvPr>
        </p:nvSpPr>
        <p:spPr/>
        <p:txBody>
          <a:bodyPr>
            <a:normAutofit/>
          </a:bodyPr>
          <a:lstStyle/>
          <a:p>
            <a:r>
              <a:rPr lang="en-US" altLang="ja-JP" sz="2400" dirty="0"/>
              <a:t>Operating System: </a:t>
            </a:r>
            <a:r>
              <a:rPr lang="en-US" altLang="ja-JP" sz="2400" dirty="0" smtClean="0"/>
              <a:t>Ubuntu 14.04.2 LTS</a:t>
            </a:r>
            <a:endParaRPr lang="en-US" altLang="ja-JP" sz="2400" dirty="0"/>
          </a:p>
          <a:p>
            <a:r>
              <a:rPr lang="en-US" altLang="ja-JP" sz="2400" dirty="0"/>
              <a:t>Processor(s): 2 Hex-core Xeon 5680 </a:t>
            </a:r>
            <a:r>
              <a:rPr lang="en-US" altLang="ja-JP" sz="2400" dirty="0" smtClean="0"/>
              <a:t>3.33GHz</a:t>
            </a:r>
            <a:endParaRPr lang="en-US" altLang="ja-JP" sz="2400" dirty="0"/>
          </a:p>
          <a:p>
            <a:r>
              <a:rPr lang="en-US" altLang="ja-JP" sz="2400" dirty="0"/>
              <a:t>Memory: </a:t>
            </a:r>
            <a:r>
              <a:rPr lang="en-US" altLang="ja-JP" sz="2400" dirty="0" smtClean="0"/>
              <a:t>144GB 16x9G </a:t>
            </a:r>
            <a:r>
              <a:rPr lang="en-US" altLang="ja-JP" sz="2400" dirty="0"/>
              <a:t>3 </a:t>
            </a:r>
            <a:r>
              <a:rPr lang="en-US" altLang="ja-JP" sz="2400" dirty="0" smtClean="0"/>
              <a:t>DDR3-1333MHz</a:t>
            </a:r>
          </a:p>
          <a:p>
            <a:r>
              <a:rPr lang="en-US" altLang="ja-JP" sz="2400" dirty="0" smtClean="0"/>
              <a:t>Compilers: GCC 4.8.2 </a:t>
            </a:r>
          </a:p>
        </p:txBody>
      </p:sp>
    </p:spTree>
    <p:extLst>
      <p:ext uri="{BB962C8B-B14F-4D97-AF65-F5344CB8AC3E}">
        <p14:creationId xmlns:p14="http://schemas.microsoft.com/office/powerpoint/2010/main" xmlns="" val="1492562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57127" y="1600201"/>
            <a:ext cx="8228281" cy="4525963"/>
          </a:xfrm>
          <a:prstGeom prst="rect">
            <a:avLst/>
          </a:prstGeom>
          <a:noFill/>
          <a:ln w="9525">
            <a:noFill/>
            <a:round/>
            <a:headEnd/>
            <a:tailEnd/>
          </a:ln>
        </p:spPr>
        <p:txBody>
          <a:bodyPr wrap="none" anchor="ctr"/>
          <a:lstStyle/>
          <a:p>
            <a:endParaRPr lang="ko-KR" altLang="en-US"/>
          </a:p>
        </p:txBody>
      </p:sp>
      <p:pic>
        <p:nvPicPr>
          <p:cNvPr id="7172" name="그림 4" descr="2.png"/>
          <p:cNvPicPr>
            <a:picLocks noChangeAspect="1"/>
          </p:cNvPicPr>
          <p:nvPr/>
        </p:nvPicPr>
        <p:blipFill>
          <a:blip r:embed="rId3" cstate="print"/>
          <a:srcRect l="63680" t="18996" r="13693" b="32045"/>
          <a:stretch>
            <a:fillRect/>
          </a:stretch>
        </p:blipFill>
        <p:spPr bwMode="auto">
          <a:xfrm>
            <a:off x="549432" y="1214439"/>
            <a:ext cx="7847342" cy="5170487"/>
          </a:xfrm>
          <a:prstGeom prst="rect">
            <a:avLst/>
          </a:prstGeom>
          <a:noFill/>
          <a:ln w="9525">
            <a:noFill/>
            <a:miter lim="800000"/>
            <a:headEnd/>
            <a:tailEnd/>
          </a:ln>
        </p:spPr>
      </p:pic>
      <p:sp>
        <p:nvSpPr>
          <p:cNvPr id="5" name="제목 1"/>
          <p:cNvSpPr txBox="1">
            <a:spLocks/>
          </p:cNvSpPr>
          <p:nvPr/>
        </p:nvSpPr>
        <p:spPr>
          <a:xfrm>
            <a:off x="457200" y="521950"/>
            <a:ext cx="8229600" cy="1143000"/>
          </a:xfrm>
          <a:prstGeom prst="rect">
            <a:avLst/>
          </a:prstGeom>
        </p:spPr>
        <p:txBody>
          <a:bodyPr>
            <a:normAutofit/>
          </a:bodyPr>
          <a:lstStyle/>
          <a:p>
            <a:pPr lvl="0" algn="ctr">
              <a:spcBef>
                <a:spcPct val="0"/>
              </a:spcBef>
              <a:defRPr/>
            </a:pPr>
            <a:r>
              <a:rPr lang="en-US" altLang="ko-KR" sz="3600" dirty="0" smtClean="0"/>
              <a:t>Runtime changes through </a:t>
            </a:r>
            <a:r>
              <a:rPr lang="en-US" altLang="ko-KR" sz="3600" b="1" i="1" dirty="0" smtClean="0">
                <a:latin typeface="Times New Roman" panose="02020603050405020304" pitchFamily="18" charset="0"/>
                <a:cs typeface="Times New Roman" panose="02020603050405020304" pitchFamily="18" charset="0"/>
              </a:rPr>
              <a:t>ISoV</a:t>
            </a:r>
            <a:endParaRPr kumimoji="0" lang="ko-KR" alt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Box 10"/>
          <p:cNvSpPr txBox="1">
            <a:spLocks noChangeArrowheads="1"/>
          </p:cNvSpPr>
          <p:nvPr/>
        </p:nvSpPr>
        <p:spPr bwMode="auto">
          <a:xfrm>
            <a:off x="3995936" y="6309320"/>
            <a:ext cx="1132041" cy="338554"/>
          </a:xfrm>
          <a:prstGeom prst="rect">
            <a:avLst/>
          </a:prstGeom>
          <a:noFill/>
          <a:ln w="9525">
            <a:noFill/>
            <a:miter lim="800000"/>
            <a:headEnd/>
            <a:tailEnd/>
          </a:ln>
        </p:spPr>
        <p:txBody>
          <a:bodyPr wrap="none">
            <a:spAutoFit/>
          </a:bodyPr>
          <a:lstStyle/>
          <a:p>
            <a:pPr algn="l"/>
            <a:r>
              <a:rPr lang="en-US" altLang="ja-JP" sz="1600" dirty="0" smtClean="0"/>
              <a:t>Seed</a:t>
            </a:r>
            <a:r>
              <a:rPr lang="en-US" altLang="ko-KR" sz="1600" dirty="0" smtClean="0"/>
              <a:t> num</a:t>
            </a:r>
            <a:endParaRPr lang="en-US" altLang="ko-KR" sz="1600" dirty="0">
              <a:solidFill>
                <a:schemeClr val="tx1"/>
              </a:solidFill>
            </a:endParaRPr>
          </a:p>
        </p:txBody>
      </p:sp>
      <p:sp>
        <p:nvSpPr>
          <p:cNvPr id="7" name="TextBox 10"/>
          <p:cNvSpPr txBox="1">
            <a:spLocks noChangeArrowheads="1"/>
          </p:cNvSpPr>
          <p:nvPr/>
        </p:nvSpPr>
        <p:spPr bwMode="auto">
          <a:xfrm rot="16200000">
            <a:off x="-20991" y="3269462"/>
            <a:ext cx="883575" cy="338554"/>
          </a:xfrm>
          <a:prstGeom prst="rect">
            <a:avLst/>
          </a:prstGeom>
          <a:noFill/>
          <a:ln w="9525">
            <a:noFill/>
            <a:miter lim="800000"/>
            <a:headEnd/>
            <a:tailEnd/>
          </a:ln>
        </p:spPr>
        <p:txBody>
          <a:bodyPr wrap="none">
            <a:spAutoFit/>
          </a:bodyPr>
          <a:lstStyle/>
          <a:p>
            <a:pPr algn="l"/>
            <a:r>
              <a:rPr lang="en-US" altLang="ko-KR" sz="1600" dirty="0" smtClean="0"/>
              <a:t>t</a:t>
            </a:r>
            <a:r>
              <a:rPr lang="en-US" altLang="ko-KR" sz="1600" dirty="0" smtClean="0">
                <a:solidFill>
                  <a:schemeClr val="tx1"/>
                </a:solidFill>
              </a:rPr>
              <a:t>ime (s)</a:t>
            </a:r>
            <a:endParaRPr lang="en-US" altLang="ko-KR" sz="1600" dirty="0">
              <a:solidFill>
                <a:schemeClr val="tx1"/>
              </a:solidFill>
            </a:endParaRPr>
          </a:p>
        </p:txBody>
      </p:sp>
      <p:sp>
        <p:nvSpPr>
          <p:cNvPr id="8" name="타원 7"/>
          <p:cNvSpPr/>
          <p:nvPr/>
        </p:nvSpPr>
        <p:spPr>
          <a:xfrm>
            <a:off x="1585806" y="3877981"/>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2178803" y="3966922"/>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4538134" y="3661957"/>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5109922" y="5102117"/>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p:cNvSpPr/>
          <p:nvPr/>
        </p:nvSpPr>
        <p:spPr>
          <a:xfrm>
            <a:off x="6300192" y="4979310"/>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p:cNvSpPr/>
          <p:nvPr/>
        </p:nvSpPr>
        <p:spPr>
          <a:xfrm>
            <a:off x="6893189" y="2763995"/>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p:cNvSpPr/>
          <p:nvPr/>
        </p:nvSpPr>
        <p:spPr>
          <a:xfrm>
            <a:off x="7486186" y="2899462"/>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ox(i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fontScale="90000"/>
          </a:bodyPr>
          <a:lstStyle/>
          <a:p>
            <a:r>
              <a:rPr lang="en-US" altLang="ko-KR" sz="3600" dirty="0" smtClean="0"/>
              <a:t>Comparison of origin problems and shuffled problems through </a:t>
            </a:r>
            <a:r>
              <a:rPr lang="en-US" altLang="ko-KR" sz="3600" b="1" i="1" dirty="0" smtClean="0">
                <a:latin typeface="Times New Roman" panose="02020603050405020304" pitchFamily="18" charset="0"/>
                <a:cs typeface="Times New Roman" panose="02020603050405020304" pitchFamily="18" charset="0"/>
              </a:rPr>
              <a:t>ISoV</a:t>
            </a:r>
            <a:endParaRPr lang="ko-KR" altLang="en-US" sz="3600" b="1" dirty="0" smtClean="0"/>
          </a:p>
        </p:txBody>
      </p:sp>
      <p:sp>
        <p:nvSpPr>
          <p:cNvPr id="14339" name="내용 개체 틀 2"/>
          <p:cNvSpPr>
            <a:spLocks noGrp="1"/>
          </p:cNvSpPr>
          <p:nvPr>
            <p:ph idx="1"/>
          </p:nvPr>
        </p:nvSpPr>
        <p:spPr/>
        <p:txBody>
          <a:bodyPr>
            <a:normAutofit/>
          </a:bodyPr>
          <a:lstStyle/>
          <a:p>
            <a:r>
              <a:rPr lang="en-US" altLang="ko-KR" sz="2400" dirty="0" smtClean="0"/>
              <a:t>Benchmarks</a:t>
            </a:r>
          </a:p>
          <a:p>
            <a:pPr lvl="1"/>
            <a:r>
              <a:rPr lang="en-US" altLang="ko-KR" sz="2000" dirty="0" smtClean="0"/>
              <a:t>300 application problems from SAT Competition 2014</a:t>
            </a:r>
          </a:p>
        </p:txBody>
      </p:sp>
      <p:pic>
        <p:nvPicPr>
          <p:cNvPr id="6" name="그림 5" descr="shuffle1.png"/>
          <p:cNvPicPr>
            <a:picLocks noChangeAspect="1"/>
          </p:cNvPicPr>
          <p:nvPr/>
        </p:nvPicPr>
        <p:blipFill>
          <a:blip r:embed="rId3" cstate="print"/>
          <a:stretch>
            <a:fillRect/>
          </a:stretch>
        </p:blipFill>
        <p:spPr>
          <a:xfrm>
            <a:off x="539552" y="2348880"/>
            <a:ext cx="8136904" cy="450912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fontScale="90000"/>
          </a:bodyPr>
          <a:lstStyle/>
          <a:p>
            <a:r>
              <a:rPr lang="en-US" altLang="ko-KR" sz="3600" dirty="0" smtClean="0"/>
              <a:t>Hypothetical performance of </a:t>
            </a:r>
            <a:r>
              <a:rPr lang="en-US" altLang="ko-KR" sz="3600" b="1" i="1" dirty="0" smtClean="0">
                <a:latin typeface="Times New Roman" panose="02020603050405020304" pitchFamily="18" charset="0"/>
                <a:cs typeface="Times New Roman" panose="02020603050405020304" pitchFamily="18" charset="0"/>
              </a:rPr>
              <a:t>ISoV</a:t>
            </a:r>
            <a:r>
              <a:rPr lang="en-US" altLang="ko-KR" sz="3600" dirty="0" smtClean="0"/>
              <a:t> in parallel solver</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dirty="0" smtClean="0"/>
              <a:t>Benchmarks</a:t>
            </a:r>
          </a:p>
          <a:p>
            <a:pPr lvl="1"/>
            <a:r>
              <a:rPr lang="en-US" altLang="ko-KR" sz="2000" dirty="0" smtClean="0"/>
              <a:t>300 application problems from SAT Competition 2014</a:t>
            </a:r>
          </a:p>
        </p:txBody>
      </p:sp>
      <p:pic>
        <p:nvPicPr>
          <p:cNvPr id="5" name="그림 4" descr="shuffle2.png"/>
          <p:cNvPicPr>
            <a:picLocks noChangeAspect="1"/>
          </p:cNvPicPr>
          <p:nvPr/>
        </p:nvPicPr>
        <p:blipFill>
          <a:blip r:embed="rId3" cstate="print"/>
          <a:stretch>
            <a:fillRect/>
          </a:stretch>
        </p:blipFill>
        <p:spPr>
          <a:xfrm>
            <a:off x="539552" y="2348880"/>
            <a:ext cx="7920880" cy="450912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r>
              <a:rPr lang="en-US" altLang="ko-KR" sz="3600" dirty="0" smtClean="0"/>
              <a:t>Result summary of </a:t>
            </a:r>
            <a:r>
              <a:rPr lang="en-US" altLang="ko-KR" sz="3600" b="1" i="1" dirty="0" smtClean="0">
                <a:latin typeface="Times New Roman" panose="02020603050405020304" pitchFamily="18" charset="0"/>
                <a:cs typeface="Times New Roman" panose="02020603050405020304" pitchFamily="18" charset="0"/>
              </a:rPr>
              <a:t>ISoV</a:t>
            </a:r>
            <a:endParaRPr lang="ko-KR" altLang="en-US" sz="3600" b="1" dirty="0" smtClean="0"/>
          </a:p>
        </p:txBody>
      </p:sp>
      <p:graphicFrame>
        <p:nvGraphicFramePr>
          <p:cNvPr id="4" name="표 3"/>
          <p:cNvGraphicFramePr>
            <a:graphicFrameLocks noGrp="1"/>
          </p:cNvGraphicFramePr>
          <p:nvPr/>
        </p:nvGraphicFramePr>
        <p:xfrm>
          <a:off x="251520" y="1988840"/>
          <a:ext cx="8568952" cy="2109789"/>
        </p:xfrm>
        <a:graphic>
          <a:graphicData uri="http://schemas.openxmlformats.org/drawingml/2006/table">
            <a:tbl>
              <a:tblPr firstRow="1" bandRow="1">
                <a:tableStyleId>{10A1B5D5-9B99-4C35-A422-299274C87663}</a:tableStyleId>
              </a:tblPr>
              <a:tblGrid>
                <a:gridCol w="2142238"/>
                <a:gridCol w="2142238"/>
                <a:gridCol w="2142238"/>
                <a:gridCol w="2142238"/>
              </a:tblGrid>
              <a:tr h="770532">
                <a:tc>
                  <a:txBody>
                    <a:bodyPr/>
                    <a:lstStyle/>
                    <a:p>
                      <a:pPr latinLnBrk="1"/>
                      <a:endParaRPr lang="ko-KR" altLang="en-US" dirty="0"/>
                    </a:p>
                  </a:txBody>
                  <a:tcPr>
                    <a:lnR w="12700" cap="flat" cmpd="sng" algn="ctr">
                      <a:solidFill>
                        <a:srgbClr val="FFC000"/>
                      </a:solidFill>
                      <a:prstDash val="solid"/>
                      <a:round/>
                      <a:headEnd type="none" w="med" len="med"/>
                      <a:tailEnd type="none" w="med" len="med"/>
                    </a:lnR>
                    <a:solidFill>
                      <a:schemeClr val="bg1"/>
                    </a:solidFill>
                  </a:tcPr>
                </a:tc>
                <a:tc>
                  <a:txBody>
                    <a:bodyPr/>
                    <a:lstStyle/>
                    <a:p>
                      <a:pPr algn="ctr" latinLnBrk="1"/>
                      <a:r>
                        <a:rPr lang="en-US" altLang="ko-KR" dirty="0" smtClean="0"/>
                        <a:t>Original</a:t>
                      </a:r>
                      <a:r>
                        <a:rPr lang="en-US" altLang="ko-KR" baseline="0" dirty="0" smtClean="0"/>
                        <a:t> Problem</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sz="1800" i="1" dirty="0" err="1" smtClean="0">
                          <a:latin typeface="Times New Roman" panose="02020603050405020304" pitchFamily="18" charset="0"/>
                          <a:cs typeface="Times New Roman" panose="02020603050405020304" pitchFamily="18" charset="0"/>
                        </a:rPr>
                        <a:t>ISoV</a:t>
                      </a:r>
                      <a:r>
                        <a:rPr lang="en-US" altLang="ko-KR" baseline="0" dirty="0" smtClean="0"/>
                        <a:t> </a:t>
                      </a:r>
                      <a:r>
                        <a:rPr lang="en-US" altLang="ko-KR" dirty="0" smtClean="0"/>
                        <a:t>(11 times)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Original + </a:t>
                      </a:r>
                      <a:r>
                        <a:rPr lang="en-US" altLang="ko-KR" sz="1800" i="1" dirty="0" err="1" smtClean="0">
                          <a:latin typeface="Times New Roman" panose="02020603050405020304" pitchFamily="18" charset="0"/>
                          <a:cs typeface="Times New Roman" panose="02020603050405020304" pitchFamily="18" charset="0"/>
                        </a:rPr>
                        <a:t>ISoV</a:t>
                      </a:r>
                      <a:endParaRPr lang="ko-KR" altLang="en-US" dirty="0"/>
                    </a:p>
                  </a:txBody>
                  <a:tcPr>
                    <a:lnL w="12700" cap="flat" cmpd="sng" algn="ctr">
                      <a:solidFill>
                        <a:srgbClr val="FFC000"/>
                      </a:solidFill>
                      <a:prstDash val="solid"/>
                      <a:round/>
                      <a:headEnd type="none" w="med" len="med"/>
                      <a:tailEnd type="none" w="med" len="med"/>
                    </a:lnL>
                  </a:tcPr>
                </a:tc>
              </a:tr>
              <a:tr h="446419">
                <a:tc>
                  <a:txBody>
                    <a:bodyPr/>
                    <a:lstStyle/>
                    <a:p>
                      <a:pPr latinLnBrk="1"/>
                      <a:r>
                        <a:rPr lang="en-US" altLang="ko-KR" dirty="0" smtClean="0"/>
                        <a:t>Solved</a:t>
                      </a:r>
                      <a:r>
                        <a:rPr lang="en-US" altLang="ko-KR" baseline="0" dirty="0" smtClean="0"/>
                        <a:t> count</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baseline="0" dirty="0" smtClean="0"/>
                        <a:t>162 / 300</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183 / 300</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t>183 / 300</a:t>
                      </a:r>
                      <a:endParaRPr lang="ko-KR" altLang="en-US" dirty="0" smtClean="0"/>
                    </a:p>
                  </a:txBody>
                  <a:tcPr>
                    <a:lnL w="12700" cap="flat" cmpd="sng" algn="ctr">
                      <a:solidFill>
                        <a:srgbClr val="FFC000"/>
                      </a:solidFill>
                      <a:prstDash val="solid"/>
                      <a:round/>
                      <a:headEnd type="none" w="med" len="med"/>
                      <a:tailEnd type="none" w="med" len="med"/>
                    </a:lnL>
                  </a:tcPr>
                </a:tc>
              </a:tr>
              <a:tr h="446419">
                <a:tc>
                  <a:txBody>
                    <a:bodyPr/>
                    <a:lstStyle/>
                    <a:p>
                      <a:pPr latinLnBrk="1"/>
                      <a:r>
                        <a:rPr lang="en-US" altLang="ko-KR" dirty="0" smtClean="0"/>
                        <a:t>AVT (ALL) </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2051s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1761s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1724s</a:t>
                      </a:r>
                      <a:endParaRPr lang="ko-KR" altLang="en-US" dirty="0"/>
                    </a:p>
                  </a:txBody>
                  <a:tcPr>
                    <a:lnL w="12700" cap="flat" cmpd="sng" algn="ctr">
                      <a:solidFill>
                        <a:srgbClr val="FFC000"/>
                      </a:solidFill>
                      <a:prstDash val="solid"/>
                      <a:round/>
                      <a:headEnd type="none" w="med" len="med"/>
                      <a:tailEnd type="none" w="med" len="med"/>
                    </a:lnL>
                  </a:tcPr>
                </a:tc>
              </a:tr>
              <a:tr h="44641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AVT</a:t>
                      </a:r>
                      <a:r>
                        <a:rPr lang="en-US" altLang="ko-KR" baseline="0" dirty="0" smtClean="0"/>
                        <a:t> </a:t>
                      </a:r>
                      <a:r>
                        <a:rPr lang="en-US" altLang="ko-KR" dirty="0" smtClean="0"/>
                        <a:t>(Both</a:t>
                      </a:r>
                      <a:r>
                        <a:rPr lang="en-US" altLang="ko-KR" baseline="0" dirty="0" smtClean="0"/>
                        <a:t> solved</a:t>
                      </a:r>
                      <a:r>
                        <a:rPr lang="en-US" altLang="ko-KR" dirty="0" smtClean="0"/>
                        <a:t>) </a:t>
                      </a:r>
                      <a:endParaRPr lang="ko-KR" altLang="en-US" dirty="0" smtClean="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732s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523s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t>454s</a:t>
                      </a:r>
                      <a:endParaRPr lang="ko-KR" altLang="en-US" dirty="0" smtClean="0"/>
                    </a:p>
                  </a:txBody>
                  <a:tcPr>
                    <a:lnL w="12700" cap="flat" cmpd="sng" algn="ctr">
                      <a:solidFill>
                        <a:srgbClr val="FFC000"/>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오른쪽 화살표 34"/>
          <p:cNvSpPr>
            <a:spLocks noChangeArrowheads="1"/>
          </p:cNvSpPr>
          <p:nvPr/>
        </p:nvSpPr>
        <p:spPr bwMode="auto">
          <a:xfrm rot="5400000">
            <a:off x="3624480" y="5150080"/>
            <a:ext cx="796390" cy="234553"/>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14338" name="제목 1"/>
          <p:cNvSpPr>
            <a:spLocks noGrp="1"/>
          </p:cNvSpPr>
          <p:nvPr>
            <p:ph type="title"/>
          </p:nvPr>
        </p:nvSpPr>
        <p:spPr/>
        <p:txBody>
          <a:bodyPr>
            <a:normAutofit/>
          </a:bodyPr>
          <a:lstStyle/>
          <a:p>
            <a:pPr eaLnBrk="1" hangingPunct="1"/>
            <a:r>
              <a:rPr lang="en-US" altLang="ko-KR" sz="3600" dirty="0" smtClean="0"/>
              <a:t>Why </a:t>
            </a:r>
            <a:r>
              <a:rPr lang="en-US" altLang="ko-KR" sz="3600" b="1" i="1" dirty="0" err="1" smtClean="0">
                <a:latin typeface="Times New Roman" panose="02020603050405020304" pitchFamily="18" charset="0"/>
                <a:cs typeface="Times New Roman" panose="02020603050405020304" pitchFamily="18" charset="0"/>
              </a:rPr>
              <a:t>ISoV</a:t>
            </a:r>
            <a:r>
              <a:rPr lang="en-US" altLang="ko-KR" sz="3600" dirty="0" smtClean="0"/>
              <a:t> changes execution time?</a:t>
            </a:r>
            <a:endParaRPr lang="ko-KR" altLang="en-US" sz="3600" dirty="0" smtClean="0"/>
          </a:p>
        </p:txBody>
      </p:sp>
      <p:sp>
        <p:nvSpPr>
          <p:cNvPr id="14339" name="내용 개체 틀 2"/>
          <p:cNvSpPr>
            <a:spLocks noGrp="1"/>
          </p:cNvSpPr>
          <p:nvPr>
            <p:ph idx="1"/>
          </p:nvPr>
        </p:nvSpPr>
        <p:spPr/>
        <p:txBody>
          <a:bodyPr>
            <a:normAutofit/>
          </a:bodyPr>
          <a:lstStyle/>
          <a:p>
            <a:pPr eaLnBrk="1" hangingPunct="1"/>
            <a:r>
              <a:rPr lang="en-US" altLang="ko-KR" sz="2400" b="1" i="1" dirty="0" err="1" smtClean="0">
                <a:latin typeface="Times New Roman" panose="02020603050405020304" pitchFamily="18" charset="0"/>
                <a:cs typeface="Times New Roman" panose="02020603050405020304" pitchFamily="18" charset="0"/>
              </a:rPr>
              <a:t>ISoV</a:t>
            </a:r>
            <a:r>
              <a:rPr lang="en-US" altLang="ko-KR" sz="2400" dirty="0" smtClean="0"/>
              <a:t> diversifies of variable decision heuristic</a:t>
            </a:r>
          </a:p>
          <a:p>
            <a:r>
              <a:rPr lang="en-US" altLang="ko-KR" sz="2400" dirty="0" smtClean="0"/>
              <a:t>Most of SAT solvers use </a:t>
            </a:r>
            <a:r>
              <a:rPr lang="en-US" altLang="ko-KR" sz="2400" b="1" i="1" dirty="0" smtClean="0">
                <a:latin typeface="Times New Roman" panose="02020603050405020304" pitchFamily="18" charset="0"/>
                <a:cs typeface="Times New Roman" panose="02020603050405020304" pitchFamily="18" charset="0"/>
              </a:rPr>
              <a:t>VSIDS</a:t>
            </a:r>
            <a:r>
              <a:rPr lang="en-US" altLang="ko-KR" sz="2400" dirty="0" smtClean="0"/>
              <a:t> </a:t>
            </a:r>
            <a:r>
              <a:rPr lang="en-US" altLang="ko-KR" sz="2400" dirty="0"/>
              <a:t>as decision heuristic</a:t>
            </a:r>
            <a:endParaRPr lang="en-US" altLang="ko-KR" sz="2400" dirty="0" smtClean="0"/>
          </a:p>
          <a:p>
            <a:pPr eaLnBrk="1" hangingPunct="1"/>
            <a:endParaRPr lang="en-US" altLang="ko-KR" sz="2400" dirty="0" smtClean="0"/>
          </a:p>
          <a:p>
            <a:pPr eaLnBrk="1" hangingPunct="1"/>
            <a:r>
              <a:rPr lang="en-US" altLang="ko-KR" sz="2400" b="1" i="1" dirty="0" smtClean="0">
                <a:latin typeface="Times New Roman" panose="02020603050405020304" pitchFamily="18" charset="0"/>
                <a:cs typeface="Times New Roman" panose="02020603050405020304" pitchFamily="18" charset="0"/>
              </a:rPr>
              <a:t>VSIDS</a:t>
            </a:r>
            <a:r>
              <a:rPr lang="en-US" altLang="ko-KR" sz="2400" dirty="0" smtClean="0"/>
              <a:t> [</a:t>
            </a:r>
            <a:r>
              <a:rPr lang="en-US" altLang="ko-KR" sz="2400" dirty="0" err="1" smtClean="0"/>
              <a:t>Moskewicz</a:t>
            </a:r>
            <a:r>
              <a:rPr lang="en-US" altLang="ko-KR" sz="2400" dirty="0" smtClean="0"/>
              <a:t>+ 01]</a:t>
            </a:r>
          </a:p>
          <a:p>
            <a:pPr marL="914400" lvl="1" indent="-457200">
              <a:buAutoNum type="arabicPeriod"/>
            </a:pPr>
            <a:r>
              <a:rPr lang="en-US" altLang="ko-KR" sz="2000" dirty="0" smtClean="0"/>
              <a:t>Each variable has a </a:t>
            </a:r>
            <a:r>
              <a:rPr lang="en-US" altLang="ko-KR" sz="2000" i="1" dirty="0" smtClean="0">
                <a:latin typeface="Times New Roman" panose="02020603050405020304" pitchFamily="18" charset="0"/>
                <a:cs typeface="Times New Roman" panose="02020603050405020304" pitchFamily="18" charset="0"/>
              </a:rPr>
              <a:t>Activity</a:t>
            </a:r>
            <a:r>
              <a:rPr lang="en-US" altLang="ko-KR" sz="2000" dirty="0" smtClean="0"/>
              <a:t>, initialized to 0</a:t>
            </a:r>
          </a:p>
          <a:p>
            <a:pPr marL="914400" lvl="1" indent="-457200">
              <a:buAutoNum type="arabicPeriod"/>
            </a:pPr>
            <a:r>
              <a:rPr lang="en-US" altLang="ko-KR" sz="2000" dirty="0" smtClean="0"/>
              <a:t>When a clause added, </a:t>
            </a:r>
            <a:r>
              <a:rPr lang="en-US" altLang="ko-KR" sz="2000" i="1" dirty="0" smtClean="0">
                <a:latin typeface="Times New Roman" panose="02020603050405020304" pitchFamily="18" charset="0"/>
                <a:cs typeface="Times New Roman" panose="02020603050405020304" pitchFamily="18" charset="0"/>
              </a:rPr>
              <a:t>Activity</a:t>
            </a:r>
            <a:r>
              <a:rPr lang="en-US" altLang="ko-KR" sz="2000" dirty="0" smtClean="0"/>
              <a:t> associated with each literal in the clause is incremented</a:t>
            </a:r>
          </a:p>
          <a:p>
            <a:pPr marL="914400" lvl="1" indent="-457200">
              <a:buAutoNum type="arabicPeriod"/>
            </a:pPr>
            <a:r>
              <a:rPr lang="en-US" altLang="ko-KR" sz="2000" dirty="0" smtClean="0">
                <a:solidFill>
                  <a:srgbClr val="C00000"/>
                </a:solidFill>
              </a:rPr>
              <a:t>Ties are broken randomly by default, although this is configurable</a:t>
            </a:r>
          </a:p>
          <a:p>
            <a:pPr marL="914400" lvl="1" indent="-457200">
              <a:buAutoNum type="arabicPeriod"/>
            </a:pPr>
            <a:r>
              <a:rPr lang="en-US" altLang="ko-KR" sz="2000" dirty="0" smtClean="0"/>
              <a:t>Periodically, each </a:t>
            </a:r>
            <a:r>
              <a:rPr lang="en-US" altLang="ko-KR" sz="2000" i="1" dirty="0" smtClean="0">
                <a:latin typeface="Times New Roman" panose="02020603050405020304" pitchFamily="18" charset="0"/>
                <a:cs typeface="Times New Roman" panose="02020603050405020304" pitchFamily="18" charset="0"/>
              </a:rPr>
              <a:t>Activity</a:t>
            </a:r>
            <a:r>
              <a:rPr lang="en-US" altLang="ko-KR" sz="2000" dirty="0" smtClean="0"/>
              <a:t> is divided by a constant</a:t>
            </a:r>
          </a:p>
          <a:p>
            <a:pPr eaLnBrk="1" hangingPunct="1">
              <a:buNone/>
            </a:pPr>
            <a:endParaRPr lang="en-US" altLang="ko-KR" sz="2400" dirty="0" smtClean="0"/>
          </a:p>
        </p:txBody>
      </p:sp>
      <p:sp>
        <p:nvSpPr>
          <p:cNvPr id="4" name="TextBox 4"/>
          <p:cNvSpPr txBox="1"/>
          <p:nvPr/>
        </p:nvSpPr>
        <p:spPr>
          <a:xfrm>
            <a:off x="3131840" y="5756833"/>
            <a:ext cx="1952266" cy="369332"/>
          </a:xfrm>
          <a:prstGeom prst="rect">
            <a:avLst/>
          </a:prstGeom>
          <a:noFill/>
          <a:ln>
            <a:solidFill>
              <a:schemeClr val="accent2">
                <a:lumMod val="60000"/>
                <a:lumOff val="40000"/>
              </a:schemeClr>
            </a:solidFill>
          </a:ln>
        </p:spPr>
        <p:txBody>
          <a:bodyPr wrap="none" rtlCol="0">
            <a:spAutoFit/>
          </a:bodyPr>
          <a:lstStyle/>
          <a:p>
            <a:r>
              <a:rPr lang="en-US" altLang="ko-KR" dirty="0" smtClean="0"/>
              <a:t>Call this </a:t>
            </a:r>
            <a:r>
              <a:rPr lang="en-US" altLang="ko-KR" i="1" dirty="0" smtClean="0">
                <a:latin typeface="Times New Roman" panose="02020603050405020304" pitchFamily="18" charset="0"/>
                <a:cs typeface="Times New Roman" panose="02020603050405020304" pitchFamily="18" charset="0"/>
              </a:rPr>
              <a:t>Tie break</a:t>
            </a:r>
            <a:endParaRPr lang="ko-KR" altLang="en-US"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r>
              <a:rPr lang="en-US" altLang="ko-KR" sz="3600" dirty="0" smtClean="0"/>
              <a:t>Comparison of </a:t>
            </a:r>
            <a:r>
              <a:rPr lang="en-US" altLang="ko-KR" sz="3600" b="1" i="1" dirty="0" err="1" smtClean="0">
                <a:latin typeface="Times New Roman" panose="02020603050405020304" pitchFamily="18" charset="0"/>
                <a:cs typeface="Times New Roman" panose="02020603050405020304" pitchFamily="18" charset="0"/>
              </a:rPr>
              <a:t>ISoV</a:t>
            </a:r>
            <a:r>
              <a:rPr lang="en-US" altLang="ko-KR" sz="3600" dirty="0" smtClean="0"/>
              <a:t> and </a:t>
            </a:r>
            <a:r>
              <a:rPr lang="en-US" altLang="ko-KR" sz="3600" b="1" i="1" dirty="0" smtClean="0">
                <a:latin typeface="Times New Roman" panose="02020603050405020304" pitchFamily="18" charset="0"/>
                <a:cs typeface="Times New Roman" panose="02020603050405020304" pitchFamily="18" charset="0"/>
              </a:rPr>
              <a:t>Tie break</a:t>
            </a:r>
            <a:endParaRPr lang="ko-KR" altLang="en-US" sz="3600" b="1" i="1" dirty="0" smtClean="0">
              <a:latin typeface="Times New Roman" panose="02020603050405020304" pitchFamily="18" charset="0"/>
              <a:cs typeface="Times New Roman" panose="02020603050405020304" pitchFamily="18" charset="0"/>
            </a:endParaRPr>
          </a:p>
        </p:txBody>
      </p:sp>
      <p:sp>
        <p:nvSpPr>
          <p:cNvPr id="14339" name="내용 개체 틀 2"/>
          <p:cNvSpPr>
            <a:spLocks noGrp="1"/>
          </p:cNvSpPr>
          <p:nvPr>
            <p:ph idx="1"/>
          </p:nvPr>
        </p:nvSpPr>
        <p:spPr/>
        <p:txBody>
          <a:bodyPr>
            <a:normAutofit/>
          </a:bodyPr>
          <a:lstStyle/>
          <a:p>
            <a:r>
              <a:rPr lang="en-US" altLang="ko-KR" sz="2400" dirty="0" smtClean="0"/>
              <a:t>Benchmarks</a:t>
            </a:r>
          </a:p>
          <a:p>
            <a:pPr lvl="1"/>
            <a:r>
              <a:rPr lang="en-US" altLang="ko-KR" sz="2000" dirty="0" smtClean="0"/>
              <a:t>21 problems of additionally solved by </a:t>
            </a:r>
            <a:r>
              <a:rPr lang="en-US" altLang="ko-KR" sz="2000" b="1" i="1" dirty="0" err="1" smtClean="0">
                <a:latin typeface="Times New Roman" panose="02020603050405020304" pitchFamily="18" charset="0"/>
                <a:cs typeface="Times New Roman" panose="02020603050405020304" pitchFamily="18" charset="0"/>
              </a:rPr>
              <a:t>ISoV</a:t>
            </a:r>
            <a:endParaRPr lang="en-US" altLang="ko-KR" sz="2400" b="1" i="1" dirty="0" smtClean="0">
              <a:latin typeface="Times New Roman" panose="02020603050405020304" pitchFamily="18" charset="0"/>
              <a:cs typeface="Times New Roman" panose="02020603050405020304" pitchFamily="18" charset="0"/>
            </a:endParaRPr>
          </a:p>
          <a:p>
            <a:endParaRPr lang="en-US" altLang="ko-KR" sz="2400" dirty="0" smtClean="0"/>
          </a:p>
          <a:p>
            <a:r>
              <a:rPr lang="en-US" altLang="ko-KR" sz="2400" dirty="0" smtClean="0"/>
              <a:t>Demerits</a:t>
            </a:r>
          </a:p>
          <a:p>
            <a:pPr lvl="1"/>
            <a:r>
              <a:rPr lang="en-US" altLang="ko-KR" sz="2000" b="1" i="1" dirty="0" smtClean="0">
                <a:latin typeface="Times New Roman" panose="02020603050405020304" pitchFamily="18" charset="0"/>
                <a:cs typeface="Times New Roman" panose="02020603050405020304" pitchFamily="18" charset="0"/>
              </a:rPr>
              <a:t>Tie break</a:t>
            </a:r>
          </a:p>
          <a:p>
            <a:pPr lvl="1">
              <a:buFont typeface="Wingdings" pitchFamily="2" charset="2"/>
              <a:buChar char="Ø"/>
            </a:pPr>
            <a:r>
              <a:rPr lang="en-US" altLang="ko-KR" sz="1600" dirty="0" smtClean="0"/>
              <a:t>Overhead to pick </a:t>
            </a:r>
          </a:p>
          <a:p>
            <a:pPr lvl="1">
              <a:buNone/>
            </a:pPr>
            <a:r>
              <a:rPr lang="en-US" altLang="ko-KR" sz="1600" dirty="0" smtClean="0"/>
              <a:t>    a variable from ties</a:t>
            </a:r>
            <a:endParaRPr lang="en-US" altLang="ko-KR" sz="2000" dirty="0" smtClean="0"/>
          </a:p>
          <a:p>
            <a:pPr lvl="1"/>
            <a:r>
              <a:rPr lang="en-US" altLang="ko-KR" sz="2000" b="1" i="1" dirty="0" err="1" smtClean="0">
                <a:latin typeface="Times New Roman" panose="02020603050405020304" pitchFamily="18" charset="0"/>
                <a:cs typeface="Times New Roman" panose="02020603050405020304" pitchFamily="18" charset="0"/>
              </a:rPr>
              <a:t>ISoV</a:t>
            </a:r>
            <a:endParaRPr lang="en-US" altLang="ko-KR" sz="2000" b="1" i="1" dirty="0" smtClean="0">
              <a:latin typeface="Times New Roman" panose="02020603050405020304" pitchFamily="18" charset="0"/>
              <a:cs typeface="Times New Roman" panose="02020603050405020304" pitchFamily="18" charset="0"/>
            </a:endParaRPr>
          </a:p>
          <a:p>
            <a:pPr lvl="1">
              <a:buFont typeface="Wingdings" pitchFamily="2" charset="2"/>
              <a:buChar char="Ø"/>
            </a:pPr>
            <a:r>
              <a:rPr lang="en-US" altLang="ko-KR" sz="1600" dirty="0" smtClean="0"/>
              <a:t>Cache shuffle table </a:t>
            </a:r>
          </a:p>
          <a:p>
            <a:pPr lvl="1">
              <a:buFont typeface="Wingdings" pitchFamily="2" charset="2"/>
              <a:buChar char="Ø"/>
            </a:pPr>
            <a:r>
              <a:rPr lang="en-US" altLang="ko-KR" sz="1600" dirty="0" smtClean="0"/>
              <a:t>Converting required </a:t>
            </a:r>
          </a:p>
          <a:p>
            <a:pPr lvl="1">
              <a:buNone/>
            </a:pPr>
            <a:r>
              <a:rPr lang="en-US" altLang="ko-KR" sz="1600" dirty="0" smtClean="0"/>
              <a:t>    when sharing clauses </a:t>
            </a:r>
          </a:p>
          <a:p>
            <a:pPr lvl="1">
              <a:buNone/>
            </a:pPr>
            <a:r>
              <a:rPr lang="en-US" altLang="ko-KR" sz="1600" dirty="0" smtClean="0"/>
              <a:t>    in parallel solver</a:t>
            </a:r>
          </a:p>
        </p:txBody>
      </p:sp>
      <p:pic>
        <p:nvPicPr>
          <p:cNvPr id="2050" name="Picture 2" descr="E:\ISoV_ShuffleTies.png"/>
          <p:cNvPicPr>
            <a:picLocks noChangeAspect="1" noChangeArrowheads="1"/>
          </p:cNvPicPr>
          <p:nvPr/>
        </p:nvPicPr>
        <p:blipFill>
          <a:blip r:embed="rId3" cstate="print"/>
          <a:srcRect/>
          <a:stretch>
            <a:fillRect/>
          </a:stretch>
        </p:blipFill>
        <p:spPr bwMode="auto">
          <a:xfrm>
            <a:off x="3300302" y="2492896"/>
            <a:ext cx="5739416" cy="3456384"/>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fontScale="90000"/>
          </a:bodyPr>
          <a:lstStyle/>
          <a:p>
            <a:pPr lvl="0"/>
            <a:r>
              <a:rPr lang="en-US" altLang="ko-KR" sz="3600" dirty="0" smtClean="0"/>
              <a:t>Comparison of </a:t>
            </a:r>
            <a:r>
              <a:rPr lang="en-US" altLang="ko-KR" sz="3600" b="1" i="1" dirty="0" smtClean="0">
                <a:latin typeface="Times New Roman" panose="02020603050405020304" pitchFamily="18" charset="0"/>
                <a:cs typeface="Times New Roman" panose="02020603050405020304" pitchFamily="18" charset="0"/>
              </a:rPr>
              <a:t>ISoV</a:t>
            </a:r>
            <a:r>
              <a:rPr lang="ko-KR" altLang="en-US" sz="3600" dirty="0" smtClean="0"/>
              <a:t/>
            </a:r>
            <a:br>
              <a:rPr lang="ko-KR" altLang="en-US" sz="3600" dirty="0" smtClean="0"/>
            </a:br>
            <a:r>
              <a:rPr lang="en-US" altLang="ko-KR" sz="3600" dirty="0" smtClean="0"/>
              <a:t> and Random seed</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dirty="0" smtClean="0"/>
              <a:t>Benchmarks</a:t>
            </a:r>
          </a:p>
          <a:p>
            <a:pPr lvl="1"/>
            <a:r>
              <a:rPr lang="en-US" altLang="ko-KR" sz="2000" dirty="0" smtClean="0"/>
              <a:t>21 problems of additionally solved by </a:t>
            </a:r>
            <a:r>
              <a:rPr lang="en-US" altLang="ko-KR" sz="2000" b="1" i="1" dirty="0" smtClean="0">
                <a:latin typeface="Times New Roman" panose="02020603050405020304" pitchFamily="18" charset="0"/>
                <a:cs typeface="Times New Roman" panose="02020603050405020304" pitchFamily="18" charset="0"/>
              </a:rPr>
              <a:t>ISoV</a:t>
            </a:r>
            <a:endParaRPr lang="en-US" altLang="ko-KR" sz="2400" b="1" i="1" dirty="0" smtClean="0">
              <a:latin typeface="Times New Roman" panose="02020603050405020304" pitchFamily="18" charset="0"/>
              <a:cs typeface="Times New Roman" panose="02020603050405020304" pitchFamily="18" charset="0"/>
            </a:endParaRPr>
          </a:p>
        </p:txBody>
      </p:sp>
      <p:pic>
        <p:nvPicPr>
          <p:cNvPr id="2050" name="Picture 2" descr="F:\meeting\ISoV_RandomSeed.png"/>
          <p:cNvPicPr>
            <a:picLocks noChangeAspect="1" noChangeArrowheads="1"/>
          </p:cNvPicPr>
          <p:nvPr/>
        </p:nvPicPr>
        <p:blipFill>
          <a:blip r:embed="rId3" cstate="print"/>
          <a:srcRect/>
          <a:stretch>
            <a:fillRect/>
          </a:stretch>
        </p:blipFill>
        <p:spPr bwMode="auto">
          <a:xfrm>
            <a:off x="899592" y="2420888"/>
            <a:ext cx="7344816" cy="429799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Conclusion</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dirty="0" smtClean="0"/>
              <a:t>Proposal of </a:t>
            </a:r>
            <a:r>
              <a:rPr lang="en-US" altLang="ko-KR" sz="2400" b="1" i="1" dirty="0" err="1" smtClean="0">
                <a:latin typeface="Times New Roman" panose="02020603050405020304" pitchFamily="18" charset="0"/>
                <a:cs typeface="Times New Roman" panose="02020603050405020304" pitchFamily="18" charset="0"/>
              </a:rPr>
              <a:t>ISoV</a:t>
            </a:r>
            <a:r>
              <a:rPr lang="en-US" altLang="ko-KR" sz="2400" b="1" i="1" dirty="0" smtClean="0">
                <a:latin typeface="Times New Roman" panose="02020603050405020304" pitchFamily="18" charset="0"/>
                <a:cs typeface="Times New Roman" panose="02020603050405020304" pitchFamily="18" charset="0"/>
              </a:rPr>
              <a:t> </a:t>
            </a:r>
            <a:endParaRPr lang="en-US" altLang="ko-KR" sz="2400" b="1" dirty="0" smtClean="0"/>
          </a:p>
          <a:p>
            <a:pPr lvl="1"/>
            <a:r>
              <a:rPr lang="en-US" altLang="ko-KR" sz="2000" dirty="0" smtClean="0"/>
              <a:t>Extremely simple preprocessing method</a:t>
            </a:r>
          </a:p>
          <a:p>
            <a:pPr lvl="1"/>
            <a:r>
              <a:rPr lang="en-US" altLang="ko-KR" sz="2000" dirty="0" smtClean="0"/>
              <a:t>Diversification verified through benchmarks</a:t>
            </a:r>
          </a:p>
          <a:p>
            <a:pPr lvl="1"/>
            <a:r>
              <a:rPr lang="en-US" altLang="ko-KR" sz="2000" dirty="0" smtClean="0"/>
              <a:t>Applicable easily on existing other solvers</a:t>
            </a:r>
          </a:p>
          <a:p>
            <a:pPr lvl="1">
              <a:buNone/>
            </a:pPr>
            <a:endParaRPr lang="en-US" altLang="ko-KR" sz="2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폭발 1 14"/>
          <p:cNvSpPr/>
          <p:nvPr/>
        </p:nvSpPr>
        <p:spPr>
          <a:xfrm>
            <a:off x="107504" y="1916832"/>
            <a:ext cx="4968552" cy="5112568"/>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38" name="제목 1"/>
          <p:cNvSpPr>
            <a:spLocks noGrp="1"/>
          </p:cNvSpPr>
          <p:nvPr>
            <p:ph type="title"/>
          </p:nvPr>
        </p:nvSpPr>
        <p:spPr/>
        <p:txBody>
          <a:bodyPr>
            <a:normAutofit/>
          </a:bodyPr>
          <a:lstStyle/>
          <a:p>
            <a:pPr eaLnBrk="1" hangingPunct="1"/>
            <a:r>
              <a:rPr lang="en-US" altLang="ko-KR" sz="3600" b="1" dirty="0" smtClean="0"/>
              <a:t>Combinatorial search</a:t>
            </a:r>
            <a:endParaRPr lang="ko-KR" altLang="en-US" sz="3600" b="1" dirty="0" smtClean="0"/>
          </a:p>
        </p:txBody>
      </p:sp>
      <p:sp>
        <p:nvSpPr>
          <p:cNvPr id="6" name="모서리가 둥근 직사각형 5"/>
          <p:cNvSpPr/>
          <p:nvPr/>
        </p:nvSpPr>
        <p:spPr>
          <a:xfrm>
            <a:off x="3934188" y="2643182"/>
            <a:ext cx="4286280" cy="571504"/>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Information classification</a:t>
            </a:r>
            <a:endParaRPr lang="ko-KR" altLang="en-US" b="1" dirty="0">
              <a:solidFill>
                <a:schemeClr val="bg1"/>
              </a:solidFill>
            </a:endParaRPr>
          </a:p>
        </p:txBody>
      </p:sp>
      <p:sp>
        <p:nvSpPr>
          <p:cNvPr id="12" name="모서리가 둥근 직사각형 11"/>
          <p:cNvSpPr/>
          <p:nvPr/>
        </p:nvSpPr>
        <p:spPr>
          <a:xfrm>
            <a:off x="3362684" y="3429000"/>
            <a:ext cx="5429288" cy="85725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Class 1: Share to other workers,</a:t>
            </a:r>
          </a:p>
          <a:p>
            <a:pPr algn="ctr"/>
            <a:r>
              <a:rPr lang="en-US" altLang="ko-KR" b="1" dirty="0" smtClean="0"/>
              <a:t>maintained throughout search </a:t>
            </a:r>
            <a:endParaRPr lang="ko-KR" altLang="en-US" b="1" dirty="0"/>
          </a:p>
        </p:txBody>
      </p:sp>
      <p:sp>
        <p:nvSpPr>
          <p:cNvPr id="13" name="모서리가 둥근 직사각형 12"/>
          <p:cNvSpPr/>
          <p:nvPr/>
        </p:nvSpPr>
        <p:spPr>
          <a:xfrm>
            <a:off x="3362684" y="4500570"/>
            <a:ext cx="5429288" cy="85725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Class 2: Share to other workers, </a:t>
            </a:r>
          </a:p>
          <a:p>
            <a:pPr algn="ctr"/>
            <a:r>
              <a:rPr lang="en-US" altLang="ko-KR" b="1" dirty="0" smtClean="0"/>
              <a:t>erased periodically</a:t>
            </a:r>
            <a:endParaRPr lang="ko-KR" altLang="en-US" b="1" dirty="0"/>
          </a:p>
        </p:txBody>
      </p:sp>
      <p:sp>
        <p:nvSpPr>
          <p:cNvPr id="14" name="모서리가 둥근 직사각형 13"/>
          <p:cNvSpPr/>
          <p:nvPr/>
        </p:nvSpPr>
        <p:spPr>
          <a:xfrm>
            <a:off x="3362684" y="5572140"/>
            <a:ext cx="5429288" cy="85725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Class 3: Not shared, most of them are erased periodically</a:t>
            </a:r>
            <a:endParaRPr lang="ko-KR" altLang="en-US" b="1" dirty="0"/>
          </a:p>
        </p:txBody>
      </p:sp>
      <p:sp>
        <p:nvSpPr>
          <p:cNvPr id="8" name="직사각형 7"/>
          <p:cNvSpPr/>
          <p:nvPr/>
        </p:nvSpPr>
        <p:spPr>
          <a:xfrm>
            <a:off x="3219808" y="3325034"/>
            <a:ext cx="5857916" cy="1071570"/>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464398" y="4437112"/>
            <a:ext cx="3891578" cy="954107"/>
          </a:xfrm>
          <a:prstGeom prst="rect">
            <a:avLst/>
          </a:prstGeom>
          <a:noFill/>
        </p:spPr>
        <p:txBody>
          <a:bodyPr wrap="none" rtlCol="0">
            <a:spAutoFit/>
          </a:bodyPr>
          <a:lstStyle/>
          <a:p>
            <a:pPr algn="ctr"/>
            <a:r>
              <a:rPr lang="en-US" altLang="ko-KR" sz="2800" b="1" dirty="0" smtClean="0"/>
              <a:t>Amount of </a:t>
            </a:r>
          </a:p>
          <a:p>
            <a:pPr algn="ctr"/>
            <a:r>
              <a:rPr lang="en-US" altLang="ko-KR" sz="2800" b="1" dirty="0" smtClean="0"/>
              <a:t>Information increases</a:t>
            </a:r>
          </a:p>
        </p:txBody>
      </p:sp>
      <p:sp>
        <p:nvSpPr>
          <p:cNvPr id="10" name="TextBox 9"/>
          <p:cNvSpPr txBox="1"/>
          <p:nvPr/>
        </p:nvSpPr>
        <p:spPr>
          <a:xfrm>
            <a:off x="467544" y="3140968"/>
            <a:ext cx="3724545" cy="954107"/>
          </a:xfrm>
          <a:prstGeom prst="rect">
            <a:avLst/>
          </a:prstGeom>
          <a:noFill/>
        </p:spPr>
        <p:txBody>
          <a:bodyPr wrap="none" rtlCol="0">
            <a:spAutoFit/>
          </a:bodyPr>
          <a:lstStyle/>
          <a:p>
            <a:pPr algn="ctr"/>
            <a:r>
              <a:rPr lang="en-US" altLang="ko-KR" sz="2800" b="1" dirty="0" smtClean="0"/>
              <a:t>In massively </a:t>
            </a:r>
          </a:p>
          <a:p>
            <a:pPr algn="ctr"/>
            <a:r>
              <a:rPr lang="en-US" altLang="ko-KR" sz="2800" b="1" dirty="0" smtClean="0"/>
              <a:t>parallel environment</a:t>
            </a:r>
            <a:endParaRPr lang="ko-KR" altLang="en-US" sz="2800" b="1" dirty="0"/>
          </a:p>
        </p:txBody>
      </p:sp>
      <p:sp>
        <p:nvSpPr>
          <p:cNvPr id="11" name="오른쪽 화살표 34"/>
          <p:cNvSpPr>
            <a:spLocks noChangeArrowheads="1"/>
          </p:cNvSpPr>
          <p:nvPr/>
        </p:nvSpPr>
        <p:spPr bwMode="auto">
          <a:xfrm rot="5400000">
            <a:off x="2088579" y="4112221"/>
            <a:ext cx="571504" cy="357190"/>
          </a:xfrm>
          <a:prstGeom prst="rightArrow">
            <a:avLst>
              <a:gd name="adj1" fmla="val 50000"/>
              <a:gd name="adj2" fmla="val 50055"/>
            </a:avLst>
          </a:prstGeom>
          <a:solidFill>
            <a:srgbClr val="FF0000"/>
          </a:solidFill>
          <a:ln w="9525" algn="ctr">
            <a:solidFill>
              <a:schemeClr val="tx1"/>
            </a:solidFill>
            <a:round/>
            <a:headEnd/>
            <a:tailEnd/>
          </a:ln>
        </p:spPr>
        <p:txBody>
          <a:bodyPr/>
          <a:lstStyle/>
          <a:p>
            <a:endParaRPr lang="ko-KR" altLang="en-US"/>
          </a:p>
        </p:txBody>
      </p:sp>
      <p:sp>
        <p:nvSpPr>
          <p:cNvPr id="17" name="TextBox 16"/>
          <p:cNvSpPr txBox="1"/>
          <p:nvPr/>
        </p:nvSpPr>
        <p:spPr>
          <a:xfrm>
            <a:off x="539552" y="1916832"/>
            <a:ext cx="2241319" cy="523220"/>
          </a:xfrm>
          <a:prstGeom prst="rect">
            <a:avLst/>
          </a:prstGeom>
          <a:noFill/>
        </p:spPr>
        <p:txBody>
          <a:bodyPr wrap="none" rtlCol="0">
            <a:spAutoFit/>
          </a:bodyPr>
          <a:lstStyle/>
          <a:p>
            <a:r>
              <a:rPr lang="en-US" altLang="ko-KR" sz="2800" b="1" u="sng" dirty="0" smtClean="0"/>
              <a:t>Limitation 2</a:t>
            </a:r>
            <a:endParaRPr lang="ko-KR" altLang="en-US" sz="2800" b="1" u="sng"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a:xfrm>
            <a:off x="395536" y="0"/>
            <a:ext cx="8229600" cy="1143000"/>
          </a:xfrm>
        </p:spPr>
        <p:txBody>
          <a:bodyPr>
            <a:noAutofit/>
          </a:bodyPr>
          <a:lstStyle/>
          <a:p>
            <a:r>
              <a:rPr lang="en-US" altLang="ko-KR" sz="3600" b="1" dirty="0" smtClean="0"/>
              <a:t>Proposal: Polarity status to Search Space Index</a:t>
            </a:r>
            <a:endParaRPr lang="ko-KR" altLang="en-US" sz="3600" b="1" i="1" dirty="0" smtClean="0">
              <a:latin typeface="Times New Roman" panose="02020603050405020304" pitchFamily="18" charset="0"/>
              <a:cs typeface="Times New Roman" panose="02020603050405020304" pitchFamily="18" charset="0"/>
            </a:endParaRPr>
          </a:p>
        </p:txBody>
      </p:sp>
      <p:sp>
        <p:nvSpPr>
          <p:cNvPr id="112" name="TextBox 111"/>
          <p:cNvSpPr txBox="1"/>
          <p:nvPr/>
        </p:nvSpPr>
        <p:spPr>
          <a:xfrm>
            <a:off x="61561" y="1628800"/>
            <a:ext cx="6328399" cy="3293209"/>
          </a:xfrm>
          <a:prstGeom prst="rect">
            <a:avLst/>
          </a:prstGeom>
          <a:noFill/>
        </p:spPr>
        <p:txBody>
          <a:bodyPr wrap="none" rtlCol="0">
            <a:spAutoFit/>
          </a:bodyPr>
          <a:lstStyle/>
          <a:p>
            <a:r>
              <a:rPr lang="en-US" altLang="ko-KR" sz="2400" b="1" dirty="0" smtClean="0"/>
              <a:t>Consider PSSI on o</a:t>
            </a:r>
            <a:r>
              <a:rPr lang="ko-KR" altLang="ko-KR" sz="2400" b="1" dirty="0" smtClean="0"/>
              <a:t>rthographic projection</a:t>
            </a:r>
            <a:endParaRPr lang="en-US" altLang="ko-KR" sz="2400" b="1" dirty="0" smtClean="0"/>
          </a:p>
          <a:p>
            <a:r>
              <a:rPr lang="en-US" altLang="ko-KR" sz="2400" b="1" dirty="0" smtClean="0"/>
              <a:t>of 10-dimensional hypercube</a:t>
            </a:r>
          </a:p>
          <a:p>
            <a:endParaRPr lang="en-US" altLang="ko-KR" sz="2000" dirty="0" smtClean="0"/>
          </a:p>
          <a:p>
            <a:endParaRPr lang="en-US" altLang="ko-KR" sz="2000" dirty="0" smtClean="0"/>
          </a:p>
          <a:p>
            <a:endParaRPr lang="en-US" altLang="ko-KR" sz="2000" dirty="0" smtClean="0"/>
          </a:p>
          <a:p>
            <a:endParaRPr lang="en-US" altLang="ko-KR" sz="2000" dirty="0" smtClean="0"/>
          </a:p>
          <a:p>
            <a:pPr>
              <a:buFont typeface="Arial" pitchFamily="34" charset="0"/>
              <a:buChar char="•"/>
            </a:pPr>
            <a:r>
              <a:rPr lang="en-US" altLang="ko-KR" sz="2000" dirty="0" smtClean="0"/>
              <a:t> </a:t>
            </a:r>
            <a:r>
              <a:rPr lang="en-US" altLang="ko-KR" sz="2000" b="1" dirty="0" smtClean="0"/>
              <a:t>Assumption</a:t>
            </a:r>
          </a:p>
          <a:p>
            <a:r>
              <a:rPr lang="en-US" altLang="ko-KR" sz="2000" dirty="0" smtClean="0"/>
              <a:t>  Models might be found in </a:t>
            </a:r>
          </a:p>
          <a:p>
            <a:r>
              <a:rPr lang="en-US" altLang="ko-KR" sz="2000" dirty="0" smtClean="0"/>
              <a:t>  many different search spaces</a:t>
            </a:r>
          </a:p>
          <a:p>
            <a:endParaRPr lang="en-US" altLang="ko-KR" sz="2000" dirty="0" smtClean="0"/>
          </a:p>
        </p:txBody>
      </p:sp>
      <p:grpSp>
        <p:nvGrpSpPr>
          <p:cNvPr id="2" name="그룹 17"/>
          <p:cNvGrpSpPr/>
          <p:nvPr/>
        </p:nvGrpSpPr>
        <p:grpSpPr>
          <a:xfrm>
            <a:off x="4202832" y="3068960"/>
            <a:ext cx="4941168" cy="3933056"/>
            <a:chOff x="3923928" y="2924944"/>
            <a:chExt cx="4941168" cy="3933056"/>
          </a:xfrm>
        </p:grpSpPr>
        <p:pic>
          <p:nvPicPr>
            <p:cNvPr id="23" name="그림 22" descr="800px-10cube_ortho_polygon_svg.png"/>
            <p:cNvPicPr>
              <a:picLocks noChangeAspect="1"/>
            </p:cNvPicPr>
            <p:nvPr/>
          </p:nvPicPr>
          <p:blipFill>
            <a:blip r:embed="rId3" cstate="print"/>
            <a:stretch>
              <a:fillRect/>
            </a:stretch>
          </p:blipFill>
          <p:spPr>
            <a:xfrm>
              <a:off x="4932040" y="2924944"/>
              <a:ext cx="3933056" cy="3933056"/>
            </a:xfrm>
            <a:prstGeom prst="rect">
              <a:avLst/>
            </a:prstGeom>
          </p:spPr>
        </p:pic>
        <p:sp>
          <p:nvSpPr>
            <p:cNvPr id="24" name="타원 23"/>
            <p:cNvSpPr/>
            <p:nvPr/>
          </p:nvSpPr>
          <p:spPr>
            <a:xfrm>
              <a:off x="3923928" y="6287834"/>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p:cNvSpPr/>
            <p:nvPr/>
          </p:nvSpPr>
          <p:spPr>
            <a:xfrm>
              <a:off x="5940152" y="543684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TextBox 25"/>
            <p:cNvSpPr txBox="1"/>
            <p:nvPr/>
          </p:nvSpPr>
          <p:spPr>
            <a:xfrm>
              <a:off x="4139952" y="6165304"/>
              <a:ext cx="1026243" cy="338554"/>
            </a:xfrm>
            <a:prstGeom prst="rect">
              <a:avLst/>
            </a:prstGeom>
            <a:noFill/>
          </p:spPr>
          <p:txBody>
            <a:bodyPr wrap="none" rtlCol="0">
              <a:spAutoFit/>
            </a:bodyPr>
            <a:lstStyle/>
            <a:p>
              <a:r>
                <a:rPr lang="en-US" altLang="ko-KR" sz="1600" b="1" dirty="0" smtClean="0"/>
                <a:t>: Models</a:t>
              </a:r>
              <a:endParaRPr lang="en-US" altLang="ko-KR" sz="1600" dirty="0" smtClean="0"/>
            </a:p>
          </p:txBody>
        </p:sp>
        <p:sp>
          <p:nvSpPr>
            <p:cNvPr id="28" name="타원 27"/>
            <p:cNvSpPr/>
            <p:nvPr/>
          </p:nvSpPr>
          <p:spPr>
            <a:xfrm>
              <a:off x="5940152" y="4725144"/>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p:cNvSpPr/>
            <p:nvPr/>
          </p:nvSpPr>
          <p:spPr>
            <a:xfrm>
              <a:off x="6419064" y="506841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p:cNvSpPr/>
            <p:nvPr/>
          </p:nvSpPr>
          <p:spPr>
            <a:xfrm>
              <a:off x="6723864" y="494116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p:cNvSpPr/>
            <p:nvPr/>
          </p:nvSpPr>
          <p:spPr>
            <a:xfrm>
              <a:off x="6876264" y="509356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p:cNvSpPr/>
            <p:nvPr/>
          </p:nvSpPr>
          <p:spPr>
            <a:xfrm>
              <a:off x="6732240" y="580527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타원 32"/>
            <p:cNvSpPr/>
            <p:nvPr/>
          </p:nvSpPr>
          <p:spPr>
            <a:xfrm>
              <a:off x="7604720" y="544523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타원 33"/>
            <p:cNvSpPr/>
            <p:nvPr/>
          </p:nvSpPr>
          <p:spPr>
            <a:xfrm>
              <a:off x="7604720" y="473352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34"/>
            <p:cNvSpPr/>
            <p:nvPr/>
          </p:nvSpPr>
          <p:spPr>
            <a:xfrm>
              <a:off x="7909520" y="460628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35"/>
            <p:cNvSpPr/>
            <p:nvPr/>
          </p:nvSpPr>
          <p:spPr>
            <a:xfrm>
              <a:off x="6948264" y="378904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p:cNvSpPr/>
            <p:nvPr/>
          </p:nvSpPr>
          <p:spPr>
            <a:xfrm>
              <a:off x="6300192" y="414908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9" name="직사각형 79"/>
          <p:cNvSpPr/>
          <p:nvPr/>
        </p:nvSpPr>
        <p:spPr>
          <a:xfrm>
            <a:off x="637625" y="2691956"/>
            <a:ext cx="504056" cy="28803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B</a:t>
            </a:r>
            <a:r>
              <a:rPr lang="en-US" altLang="ko-KR" sz="1400" baseline="-25000" dirty="0" smtClean="0">
                <a:solidFill>
                  <a:schemeClr val="tx1"/>
                </a:solidFill>
              </a:rPr>
              <a:t>i</a:t>
            </a:r>
            <a:endParaRPr lang="ko-KR" altLang="en-US" sz="1400" baseline="-25000" dirty="0">
              <a:solidFill>
                <a:schemeClr val="tx1"/>
              </a:solidFill>
            </a:endParaRPr>
          </a:p>
        </p:txBody>
      </p:sp>
      <p:sp>
        <p:nvSpPr>
          <p:cNvPr id="20" name="TextBox 19"/>
          <p:cNvSpPr txBox="1"/>
          <p:nvPr/>
        </p:nvSpPr>
        <p:spPr>
          <a:xfrm>
            <a:off x="1213689" y="2649916"/>
            <a:ext cx="1832553" cy="338554"/>
          </a:xfrm>
          <a:prstGeom prst="rect">
            <a:avLst/>
          </a:prstGeom>
          <a:noFill/>
        </p:spPr>
        <p:txBody>
          <a:bodyPr wrap="none" rtlCol="0">
            <a:spAutoFit/>
          </a:bodyPr>
          <a:lstStyle/>
          <a:p>
            <a:r>
              <a:rPr lang="en-US" altLang="ko-KR" sz="1600" dirty="0" smtClean="0"/>
              <a:t>∈ {0, 1, …, m - 1}</a:t>
            </a:r>
            <a:endParaRPr lang="ko-KR" altLang="en-US" sz="1600" baseline="-25000" dirty="0"/>
          </a:p>
        </p:txBody>
      </p:sp>
      <p:sp>
        <p:nvSpPr>
          <p:cNvPr id="21" name="오른쪽 화살표 34"/>
          <p:cNvSpPr>
            <a:spLocks noChangeArrowheads="1"/>
          </p:cNvSpPr>
          <p:nvPr/>
        </p:nvSpPr>
        <p:spPr bwMode="auto">
          <a:xfrm>
            <a:off x="3203848" y="2649916"/>
            <a:ext cx="432048" cy="288032"/>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22" name="직사각형 79"/>
          <p:cNvSpPr/>
          <p:nvPr/>
        </p:nvSpPr>
        <p:spPr>
          <a:xfrm>
            <a:off x="3949993" y="2700438"/>
            <a:ext cx="504056" cy="28803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X</a:t>
            </a:r>
            <a:r>
              <a:rPr lang="en-US" altLang="ko-KR" sz="1400" baseline="-25000" dirty="0" smtClean="0">
                <a:solidFill>
                  <a:schemeClr val="tx1"/>
                </a:solidFill>
              </a:rPr>
              <a:t>i</a:t>
            </a:r>
            <a:endParaRPr lang="ko-KR" altLang="en-US" sz="1400" baseline="-25000" dirty="0">
              <a:solidFill>
                <a:schemeClr val="tx1"/>
              </a:solidFill>
            </a:endParaRPr>
          </a:p>
        </p:txBody>
      </p:sp>
      <p:sp>
        <p:nvSpPr>
          <p:cNvPr id="27" name="TextBox 26"/>
          <p:cNvSpPr txBox="1"/>
          <p:nvPr/>
        </p:nvSpPr>
        <p:spPr>
          <a:xfrm>
            <a:off x="4526057" y="2658398"/>
            <a:ext cx="1079142" cy="338554"/>
          </a:xfrm>
          <a:prstGeom prst="rect">
            <a:avLst/>
          </a:prstGeom>
          <a:noFill/>
        </p:spPr>
        <p:txBody>
          <a:bodyPr wrap="none" rtlCol="0">
            <a:spAutoFit/>
          </a:bodyPr>
          <a:lstStyle/>
          <a:p>
            <a:r>
              <a:rPr lang="en-US" altLang="ko-KR" sz="1600" dirty="0" smtClean="0"/>
              <a:t>∈ {-1, 1} </a:t>
            </a:r>
            <a:endParaRPr lang="ko-KR" altLang="en-US" sz="1600" baseline="-25000" dirty="0"/>
          </a:p>
        </p:txBody>
      </p:sp>
      <p:sp>
        <p:nvSpPr>
          <p:cNvPr id="41" name="타원 40"/>
          <p:cNvSpPr/>
          <p:nvPr/>
        </p:nvSpPr>
        <p:spPr>
          <a:xfrm>
            <a:off x="4201450" y="616531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TextBox 41"/>
          <p:cNvSpPr txBox="1"/>
          <p:nvPr/>
        </p:nvSpPr>
        <p:spPr>
          <a:xfrm>
            <a:off x="4417474" y="6021288"/>
            <a:ext cx="732893" cy="338554"/>
          </a:xfrm>
          <a:prstGeom prst="rect">
            <a:avLst/>
          </a:prstGeom>
          <a:noFill/>
        </p:spPr>
        <p:txBody>
          <a:bodyPr wrap="none" rtlCol="0">
            <a:spAutoFit/>
          </a:bodyPr>
          <a:lstStyle/>
          <a:p>
            <a:r>
              <a:rPr lang="en-US" altLang="ko-KR" sz="1600" b="1" dirty="0" smtClean="0"/>
              <a:t>: PSSI</a:t>
            </a:r>
            <a:endParaRPr lang="en-US" altLang="ko-KR" sz="1600" dirty="0" smtClean="0"/>
          </a:p>
        </p:txBody>
      </p:sp>
      <p:sp>
        <p:nvSpPr>
          <p:cNvPr id="43" name="타원 42"/>
          <p:cNvSpPr/>
          <p:nvPr/>
        </p:nvSpPr>
        <p:spPr>
          <a:xfrm>
            <a:off x="6523856" y="5957664"/>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p:cNvSpPr/>
          <p:nvPr/>
        </p:nvSpPr>
        <p:spPr>
          <a:xfrm>
            <a:off x="6300192" y="6237320"/>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p:cNvSpPr/>
          <p:nvPr/>
        </p:nvSpPr>
        <p:spPr>
          <a:xfrm>
            <a:off x="7308312" y="6453344"/>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타원 45"/>
          <p:cNvSpPr/>
          <p:nvPr/>
        </p:nvSpPr>
        <p:spPr>
          <a:xfrm>
            <a:off x="8172408" y="551723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p:cNvSpPr/>
          <p:nvPr/>
        </p:nvSpPr>
        <p:spPr>
          <a:xfrm>
            <a:off x="7133456" y="4509120"/>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p:cNvSpPr/>
          <p:nvPr/>
        </p:nvSpPr>
        <p:spPr>
          <a:xfrm>
            <a:off x="7285856" y="479715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p:cNvSpPr/>
          <p:nvPr/>
        </p:nvSpPr>
        <p:spPr>
          <a:xfrm>
            <a:off x="6156176" y="494116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p:cNvSpPr/>
          <p:nvPr/>
        </p:nvSpPr>
        <p:spPr>
          <a:xfrm>
            <a:off x="6156176" y="465313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p:cNvSpPr/>
          <p:nvPr/>
        </p:nvSpPr>
        <p:spPr>
          <a:xfrm>
            <a:off x="6300192" y="551724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타원 52"/>
          <p:cNvSpPr/>
          <p:nvPr/>
        </p:nvSpPr>
        <p:spPr>
          <a:xfrm>
            <a:off x="7020272" y="522920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타원 53"/>
          <p:cNvSpPr/>
          <p:nvPr/>
        </p:nvSpPr>
        <p:spPr>
          <a:xfrm>
            <a:off x="7092280" y="515720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p:cNvSpPr/>
          <p:nvPr/>
        </p:nvSpPr>
        <p:spPr>
          <a:xfrm>
            <a:off x="7020280" y="515720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타원 55"/>
          <p:cNvSpPr/>
          <p:nvPr/>
        </p:nvSpPr>
        <p:spPr>
          <a:xfrm>
            <a:off x="7092288" y="508519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타원 56"/>
          <p:cNvSpPr/>
          <p:nvPr/>
        </p:nvSpPr>
        <p:spPr>
          <a:xfrm>
            <a:off x="7071268" y="508519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타원 57"/>
          <p:cNvSpPr/>
          <p:nvPr/>
        </p:nvSpPr>
        <p:spPr>
          <a:xfrm>
            <a:off x="7020280" y="530121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p:cNvSpPr/>
          <p:nvPr/>
        </p:nvSpPr>
        <p:spPr>
          <a:xfrm>
            <a:off x="7092288" y="5229200"/>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p:cNvSpPr/>
          <p:nvPr/>
        </p:nvSpPr>
        <p:spPr>
          <a:xfrm>
            <a:off x="7884376" y="5661256"/>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p:cNvSpPr/>
          <p:nvPr/>
        </p:nvSpPr>
        <p:spPr>
          <a:xfrm>
            <a:off x="8028392" y="479715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타원 61"/>
          <p:cNvSpPr/>
          <p:nvPr/>
        </p:nvSpPr>
        <p:spPr>
          <a:xfrm>
            <a:off x="7164296" y="3933064"/>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타원 62"/>
          <p:cNvSpPr/>
          <p:nvPr/>
        </p:nvSpPr>
        <p:spPr>
          <a:xfrm>
            <a:off x="7236304" y="400507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타원 63"/>
          <p:cNvSpPr/>
          <p:nvPr/>
        </p:nvSpPr>
        <p:spPr>
          <a:xfrm>
            <a:off x="7164296" y="4005072"/>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타원 64"/>
          <p:cNvSpPr/>
          <p:nvPr/>
        </p:nvSpPr>
        <p:spPr>
          <a:xfrm>
            <a:off x="8100400" y="6309328"/>
            <a:ext cx="72000" cy="72000"/>
          </a:xfrm>
          <a:prstGeom prst="ellipse">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6" name="직선 화살표 연결선 65"/>
          <p:cNvCxnSpPr>
            <a:stCxn id="47" idx="5"/>
            <a:endCxn id="48" idx="1"/>
          </p:cNvCxnSpPr>
          <p:nvPr/>
        </p:nvCxnSpPr>
        <p:spPr>
          <a:xfrm>
            <a:off x="7194912" y="4570576"/>
            <a:ext cx="101488" cy="237120"/>
          </a:xfrm>
          <a:prstGeom prst="straightConnector1">
            <a:avLst/>
          </a:prstGeom>
          <a:ln w="38100">
            <a:solidFill>
              <a:srgbClr val="92D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9" name="직선 화살표 연결선 68"/>
          <p:cNvCxnSpPr>
            <a:stCxn id="48" idx="3"/>
            <a:endCxn id="43" idx="7"/>
          </p:cNvCxnSpPr>
          <p:nvPr/>
        </p:nvCxnSpPr>
        <p:spPr>
          <a:xfrm flipH="1">
            <a:off x="6585312" y="4858608"/>
            <a:ext cx="711088" cy="1109600"/>
          </a:xfrm>
          <a:prstGeom prst="straightConnector1">
            <a:avLst/>
          </a:prstGeom>
          <a:ln w="38100">
            <a:solidFill>
              <a:srgbClr val="92D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2" name="직선 화살표 연결선 71"/>
          <p:cNvCxnSpPr>
            <a:stCxn id="43" idx="5"/>
            <a:endCxn id="45" idx="1"/>
          </p:cNvCxnSpPr>
          <p:nvPr/>
        </p:nvCxnSpPr>
        <p:spPr>
          <a:xfrm>
            <a:off x="6585312" y="6019120"/>
            <a:ext cx="733544" cy="444768"/>
          </a:xfrm>
          <a:prstGeom prst="straightConnector1">
            <a:avLst/>
          </a:prstGeom>
          <a:ln w="38100">
            <a:solidFill>
              <a:srgbClr val="92D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직선 화살표 연결선 74"/>
          <p:cNvCxnSpPr>
            <a:stCxn id="45" idx="6"/>
            <a:endCxn id="46" idx="3"/>
          </p:cNvCxnSpPr>
          <p:nvPr/>
        </p:nvCxnSpPr>
        <p:spPr>
          <a:xfrm flipV="1">
            <a:off x="7380312" y="5578688"/>
            <a:ext cx="802640" cy="910656"/>
          </a:xfrm>
          <a:prstGeom prst="straightConnector1">
            <a:avLst/>
          </a:prstGeom>
          <a:ln w="38100">
            <a:solidFill>
              <a:srgbClr val="92D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직선 화살표 연결선 77"/>
          <p:cNvCxnSpPr>
            <a:stCxn id="44" idx="1"/>
          </p:cNvCxnSpPr>
          <p:nvPr/>
        </p:nvCxnSpPr>
        <p:spPr>
          <a:xfrm flipV="1">
            <a:off x="6310736" y="5013168"/>
            <a:ext cx="96720" cy="1234696"/>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1" name="직선 화살표 연결선 80"/>
          <p:cNvCxnSpPr/>
          <p:nvPr/>
        </p:nvCxnSpPr>
        <p:spPr>
          <a:xfrm>
            <a:off x="6432912" y="5002624"/>
            <a:ext cx="1015888" cy="381136"/>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5" name="타원 84"/>
          <p:cNvSpPr/>
          <p:nvPr/>
        </p:nvSpPr>
        <p:spPr>
          <a:xfrm>
            <a:off x="7596344" y="4949552"/>
            <a:ext cx="72000" cy="72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6" name="직선 화살표 연결선 85"/>
          <p:cNvCxnSpPr>
            <a:endCxn id="85" idx="4"/>
          </p:cNvCxnSpPr>
          <p:nvPr/>
        </p:nvCxnSpPr>
        <p:spPr>
          <a:xfrm flipV="1">
            <a:off x="7510256" y="5021552"/>
            <a:ext cx="122088" cy="387664"/>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ox(in)">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box(in)">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1" nodeType="clickEffect">
                                  <p:stCondLst>
                                    <p:cond delay="0"/>
                                  </p:stCondLst>
                                  <p:childTnLst>
                                    <p:animMotion origin="layout" path="M 0 0 L 0.00781 -0.18889 " pathEditMode="relative" ptsTypes="AA">
                                      <p:cBhvr>
                                        <p:cTn id="19" dur="2000" fill="hold"/>
                                        <p:tgtEl>
                                          <p:spTgt spid="44"/>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box(in)">
                                      <p:cBhvr>
                                        <p:cTn id="2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Difficulty of diversification</a:t>
            </a:r>
            <a:endParaRPr lang="ko-KR" altLang="en-US" sz="3600"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Diversity is also import in sequential solvers </a:t>
            </a:r>
          </a:p>
          <a:p>
            <a:pPr eaLnBrk="1" hangingPunct="1"/>
            <a:endParaRPr lang="en-US" altLang="ko-KR" sz="2400" dirty="0"/>
          </a:p>
          <a:p>
            <a:pPr eaLnBrk="1" hangingPunct="1"/>
            <a:r>
              <a:rPr lang="en-US" altLang="ko-KR" sz="2400" dirty="0" smtClean="0"/>
              <a:t>VSIDS: Decision heuristic</a:t>
            </a:r>
          </a:p>
          <a:p>
            <a:pPr lvl="1"/>
            <a:r>
              <a:rPr lang="en-US" altLang="ko-KR" sz="1800" dirty="0" smtClean="0"/>
              <a:t>A variable is chosen by dynamic priority</a:t>
            </a:r>
          </a:p>
          <a:p>
            <a:pPr lvl="1"/>
            <a:endParaRPr lang="en-US" altLang="ko-KR" sz="1800" dirty="0"/>
          </a:p>
          <a:p>
            <a:r>
              <a:rPr lang="en-US" altLang="ko-KR" sz="2200" dirty="0"/>
              <a:t>Effort to return from futile portions of the </a:t>
            </a:r>
            <a:r>
              <a:rPr lang="en-US" altLang="ko-KR" sz="2200" dirty="0" smtClean="0"/>
              <a:t>space</a:t>
            </a:r>
            <a:endParaRPr lang="en-US" altLang="ko-KR" sz="2200" dirty="0"/>
          </a:p>
          <a:p>
            <a:pPr lvl="1"/>
            <a:r>
              <a:rPr lang="en-US" altLang="ko-KR" sz="1800" dirty="0" smtClean="0"/>
              <a:t>Random decision, randomize priority</a:t>
            </a:r>
          </a:p>
          <a:p>
            <a:pPr lvl="2"/>
            <a:r>
              <a:rPr lang="en-US" altLang="ko-KR" sz="1400" dirty="0" smtClean="0"/>
              <a:t>Ignore priority</a:t>
            </a:r>
          </a:p>
          <a:p>
            <a:pPr lvl="2"/>
            <a:r>
              <a:rPr lang="en-US" altLang="ko-KR" sz="1400" dirty="0" smtClean="0"/>
              <a:t>Deteriorate search status</a:t>
            </a:r>
          </a:p>
          <a:p>
            <a:pPr lvl="2"/>
            <a:endParaRPr lang="en-US" altLang="ko-KR" sz="1400" dirty="0"/>
          </a:p>
          <a:p>
            <a:r>
              <a:rPr lang="en-US" altLang="ko-KR" sz="2200" dirty="0" smtClean="0">
                <a:solidFill>
                  <a:srgbClr val="C00000"/>
                </a:solidFill>
              </a:rPr>
              <a:t>How to diversify without destroying priority?</a:t>
            </a:r>
          </a:p>
        </p:txBody>
      </p:sp>
    </p:spTree>
    <p:extLst>
      <p:ext uri="{BB962C8B-B14F-4D97-AF65-F5344CB8AC3E}">
        <p14:creationId xmlns:p14="http://schemas.microsoft.com/office/powerpoint/2010/main" xmlns="" val="11536780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Shuffle indexes of variables</a:t>
            </a:r>
            <a:endParaRPr lang="ko-KR" altLang="en-US" sz="3600"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Motivation</a:t>
            </a:r>
            <a:endParaRPr lang="en-US" altLang="ko-KR" sz="1600" dirty="0" smtClean="0"/>
          </a:p>
          <a:p>
            <a:pPr lvl="1"/>
            <a:r>
              <a:rPr lang="en-US" altLang="ko-KR" sz="2000" dirty="0" smtClean="0"/>
              <a:t>From test of solving problem using components</a:t>
            </a:r>
          </a:p>
        </p:txBody>
      </p:sp>
      <p:sp>
        <p:nvSpPr>
          <p:cNvPr id="24" name="TextBox 4"/>
          <p:cNvSpPr txBox="1">
            <a:spLocks noChangeArrowheads="1"/>
          </p:cNvSpPr>
          <p:nvPr/>
        </p:nvSpPr>
        <p:spPr bwMode="auto">
          <a:xfrm>
            <a:off x="891977" y="4189065"/>
            <a:ext cx="926857" cy="338554"/>
          </a:xfrm>
          <a:prstGeom prst="rect">
            <a:avLst/>
          </a:prstGeom>
          <a:noFill/>
          <a:ln w="9525">
            <a:noFill/>
            <a:miter lim="800000"/>
            <a:headEnd/>
            <a:tailEnd/>
          </a:ln>
        </p:spPr>
        <p:txBody>
          <a:bodyPr wrap="none">
            <a:spAutoFit/>
          </a:bodyPr>
          <a:lstStyle/>
          <a:p>
            <a:r>
              <a:rPr lang="en-US" altLang="ko-KR" sz="1600" dirty="0" smtClean="0"/>
              <a:t>(</a:t>
            </a:r>
            <a:r>
              <a:rPr lang="en-US" altLang="ko-KR" sz="1600" dirty="0" smtClean="0">
                <a:solidFill>
                  <a:schemeClr val="tx1"/>
                </a:solidFill>
              </a:rPr>
              <a:t>x</a:t>
            </a:r>
            <a:r>
              <a:rPr lang="en-US" altLang="ko-KR" sz="1600" baseline="-25000" dirty="0" smtClean="0">
                <a:solidFill>
                  <a:schemeClr val="tx1"/>
                </a:solidFill>
              </a:rPr>
              <a:t>1</a:t>
            </a:r>
            <a:r>
              <a:rPr lang="en-US" altLang="ko-KR" sz="1600" dirty="0" smtClean="0"/>
              <a:t> V</a:t>
            </a:r>
            <a:r>
              <a:rPr lang="en-US" altLang="ko-KR" sz="1600" dirty="0" smtClean="0">
                <a:solidFill>
                  <a:schemeClr val="tx1"/>
                </a:solidFill>
              </a:rPr>
              <a:t> </a:t>
            </a:r>
            <a:r>
              <a:rPr lang="en-US" altLang="ko-KR" sz="1600" dirty="0" smtClean="0"/>
              <a:t>x</a:t>
            </a:r>
            <a:r>
              <a:rPr lang="en-US" altLang="ko-KR" sz="1600" baseline="-25000" dirty="0" smtClean="0"/>
              <a:t>2</a:t>
            </a:r>
            <a:r>
              <a:rPr lang="en-US" altLang="ko-KR" sz="1600" dirty="0" smtClean="0"/>
              <a:t>)</a:t>
            </a:r>
            <a:endParaRPr lang="en-US" altLang="ko-KR" sz="1600" dirty="0">
              <a:solidFill>
                <a:schemeClr val="tx1"/>
              </a:solidFill>
            </a:endParaRPr>
          </a:p>
        </p:txBody>
      </p:sp>
      <p:sp>
        <p:nvSpPr>
          <p:cNvPr id="26" name="TextBox 6"/>
          <p:cNvSpPr txBox="1">
            <a:spLocks noChangeArrowheads="1"/>
          </p:cNvSpPr>
          <p:nvPr/>
        </p:nvSpPr>
        <p:spPr bwMode="auto">
          <a:xfrm>
            <a:off x="891977" y="4544665"/>
            <a:ext cx="926857" cy="338554"/>
          </a:xfrm>
          <a:prstGeom prst="rect">
            <a:avLst/>
          </a:prstGeom>
          <a:noFill/>
          <a:ln w="9525">
            <a:noFill/>
            <a:miter lim="800000"/>
            <a:headEnd/>
            <a:tailEnd/>
          </a:ln>
        </p:spPr>
        <p:txBody>
          <a:bodyPr wrap="none">
            <a:spAutoFit/>
          </a:bodyPr>
          <a:lstStyle/>
          <a:p>
            <a:r>
              <a:rPr lang="en-US" altLang="ko-KR" sz="1600" dirty="0" smtClean="0"/>
              <a:t>(x</a:t>
            </a:r>
            <a:r>
              <a:rPr lang="en-US" altLang="ko-KR" sz="1600" baseline="-25000" dirty="0" smtClean="0"/>
              <a:t>2</a:t>
            </a:r>
            <a:r>
              <a:rPr lang="en-US" altLang="ko-KR" sz="1600" dirty="0" smtClean="0">
                <a:solidFill>
                  <a:schemeClr val="tx1"/>
                </a:solidFill>
              </a:rPr>
              <a:t> V </a:t>
            </a:r>
            <a:r>
              <a:rPr lang="en-US" altLang="ko-KR" sz="1600" dirty="0" smtClean="0"/>
              <a:t>x</a:t>
            </a:r>
            <a:r>
              <a:rPr lang="en-US" altLang="ko-KR" sz="1600" baseline="-25000" dirty="0" smtClean="0"/>
              <a:t>5</a:t>
            </a:r>
            <a:r>
              <a:rPr lang="en-US" altLang="ko-KR" sz="1600" dirty="0" smtClean="0"/>
              <a:t>)</a:t>
            </a:r>
            <a:endParaRPr lang="en-US" altLang="ko-KR" sz="1600" dirty="0">
              <a:solidFill>
                <a:schemeClr val="tx1"/>
              </a:solidFill>
            </a:endParaRPr>
          </a:p>
        </p:txBody>
      </p:sp>
      <p:sp>
        <p:nvSpPr>
          <p:cNvPr id="27" name="TextBox 7"/>
          <p:cNvSpPr txBox="1">
            <a:spLocks noChangeArrowheads="1"/>
          </p:cNvSpPr>
          <p:nvPr/>
        </p:nvSpPr>
        <p:spPr bwMode="auto">
          <a:xfrm>
            <a:off x="891977" y="4890740"/>
            <a:ext cx="926857" cy="338554"/>
          </a:xfrm>
          <a:prstGeom prst="rect">
            <a:avLst/>
          </a:prstGeom>
          <a:noFill/>
          <a:ln w="9525">
            <a:noFill/>
            <a:miter lim="800000"/>
            <a:headEnd/>
            <a:tailEnd/>
          </a:ln>
        </p:spPr>
        <p:txBody>
          <a:bodyPr wrap="none">
            <a:spAutoFit/>
          </a:bodyPr>
          <a:lstStyle/>
          <a:p>
            <a:r>
              <a:rPr lang="en-US" altLang="ko-KR" sz="1600" dirty="0" smtClean="0"/>
              <a:t>(x</a:t>
            </a:r>
            <a:r>
              <a:rPr lang="en-US" altLang="ko-KR" sz="1600" baseline="-25000" dirty="0" smtClean="0"/>
              <a:t>1</a:t>
            </a:r>
            <a:r>
              <a:rPr lang="en-US" altLang="ko-KR" sz="1600" dirty="0" smtClean="0"/>
              <a:t> V</a:t>
            </a:r>
            <a:r>
              <a:rPr lang="en-US" altLang="ko-KR" sz="1600" dirty="0" smtClean="0">
                <a:solidFill>
                  <a:schemeClr val="tx1"/>
                </a:solidFill>
              </a:rPr>
              <a:t> </a:t>
            </a:r>
            <a:r>
              <a:rPr lang="en-US" altLang="ko-KR" sz="1600" dirty="0" smtClean="0"/>
              <a:t>x</a:t>
            </a:r>
            <a:r>
              <a:rPr lang="en-US" altLang="ko-KR" sz="1600" baseline="-25000" dirty="0" smtClean="0"/>
              <a:t>5</a:t>
            </a:r>
            <a:r>
              <a:rPr lang="en-US" altLang="ko-KR" sz="1600" dirty="0" smtClean="0"/>
              <a:t>)</a:t>
            </a:r>
            <a:endParaRPr lang="en-US" altLang="ko-KR" sz="1600" dirty="0">
              <a:solidFill>
                <a:schemeClr val="tx1"/>
              </a:solidFill>
            </a:endParaRPr>
          </a:p>
        </p:txBody>
      </p:sp>
      <p:sp>
        <p:nvSpPr>
          <p:cNvPr id="31" name="TextBox 8"/>
          <p:cNvSpPr txBox="1">
            <a:spLocks noChangeArrowheads="1"/>
          </p:cNvSpPr>
          <p:nvPr/>
        </p:nvSpPr>
        <p:spPr bwMode="auto">
          <a:xfrm>
            <a:off x="891977" y="5251103"/>
            <a:ext cx="926857" cy="338554"/>
          </a:xfrm>
          <a:prstGeom prst="rect">
            <a:avLst/>
          </a:prstGeom>
          <a:noFill/>
          <a:ln w="9525">
            <a:noFill/>
            <a:miter lim="800000"/>
            <a:headEnd/>
            <a:tailEnd/>
          </a:ln>
        </p:spPr>
        <p:txBody>
          <a:bodyPr wrap="none">
            <a:spAutoFit/>
          </a:bodyPr>
          <a:lstStyle/>
          <a:p>
            <a:r>
              <a:rPr lang="en-US" altLang="ko-KR" sz="1600" dirty="0" smtClean="0"/>
              <a:t>(x</a:t>
            </a:r>
            <a:r>
              <a:rPr lang="en-US" altLang="ko-KR" sz="1600" baseline="-25000" dirty="0" smtClean="0"/>
              <a:t>3</a:t>
            </a:r>
            <a:r>
              <a:rPr lang="en-US" altLang="ko-KR" sz="1600" dirty="0" smtClean="0"/>
              <a:t> V</a:t>
            </a:r>
            <a:r>
              <a:rPr lang="en-US" altLang="ko-KR" sz="1600" dirty="0" smtClean="0">
                <a:solidFill>
                  <a:schemeClr val="tx1"/>
                </a:solidFill>
              </a:rPr>
              <a:t> </a:t>
            </a:r>
            <a:r>
              <a:rPr lang="en-US" altLang="ko-KR" sz="1600" dirty="0" smtClean="0"/>
              <a:t>x</a:t>
            </a:r>
            <a:r>
              <a:rPr lang="en-US" altLang="ko-KR" sz="1600" baseline="-25000" dirty="0" smtClean="0"/>
              <a:t>4</a:t>
            </a:r>
            <a:r>
              <a:rPr lang="en-US" altLang="ko-KR" sz="1600" dirty="0" smtClean="0"/>
              <a:t>)</a:t>
            </a:r>
            <a:endParaRPr lang="en-US" altLang="ko-KR" sz="1600" dirty="0">
              <a:solidFill>
                <a:schemeClr val="tx1"/>
              </a:solidFill>
            </a:endParaRPr>
          </a:p>
        </p:txBody>
      </p:sp>
      <p:sp>
        <p:nvSpPr>
          <p:cNvPr id="32" name="TextBox 9"/>
          <p:cNvSpPr txBox="1">
            <a:spLocks noChangeArrowheads="1"/>
          </p:cNvSpPr>
          <p:nvPr/>
        </p:nvSpPr>
        <p:spPr bwMode="auto">
          <a:xfrm>
            <a:off x="539552" y="3646140"/>
            <a:ext cx="1528763" cy="338138"/>
          </a:xfrm>
          <a:prstGeom prst="rect">
            <a:avLst/>
          </a:prstGeom>
          <a:noFill/>
          <a:ln w="9525">
            <a:noFill/>
            <a:miter lim="800000"/>
            <a:headEnd/>
            <a:tailEnd/>
          </a:ln>
        </p:spPr>
        <p:txBody>
          <a:bodyPr wrap="none">
            <a:spAutoFit/>
          </a:bodyPr>
          <a:lstStyle/>
          <a:p>
            <a:pPr algn="l"/>
            <a:r>
              <a:rPr lang="en-US" altLang="ko-KR" sz="1600" dirty="0">
                <a:solidFill>
                  <a:schemeClr val="tx1"/>
                </a:solidFill>
              </a:rPr>
              <a:t>Origin problem</a:t>
            </a:r>
          </a:p>
        </p:txBody>
      </p:sp>
      <p:sp>
        <p:nvSpPr>
          <p:cNvPr id="33" name="TextBox 10"/>
          <p:cNvSpPr txBox="1">
            <a:spLocks noChangeArrowheads="1"/>
          </p:cNvSpPr>
          <p:nvPr/>
        </p:nvSpPr>
        <p:spPr bwMode="auto">
          <a:xfrm>
            <a:off x="3347864" y="2852936"/>
            <a:ext cx="1398140" cy="338554"/>
          </a:xfrm>
          <a:prstGeom prst="rect">
            <a:avLst/>
          </a:prstGeom>
          <a:noFill/>
          <a:ln w="9525">
            <a:noFill/>
            <a:miter lim="800000"/>
            <a:headEnd/>
            <a:tailEnd/>
          </a:ln>
        </p:spPr>
        <p:txBody>
          <a:bodyPr wrap="none">
            <a:spAutoFit/>
          </a:bodyPr>
          <a:lstStyle/>
          <a:p>
            <a:pPr algn="l"/>
            <a:r>
              <a:rPr lang="en-US" altLang="ko-KR" sz="1600" dirty="0" smtClean="0"/>
              <a:t>Component</a:t>
            </a:r>
            <a:r>
              <a:rPr lang="en-US" altLang="ko-KR" sz="1600" dirty="0" smtClean="0">
                <a:solidFill>
                  <a:schemeClr val="tx1"/>
                </a:solidFill>
              </a:rPr>
              <a:t>1</a:t>
            </a:r>
            <a:endParaRPr lang="en-US" altLang="ko-KR" sz="1600" dirty="0">
              <a:solidFill>
                <a:schemeClr val="tx1"/>
              </a:solidFill>
            </a:endParaRPr>
          </a:p>
        </p:txBody>
      </p:sp>
      <p:sp>
        <p:nvSpPr>
          <p:cNvPr id="34" name="TextBox 11"/>
          <p:cNvSpPr txBox="1">
            <a:spLocks noChangeArrowheads="1"/>
          </p:cNvSpPr>
          <p:nvPr/>
        </p:nvSpPr>
        <p:spPr bwMode="auto">
          <a:xfrm>
            <a:off x="3347864" y="5279380"/>
            <a:ext cx="1398140" cy="338554"/>
          </a:xfrm>
          <a:prstGeom prst="rect">
            <a:avLst/>
          </a:prstGeom>
          <a:noFill/>
          <a:ln w="9525">
            <a:noFill/>
            <a:miter lim="800000"/>
            <a:headEnd/>
            <a:tailEnd/>
          </a:ln>
        </p:spPr>
        <p:txBody>
          <a:bodyPr wrap="none">
            <a:spAutoFit/>
          </a:bodyPr>
          <a:lstStyle/>
          <a:p>
            <a:pPr algn="l"/>
            <a:r>
              <a:rPr lang="en-US" altLang="ko-KR" sz="1600" dirty="0" smtClean="0">
                <a:solidFill>
                  <a:schemeClr val="tx1"/>
                </a:solidFill>
              </a:rPr>
              <a:t>Component2</a:t>
            </a:r>
            <a:endParaRPr lang="en-US" altLang="ko-KR" sz="1600" dirty="0">
              <a:solidFill>
                <a:schemeClr val="tx1"/>
              </a:solidFill>
            </a:endParaRPr>
          </a:p>
        </p:txBody>
      </p:sp>
      <p:cxnSp>
        <p:nvCxnSpPr>
          <p:cNvPr id="35" name="꺾인 연결선 38"/>
          <p:cNvCxnSpPr>
            <a:cxnSpLocks noChangeShapeType="1"/>
            <a:stCxn id="32" idx="3"/>
            <a:endCxn id="32" idx="1"/>
          </p:cNvCxnSpPr>
          <p:nvPr/>
        </p:nvCxnSpPr>
        <p:spPr bwMode="auto">
          <a:xfrm flipH="1">
            <a:off x="539552" y="3814415"/>
            <a:ext cx="1528763" cy="12700"/>
          </a:xfrm>
          <a:prstGeom prst="bentConnector5">
            <a:avLst>
              <a:gd name="adj1" fmla="val -14944"/>
              <a:gd name="adj2" fmla="val 15784324"/>
              <a:gd name="adj3" fmla="val 114944"/>
            </a:avLst>
          </a:prstGeom>
          <a:noFill/>
          <a:ln w="9525" algn="ctr">
            <a:solidFill>
              <a:schemeClr val="tx1"/>
            </a:solidFill>
            <a:round/>
            <a:headEnd/>
            <a:tailEnd/>
          </a:ln>
        </p:spPr>
      </p:cxnSp>
      <p:cxnSp>
        <p:nvCxnSpPr>
          <p:cNvPr id="36" name="꺾인 연결선 38"/>
          <p:cNvCxnSpPr>
            <a:cxnSpLocks noChangeShapeType="1"/>
          </p:cNvCxnSpPr>
          <p:nvPr/>
        </p:nvCxnSpPr>
        <p:spPr bwMode="auto">
          <a:xfrm flipH="1">
            <a:off x="3347864" y="5410696"/>
            <a:ext cx="1398140" cy="12700"/>
          </a:xfrm>
          <a:prstGeom prst="bentConnector5">
            <a:avLst>
              <a:gd name="adj1" fmla="val -16350"/>
              <a:gd name="adj2" fmla="val 4968183"/>
              <a:gd name="adj3" fmla="val 116350"/>
            </a:avLst>
          </a:prstGeom>
          <a:noFill/>
          <a:ln w="9525" algn="ctr">
            <a:solidFill>
              <a:schemeClr val="tx1"/>
            </a:solidFill>
            <a:round/>
            <a:headEnd/>
            <a:tailEnd/>
          </a:ln>
        </p:spPr>
      </p:cxnSp>
      <p:cxnSp>
        <p:nvCxnSpPr>
          <p:cNvPr id="37" name="꺾인 연결선 38"/>
          <p:cNvCxnSpPr>
            <a:cxnSpLocks noChangeShapeType="1"/>
            <a:stCxn id="33" idx="3"/>
            <a:endCxn id="33" idx="1"/>
          </p:cNvCxnSpPr>
          <p:nvPr/>
        </p:nvCxnSpPr>
        <p:spPr bwMode="auto">
          <a:xfrm flipH="1">
            <a:off x="3347864" y="3022213"/>
            <a:ext cx="1398140" cy="12700"/>
          </a:xfrm>
          <a:prstGeom prst="bentConnector5">
            <a:avLst>
              <a:gd name="adj1" fmla="val -16350"/>
              <a:gd name="adj2" fmla="val 13438776"/>
              <a:gd name="adj3" fmla="val 116350"/>
            </a:avLst>
          </a:prstGeom>
          <a:noFill/>
          <a:ln w="9525" algn="ctr">
            <a:solidFill>
              <a:schemeClr val="tx1"/>
            </a:solidFill>
            <a:round/>
            <a:headEnd/>
            <a:tailEnd/>
          </a:ln>
        </p:spPr>
      </p:cxnSp>
      <p:sp>
        <p:nvSpPr>
          <p:cNvPr id="38" name="TextBox 51"/>
          <p:cNvSpPr txBox="1">
            <a:spLocks noChangeArrowheads="1"/>
          </p:cNvSpPr>
          <p:nvPr/>
        </p:nvSpPr>
        <p:spPr bwMode="auto">
          <a:xfrm>
            <a:off x="3635202" y="3324424"/>
            <a:ext cx="926857" cy="338554"/>
          </a:xfrm>
          <a:prstGeom prst="rect">
            <a:avLst/>
          </a:prstGeom>
          <a:noFill/>
          <a:ln w="9525">
            <a:noFill/>
            <a:miter lim="800000"/>
            <a:headEnd/>
            <a:tailEnd/>
          </a:ln>
        </p:spPr>
        <p:txBody>
          <a:bodyPr wrap="none">
            <a:spAutoFit/>
          </a:bodyPr>
          <a:lstStyle/>
          <a:p>
            <a:r>
              <a:rPr lang="en-US" altLang="ko-KR" sz="1600" dirty="0" smtClean="0"/>
              <a:t>(x</a:t>
            </a:r>
            <a:r>
              <a:rPr lang="en-US" altLang="ko-KR" sz="1600" baseline="-25000" dirty="0" smtClean="0"/>
              <a:t>1</a:t>
            </a:r>
            <a:r>
              <a:rPr lang="en-US" altLang="ko-KR" sz="1600" dirty="0" smtClean="0"/>
              <a:t> V</a:t>
            </a:r>
            <a:r>
              <a:rPr lang="en-US" altLang="ko-KR" sz="1600" dirty="0" smtClean="0">
                <a:solidFill>
                  <a:schemeClr val="tx1"/>
                </a:solidFill>
              </a:rPr>
              <a:t> </a:t>
            </a:r>
            <a:r>
              <a:rPr lang="en-US" altLang="ko-KR" sz="1600" dirty="0" smtClean="0"/>
              <a:t>x</a:t>
            </a:r>
            <a:r>
              <a:rPr lang="en-US" altLang="ko-KR" sz="1600" baseline="-25000" dirty="0" smtClean="0"/>
              <a:t>2</a:t>
            </a:r>
            <a:r>
              <a:rPr lang="en-US" altLang="ko-KR" sz="1600" dirty="0" smtClean="0"/>
              <a:t>)</a:t>
            </a:r>
            <a:endParaRPr lang="en-US" altLang="ko-KR" sz="1600" dirty="0">
              <a:solidFill>
                <a:schemeClr val="tx1"/>
              </a:solidFill>
            </a:endParaRPr>
          </a:p>
        </p:txBody>
      </p:sp>
      <p:sp>
        <p:nvSpPr>
          <p:cNvPr id="39" name="TextBox 52"/>
          <p:cNvSpPr txBox="1">
            <a:spLocks noChangeArrowheads="1"/>
          </p:cNvSpPr>
          <p:nvPr/>
        </p:nvSpPr>
        <p:spPr bwMode="auto">
          <a:xfrm>
            <a:off x="3635202" y="3665736"/>
            <a:ext cx="926857" cy="338554"/>
          </a:xfrm>
          <a:prstGeom prst="rect">
            <a:avLst/>
          </a:prstGeom>
          <a:noFill/>
          <a:ln w="9525">
            <a:noFill/>
            <a:miter lim="800000"/>
            <a:headEnd/>
            <a:tailEnd/>
          </a:ln>
        </p:spPr>
        <p:txBody>
          <a:bodyPr wrap="none">
            <a:spAutoFit/>
          </a:bodyPr>
          <a:lstStyle/>
          <a:p>
            <a:r>
              <a:rPr lang="en-US" altLang="ko-KR" sz="1600" dirty="0" smtClean="0"/>
              <a:t>(x</a:t>
            </a:r>
            <a:r>
              <a:rPr lang="en-US" altLang="ko-KR" sz="1600" baseline="-25000" dirty="0" smtClean="0"/>
              <a:t>2</a:t>
            </a:r>
            <a:r>
              <a:rPr lang="en-US" altLang="ko-KR" sz="1600" dirty="0" smtClean="0"/>
              <a:t> V</a:t>
            </a:r>
            <a:r>
              <a:rPr lang="en-US" altLang="ko-KR" sz="1600" dirty="0" smtClean="0">
                <a:solidFill>
                  <a:schemeClr val="tx1"/>
                </a:solidFill>
              </a:rPr>
              <a:t> </a:t>
            </a:r>
            <a:r>
              <a:rPr lang="en-US" altLang="ko-KR" sz="1600" dirty="0" smtClean="0"/>
              <a:t>x</a:t>
            </a:r>
            <a:r>
              <a:rPr lang="en-US" altLang="ko-KR" sz="1600" baseline="-25000" dirty="0" smtClean="0"/>
              <a:t>3</a:t>
            </a:r>
            <a:r>
              <a:rPr lang="en-US" altLang="ko-KR" sz="1600" dirty="0" smtClean="0"/>
              <a:t>)</a:t>
            </a:r>
            <a:endParaRPr lang="en-US" altLang="ko-KR" sz="1600" dirty="0">
              <a:solidFill>
                <a:schemeClr val="tx1"/>
              </a:solidFill>
            </a:endParaRPr>
          </a:p>
        </p:txBody>
      </p:sp>
      <p:sp>
        <p:nvSpPr>
          <p:cNvPr id="40" name="TextBox 53"/>
          <p:cNvSpPr txBox="1">
            <a:spLocks noChangeArrowheads="1"/>
          </p:cNvSpPr>
          <p:nvPr/>
        </p:nvSpPr>
        <p:spPr bwMode="auto">
          <a:xfrm>
            <a:off x="3635202" y="4013399"/>
            <a:ext cx="926857" cy="338554"/>
          </a:xfrm>
          <a:prstGeom prst="rect">
            <a:avLst/>
          </a:prstGeom>
          <a:noFill/>
          <a:ln w="9525">
            <a:noFill/>
            <a:miter lim="800000"/>
            <a:headEnd/>
            <a:tailEnd/>
          </a:ln>
        </p:spPr>
        <p:txBody>
          <a:bodyPr wrap="none">
            <a:spAutoFit/>
          </a:bodyPr>
          <a:lstStyle/>
          <a:p>
            <a:r>
              <a:rPr lang="en-US" altLang="ko-KR" sz="1600" dirty="0" smtClean="0"/>
              <a:t>(x</a:t>
            </a:r>
            <a:r>
              <a:rPr lang="en-US" altLang="ko-KR" sz="1600" baseline="-25000" dirty="0" smtClean="0"/>
              <a:t>1</a:t>
            </a:r>
            <a:r>
              <a:rPr lang="en-US" altLang="ko-KR" sz="1600" dirty="0" smtClean="0"/>
              <a:t> V</a:t>
            </a:r>
            <a:r>
              <a:rPr lang="en-US" altLang="ko-KR" sz="1600" dirty="0" smtClean="0">
                <a:solidFill>
                  <a:schemeClr val="tx1"/>
                </a:solidFill>
              </a:rPr>
              <a:t> </a:t>
            </a:r>
            <a:r>
              <a:rPr lang="en-US" altLang="ko-KR" sz="1600" dirty="0" smtClean="0"/>
              <a:t>x</a:t>
            </a:r>
            <a:r>
              <a:rPr lang="en-US" altLang="ko-KR" sz="1600" baseline="-25000" dirty="0" smtClean="0"/>
              <a:t>3</a:t>
            </a:r>
            <a:r>
              <a:rPr lang="en-US" altLang="ko-KR" sz="1600" dirty="0" smtClean="0"/>
              <a:t>)</a:t>
            </a:r>
            <a:endParaRPr lang="en-US" altLang="ko-KR" sz="1600" dirty="0">
              <a:solidFill>
                <a:schemeClr val="tx1"/>
              </a:solidFill>
            </a:endParaRPr>
          </a:p>
        </p:txBody>
      </p:sp>
      <p:sp>
        <p:nvSpPr>
          <p:cNvPr id="41" name="TextBox 55"/>
          <p:cNvSpPr txBox="1">
            <a:spLocks noChangeArrowheads="1"/>
          </p:cNvSpPr>
          <p:nvPr/>
        </p:nvSpPr>
        <p:spPr bwMode="auto">
          <a:xfrm>
            <a:off x="3635202" y="5589315"/>
            <a:ext cx="926857" cy="338554"/>
          </a:xfrm>
          <a:prstGeom prst="rect">
            <a:avLst/>
          </a:prstGeom>
          <a:noFill/>
          <a:ln w="9525">
            <a:noFill/>
            <a:miter lim="800000"/>
            <a:headEnd/>
            <a:tailEnd/>
          </a:ln>
        </p:spPr>
        <p:txBody>
          <a:bodyPr wrap="none">
            <a:spAutoFit/>
          </a:bodyPr>
          <a:lstStyle/>
          <a:p>
            <a:r>
              <a:rPr lang="en-US" altLang="ko-KR" sz="1600" dirty="0" smtClean="0"/>
              <a:t>(x</a:t>
            </a:r>
            <a:r>
              <a:rPr lang="en-US" altLang="ko-KR" sz="1600" baseline="-25000" dirty="0" smtClean="0"/>
              <a:t>1</a:t>
            </a:r>
            <a:r>
              <a:rPr lang="en-US" altLang="ko-KR" sz="1600" dirty="0" smtClean="0"/>
              <a:t> V</a:t>
            </a:r>
            <a:r>
              <a:rPr lang="en-US" altLang="ko-KR" sz="1600" dirty="0" smtClean="0">
                <a:solidFill>
                  <a:schemeClr val="tx1"/>
                </a:solidFill>
              </a:rPr>
              <a:t> </a:t>
            </a:r>
            <a:r>
              <a:rPr lang="en-US" altLang="ko-KR" sz="1600" dirty="0" smtClean="0"/>
              <a:t>x</a:t>
            </a:r>
            <a:r>
              <a:rPr lang="en-US" altLang="ko-KR" sz="1600" baseline="-25000" dirty="0" smtClean="0"/>
              <a:t>2</a:t>
            </a:r>
            <a:r>
              <a:rPr lang="en-US" altLang="ko-KR" sz="1600" dirty="0" smtClean="0"/>
              <a:t>)</a:t>
            </a:r>
            <a:endParaRPr lang="en-US" altLang="ko-KR" sz="1600" dirty="0">
              <a:solidFill>
                <a:schemeClr val="tx1"/>
              </a:solidFill>
            </a:endParaRPr>
          </a:p>
        </p:txBody>
      </p:sp>
      <p:sp>
        <p:nvSpPr>
          <p:cNvPr id="54" name="오른쪽 화살표 34"/>
          <p:cNvSpPr>
            <a:spLocks noChangeArrowheads="1"/>
          </p:cNvSpPr>
          <p:nvPr/>
        </p:nvSpPr>
        <p:spPr bwMode="auto">
          <a:xfrm rot="20352177" flipV="1">
            <a:off x="2443473" y="4110292"/>
            <a:ext cx="647307" cy="297419"/>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55" name="오른쪽 화살표 34"/>
          <p:cNvSpPr>
            <a:spLocks noChangeArrowheads="1"/>
          </p:cNvSpPr>
          <p:nvPr/>
        </p:nvSpPr>
        <p:spPr bwMode="auto">
          <a:xfrm rot="2353778" flipV="1">
            <a:off x="2443822" y="5482522"/>
            <a:ext cx="647307" cy="297419"/>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56" name="TextBox 10"/>
          <p:cNvSpPr txBox="1">
            <a:spLocks noChangeArrowheads="1"/>
          </p:cNvSpPr>
          <p:nvPr/>
        </p:nvSpPr>
        <p:spPr bwMode="auto">
          <a:xfrm>
            <a:off x="6012160" y="3140968"/>
            <a:ext cx="2699329" cy="2246769"/>
          </a:xfrm>
          <a:prstGeom prst="rect">
            <a:avLst/>
          </a:prstGeom>
          <a:noFill/>
          <a:ln w="9525">
            <a:noFill/>
            <a:miter lim="800000"/>
            <a:headEnd/>
            <a:tailEnd/>
          </a:ln>
        </p:spPr>
        <p:txBody>
          <a:bodyPr wrap="none">
            <a:spAutoFit/>
          </a:bodyPr>
          <a:lstStyle/>
          <a:p>
            <a:pPr algn="ctr"/>
            <a:r>
              <a:rPr lang="en-US" altLang="ko-KR" sz="2000" dirty="0" smtClean="0"/>
              <a:t>TIME(Origin problem)</a:t>
            </a:r>
          </a:p>
          <a:p>
            <a:pPr algn="ctr"/>
            <a:endParaRPr lang="en-US" altLang="ko-KR" sz="2000" dirty="0" smtClean="0"/>
          </a:p>
          <a:p>
            <a:pPr algn="ctr"/>
            <a:endParaRPr lang="en-US" altLang="ko-KR" sz="2000" dirty="0" smtClean="0"/>
          </a:p>
          <a:p>
            <a:pPr algn="ctr"/>
            <a:endParaRPr lang="en-US" altLang="ko-KR" sz="2000" dirty="0" smtClean="0"/>
          </a:p>
          <a:p>
            <a:pPr algn="ctr"/>
            <a:endParaRPr lang="en-US" altLang="ko-KR" sz="2000" dirty="0" smtClean="0"/>
          </a:p>
          <a:p>
            <a:pPr algn="ctr"/>
            <a:endParaRPr lang="en-US" altLang="ko-KR" sz="2000" dirty="0" smtClean="0"/>
          </a:p>
          <a:p>
            <a:pPr algn="ctr"/>
            <a:r>
              <a:rPr lang="en-US" altLang="ko-KR" sz="2000" dirty="0" smtClean="0"/>
              <a:t>TIME(Component</a:t>
            </a:r>
            <a:r>
              <a:rPr lang="en-US" altLang="ko-KR" sz="2000" dirty="0" smtClean="0">
                <a:solidFill>
                  <a:schemeClr val="tx1"/>
                </a:solidFill>
              </a:rPr>
              <a:t>1</a:t>
            </a:r>
            <a:r>
              <a:rPr lang="en-US" altLang="ko-KR" sz="1600" dirty="0" smtClean="0">
                <a:solidFill>
                  <a:schemeClr val="tx1"/>
                </a:solidFill>
              </a:rPr>
              <a:t>)</a:t>
            </a:r>
            <a:endParaRPr lang="en-US" altLang="ko-KR" sz="1600" dirty="0">
              <a:solidFill>
                <a:schemeClr val="tx1"/>
              </a:solidFill>
            </a:endParaRPr>
          </a:p>
        </p:txBody>
      </p:sp>
      <p:sp>
        <p:nvSpPr>
          <p:cNvPr id="57" name="갈매기형 수장 56"/>
          <p:cNvSpPr/>
          <p:nvPr/>
        </p:nvSpPr>
        <p:spPr>
          <a:xfrm rot="16200000">
            <a:off x="6840252" y="3897052"/>
            <a:ext cx="864096" cy="792088"/>
          </a:xfrm>
          <a:prstGeom prst="chevron">
            <a:avLst>
              <a:gd name="adj" fmla="val 975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8" name="직사각형 57"/>
          <p:cNvSpPr/>
          <p:nvPr/>
        </p:nvSpPr>
        <p:spPr>
          <a:xfrm>
            <a:off x="5796136" y="3068960"/>
            <a:ext cx="3024336" cy="2376264"/>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TextBox 58"/>
          <p:cNvSpPr txBox="1"/>
          <p:nvPr/>
        </p:nvSpPr>
        <p:spPr>
          <a:xfrm>
            <a:off x="6372200" y="5661248"/>
            <a:ext cx="2050433" cy="369332"/>
          </a:xfrm>
          <a:prstGeom prst="rect">
            <a:avLst/>
          </a:prstGeom>
          <a:noFill/>
        </p:spPr>
        <p:txBody>
          <a:bodyPr wrap="none" rtlCol="0">
            <a:spAutoFit/>
          </a:bodyPr>
          <a:lstStyle/>
          <a:p>
            <a:r>
              <a:rPr lang="en-US" altLang="ko-KR" dirty="0" smtClean="0"/>
              <a:t>Little bit shocked!</a:t>
            </a:r>
            <a:endParaRPr lang="ko-KR"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57127" y="1600201"/>
            <a:ext cx="8228281" cy="4525963"/>
          </a:xfrm>
          <a:prstGeom prst="rect">
            <a:avLst/>
          </a:prstGeom>
          <a:noFill/>
          <a:ln w="9525">
            <a:noFill/>
            <a:round/>
            <a:headEnd/>
            <a:tailEnd/>
          </a:ln>
        </p:spPr>
        <p:txBody>
          <a:bodyPr wrap="none" anchor="ctr"/>
          <a:lstStyle/>
          <a:p>
            <a:endParaRPr lang="ko-KR" altLang="en-US"/>
          </a:p>
        </p:txBody>
      </p:sp>
      <p:sp>
        <p:nvSpPr>
          <p:cNvPr id="5" name="제목 1"/>
          <p:cNvSpPr txBox="1">
            <a:spLocks/>
          </p:cNvSpPr>
          <p:nvPr/>
        </p:nvSpPr>
        <p:spPr>
          <a:xfrm>
            <a:off x="457200" y="521950"/>
            <a:ext cx="8229600" cy="1143000"/>
          </a:xfrm>
          <a:prstGeom prst="rect">
            <a:avLst/>
          </a:prstGeom>
        </p:spPr>
        <p:txBody>
          <a:bodyPr>
            <a:normAutofit/>
          </a:bodyPr>
          <a:lstStyle/>
          <a:p>
            <a:pPr lvl="0" algn="ctr">
              <a:spcBef>
                <a:spcPct val="0"/>
              </a:spcBef>
              <a:defRPr/>
            </a:pPr>
            <a:r>
              <a:rPr lang="en-US" altLang="ko-KR" sz="3600" dirty="0" smtClean="0"/>
              <a:t>Related works - </a:t>
            </a:r>
            <a:r>
              <a:rPr lang="en-US" altLang="ko-KR" sz="3600" dirty="0" err="1" smtClean="0"/>
              <a:t>JaCk</a:t>
            </a:r>
            <a:r>
              <a:rPr lang="en-US" altLang="ko-KR" sz="3600" dirty="0" smtClean="0"/>
              <a:t>-SAT [Daniel 07]</a:t>
            </a:r>
            <a:endParaRPr kumimoji="0" lang="ko-KR" altLang="en-US"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3347864" y="1340768"/>
            <a:ext cx="5572125" cy="1752600"/>
          </a:xfrm>
          <a:prstGeom prst="rect">
            <a:avLst/>
          </a:prstGeom>
          <a:noFill/>
          <a:ln w="9525">
            <a:solidFill>
              <a:srgbClr val="C00000"/>
            </a:solidFill>
            <a:miter lim="800000"/>
            <a:headEnd/>
            <a:tailEnd/>
          </a:ln>
        </p:spPr>
      </p:pic>
      <p:grpSp>
        <p:nvGrpSpPr>
          <p:cNvPr id="2" name="그룹 21"/>
          <p:cNvGrpSpPr/>
          <p:nvPr/>
        </p:nvGrpSpPr>
        <p:grpSpPr>
          <a:xfrm>
            <a:off x="179512" y="1268760"/>
            <a:ext cx="3024336" cy="2304256"/>
            <a:chOff x="5940152" y="1268760"/>
            <a:chExt cx="3024336" cy="2304256"/>
          </a:xfrm>
        </p:grpSpPr>
        <p:grpSp>
          <p:nvGrpSpPr>
            <p:cNvPr id="3" name="그룹 15"/>
            <p:cNvGrpSpPr/>
            <p:nvPr/>
          </p:nvGrpSpPr>
          <p:grpSpPr>
            <a:xfrm>
              <a:off x="6012160" y="1340768"/>
              <a:ext cx="2943225" cy="2186533"/>
              <a:chOff x="5940152" y="1484784"/>
              <a:chExt cx="2943225" cy="2186533"/>
            </a:xfrm>
          </p:grpSpPr>
          <p:pic>
            <p:nvPicPr>
              <p:cNvPr id="1027" name="Picture 3"/>
              <p:cNvPicPr>
                <a:picLocks noChangeAspect="1" noChangeArrowheads="1"/>
              </p:cNvPicPr>
              <p:nvPr/>
            </p:nvPicPr>
            <p:blipFill>
              <a:blip r:embed="rId4" cstate="print"/>
              <a:srcRect/>
              <a:stretch>
                <a:fillRect/>
              </a:stretch>
            </p:blipFill>
            <p:spPr bwMode="auto">
              <a:xfrm>
                <a:off x="5940152" y="1772816"/>
                <a:ext cx="2943225" cy="16192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084168" y="1484784"/>
                <a:ext cx="2571750" cy="28575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732240" y="3356992"/>
                <a:ext cx="1143000" cy="314325"/>
              </a:xfrm>
              <a:prstGeom prst="rect">
                <a:avLst/>
              </a:prstGeom>
              <a:noFill/>
              <a:ln w="9525">
                <a:noFill/>
                <a:miter lim="800000"/>
                <a:headEnd/>
                <a:tailEnd/>
              </a:ln>
            </p:spPr>
          </p:pic>
        </p:grpSp>
        <p:sp>
          <p:nvSpPr>
            <p:cNvPr id="17" name="직사각형 16"/>
            <p:cNvSpPr/>
            <p:nvPr/>
          </p:nvSpPr>
          <p:spPr>
            <a:xfrm>
              <a:off x="5940152" y="1268760"/>
              <a:ext cx="3024336" cy="2304256"/>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 name="그룹 22"/>
          <p:cNvGrpSpPr/>
          <p:nvPr/>
        </p:nvGrpSpPr>
        <p:grpSpPr>
          <a:xfrm>
            <a:off x="179512" y="3789040"/>
            <a:ext cx="3672408" cy="2160240"/>
            <a:chOff x="179512" y="3284984"/>
            <a:chExt cx="3672408" cy="2160240"/>
          </a:xfrm>
        </p:grpSpPr>
        <p:pic>
          <p:nvPicPr>
            <p:cNvPr id="1030" name="Picture 6"/>
            <p:cNvPicPr>
              <a:picLocks noChangeAspect="1" noChangeArrowheads="1"/>
            </p:cNvPicPr>
            <p:nvPr/>
          </p:nvPicPr>
          <p:blipFill>
            <a:blip r:embed="rId7" cstate="print"/>
            <a:srcRect/>
            <a:stretch>
              <a:fillRect/>
            </a:stretch>
          </p:blipFill>
          <p:spPr bwMode="auto">
            <a:xfrm>
              <a:off x="251520" y="3356992"/>
              <a:ext cx="1695450" cy="342900"/>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179512" y="3645024"/>
              <a:ext cx="3333750" cy="1171575"/>
            </a:xfrm>
            <a:prstGeom prst="rect">
              <a:avLst/>
            </a:prstGeom>
            <a:noFill/>
            <a:ln w="9525">
              <a:noFill/>
              <a:miter lim="800000"/>
              <a:headEnd/>
              <a:tailEnd/>
            </a:ln>
          </p:spPr>
        </p:pic>
        <p:pic>
          <p:nvPicPr>
            <p:cNvPr id="1032" name="Picture 8"/>
            <p:cNvPicPr>
              <a:picLocks noChangeAspect="1" noChangeArrowheads="1"/>
            </p:cNvPicPr>
            <p:nvPr/>
          </p:nvPicPr>
          <p:blipFill>
            <a:blip r:embed="rId9" cstate="print"/>
            <a:srcRect/>
            <a:stretch>
              <a:fillRect/>
            </a:stretch>
          </p:blipFill>
          <p:spPr bwMode="auto">
            <a:xfrm>
              <a:off x="251520" y="4869160"/>
              <a:ext cx="3562350" cy="466725"/>
            </a:xfrm>
            <a:prstGeom prst="rect">
              <a:avLst/>
            </a:prstGeom>
            <a:noFill/>
            <a:ln w="9525">
              <a:noFill/>
              <a:miter lim="800000"/>
              <a:headEnd/>
              <a:tailEnd/>
            </a:ln>
          </p:spPr>
        </p:pic>
        <p:sp>
          <p:nvSpPr>
            <p:cNvPr id="18" name="직사각형 17"/>
            <p:cNvSpPr/>
            <p:nvPr/>
          </p:nvSpPr>
          <p:spPr>
            <a:xfrm>
              <a:off x="179512" y="3284984"/>
              <a:ext cx="3672408" cy="216024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 name="그룹 23"/>
          <p:cNvGrpSpPr/>
          <p:nvPr/>
        </p:nvGrpSpPr>
        <p:grpSpPr>
          <a:xfrm>
            <a:off x="179512" y="6237312"/>
            <a:ext cx="3816424" cy="360040"/>
            <a:chOff x="179512" y="5733256"/>
            <a:chExt cx="3816424" cy="360040"/>
          </a:xfrm>
        </p:grpSpPr>
        <p:pic>
          <p:nvPicPr>
            <p:cNvPr id="1034" name="Picture 10"/>
            <p:cNvPicPr>
              <a:picLocks noChangeAspect="1" noChangeArrowheads="1"/>
            </p:cNvPicPr>
            <p:nvPr/>
          </p:nvPicPr>
          <p:blipFill>
            <a:blip r:embed="rId10" cstate="print"/>
            <a:srcRect/>
            <a:stretch>
              <a:fillRect/>
            </a:stretch>
          </p:blipFill>
          <p:spPr bwMode="auto">
            <a:xfrm>
              <a:off x="179512" y="5805264"/>
              <a:ext cx="3714750" cy="276225"/>
            </a:xfrm>
            <a:prstGeom prst="rect">
              <a:avLst/>
            </a:prstGeom>
            <a:noFill/>
            <a:ln w="9525">
              <a:noFill/>
              <a:miter lim="800000"/>
              <a:headEnd/>
              <a:tailEnd/>
            </a:ln>
          </p:spPr>
        </p:pic>
        <p:sp>
          <p:nvSpPr>
            <p:cNvPr id="19" name="직사각형 18"/>
            <p:cNvSpPr/>
            <p:nvPr/>
          </p:nvSpPr>
          <p:spPr>
            <a:xfrm>
              <a:off x="179512" y="5733256"/>
              <a:ext cx="3816424" cy="360040"/>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 name="그룹 24"/>
          <p:cNvGrpSpPr/>
          <p:nvPr/>
        </p:nvGrpSpPr>
        <p:grpSpPr>
          <a:xfrm>
            <a:off x="5292080" y="3356992"/>
            <a:ext cx="3462908" cy="2304256"/>
            <a:chOff x="4644008" y="3717032"/>
            <a:chExt cx="3462908" cy="2304256"/>
          </a:xfrm>
        </p:grpSpPr>
        <p:pic>
          <p:nvPicPr>
            <p:cNvPr id="1035" name="Picture 11"/>
            <p:cNvPicPr>
              <a:picLocks noChangeAspect="1" noChangeArrowheads="1"/>
            </p:cNvPicPr>
            <p:nvPr/>
          </p:nvPicPr>
          <p:blipFill>
            <a:blip r:embed="rId11" cstate="print"/>
            <a:srcRect/>
            <a:stretch>
              <a:fillRect/>
            </a:stretch>
          </p:blipFill>
          <p:spPr bwMode="auto">
            <a:xfrm>
              <a:off x="4716016" y="3717032"/>
              <a:ext cx="1704975" cy="361950"/>
            </a:xfrm>
            <a:prstGeom prst="rect">
              <a:avLst/>
            </a:prstGeom>
            <a:noFill/>
            <a:ln w="9525">
              <a:noFill/>
              <a:miter lim="800000"/>
              <a:headEnd/>
              <a:tailEnd/>
            </a:ln>
          </p:spPr>
        </p:pic>
        <p:pic>
          <p:nvPicPr>
            <p:cNvPr id="1036" name="Picture 12"/>
            <p:cNvPicPr>
              <a:picLocks noChangeAspect="1" noChangeArrowheads="1"/>
            </p:cNvPicPr>
            <p:nvPr/>
          </p:nvPicPr>
          <p:blipFill>
            <a:blip r:embed="rId12" cstate="print"/>
            <a:srcRect/>
            <a:stretch>
              <a:fillRect/>
            </a:stretch>
          </p:blipFill>
          <p:spPr bwMode="auto">
            <a:xfrm>
              <a:off x="4716016" y="4149080"/>
              <a:ext cx="3390900" cy="1123950"/>
            </a:xfrm>
            <a:prstGeom prst="rect">
              <a:avLst/>
            </a:prstGeom>
            <a:noFill/>
            <a:ln w="9525">
              <a:noFill/>
              <a:miter lim="800000"/>
              <a:headEnd/>
              <a:tailEnd/>
            </a:ln>
          </p:spPr>
        </p:pic>
        <p:pic>
          <p:nvPicPr>
            <p:cNvPr id="1037" name="Picture 13"/>
            <p:cNvPicPr>
              <a:picLocks noChangeAspect="1" noChangeArrowheads="1"/>
            </p:cNvPicPr>
            <p:nvPr/>
          </p:nvPicPr>
          <p:blipFill>
            <a:blip r:embed="rId13" cstate="print"/>
            <a:srcRect/>
            <a:stretch>
              <a:fillRect/>
            </a:stretch>
          </p:blipFill>
          <p:spPr bwMode="auto">
            <a:xfrm>
              <a:off x="4716016" y="5301208"/>
              <a:ext cx="3343275" cy="638175"/>
            </a:xfrm>
            <a:prstGeom prst="rect">
              <a:avLst/>
            </a:prstGeom>
            <a:noFill/>
            <a:ln w="9525">
              <a:noFill/>
              <a:miter lim="800000"/>
              <a:headEnd/>
              <a:tailEnd/>
            </a:ln>
          </p:spPr>
        </p:pic>
        <p:sp>
          <p:nvSpPr>
            <p:cNvPr id="20" name="직사각형 19"/>
            <p:cNvSpPr/>
            <p:nvPr/>
          </p:nvSpPr>
          <p:spPr>
            <a:xfrm>
              <a:off x="4644008" y="3717032"/>
              <a:ext cx="3456384" cy="2304256"/>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 name="그룹 31"/>
          <p:cNvGrpSpPr/>
          <p:nvPr/>
        </p:nvGrpSpPr>
        <p:grpSpPr>
          <a:xfrm>
            <a:off x="5580112" y="6021288"/>
            <a:ext cx="2808312" cy="648072"/>
            <a:chOff x="5652120" y="6021288"/>
            <a:chExt cx="2808312" cy="648072"/>
          </a:xfrm>
        </p:grpSpPr>
        <p:pic>
          <p:nvPicPr>
            <p:cNvPr id="1038" name="Picture 14"/>
            <p:cNvPicPr>
              <a:picLocks noChangeAspect="1" noChangeArrowheads="1"/>
            </p:cNvPicPr>
            <p:nvPr/>
          </p:nvPicPr>
          <p:blipFill>
            <a:blip r:embed="rId14" cstate="print"/>
            <a:srcRect r="56546" b="21794"/>
            <a:stretch>
              <a:fillRect/>
            </a:stretch>
          </p:blipFill>
          <p:spPr bwMode="auto">
            <a:xfrm>
              <a:off x="5868144" y="6021288"/>
              <a:ext cx="2185392" cy="216024"/>
            </a:xfrm>
            <a:prstGeom prst="rect">
              <a:avLst/>
            </a:prstGeom>
            <a:noFill/>
            <a:ln w="9525">
              <a:noFill/>
              <a:miter lim="800000"/>
              <a:headEnd/>
              <a:tailEnd/>
            </a:ln>
          </p:spPr>
        </p:pic>
        <p:sp>
          <p:nvSpPr>
            <p:cNvPr id="21" name="직사각형 20"/>
            <p:cNvSpPr/>
            <p:nvPr/>
          </p:nvSpPr>
          <p:spPr>
            <a:xfrm>
              <a:off x="5652120" y="6021288"/>
              <a:ext cx="2808312" cy="648072"/>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7" name="Picture 14"/>
            <p:cNvPicPr>
              <a:picLocks noChangeAspect="1" noChangeArrowheads="1"/>
            </p:cNvPicPr>
            <p:nvPr/>
          </p:nvPicPr>
          <p:blipFill>
            <a:blip r:embed="rId14" cstate="print"/>
            <a:srcRect l="46318"/>
            <a:stretch>
              <a:fillRect/>
            </a:stretch>
          </p:blipFill>
          <p:spPr bwMode="auto">
            <a:xfrm>
              <a:off x="5724128" y="6309320"/>
              <a:ext cx="2699792" cy="276225"/>
            </a:xfrm>
            <a:prstGeom prst="rect">
              <a:avLst/>
            </a:prstGeom>
            <a:noFill/>
            <a:ln w="9525">
              <a:no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457200" y="521950"/>
            <a:ext cx="8229600" cy="1143000"/>
          </a:xfrm>
          <a:prstGeom prst="rect">
            <a:avLst/>
          </a:prstGeom>
        </p:spPr>
        <p:txBody>
          <a:bodyPr>
            <a:normAutofit/>
          </a:bodyPr>
          <a:lstStyle/>
          <a:p>
            <a:pPr lvl="0" algn="ctr">
              <a:spcBef>
                <a:spcPct val="0"/>
              </a:spcBef>
              <a:defRPr/>
            </a:pPr>
            <a:r>
              <a:rPr lang="en-US" altLang="ko-KR" sz="3600" dirty="0" smtClean="0"/>
              <a:t>Related works - </a:t>
            </a:r>
            <a:r>
              <a:rPr lang="en-US" altLang="ko-KR" sz="3600" dirty="0" err="1" smtClean="0"/>
              <a:t>JaCk</a:t>
            </a:r>
            <a:r>
              <a:rPr lang="en-US" altLang="ko-KR" sz="3600" dirty="0" smtClean="0"/>
              <a:t>-SAT [Daniel 07]</a:t>
            </a:r>
            <a:endParaRPr kumimoji="0" lang="ko-KR" altLang="en-US"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a:stretch>
            <a:fillRect/>
          </a:stretch>
        </p:blipFill>
        <p:spPr bwMode="auto">
          <a:xfrm>
            <a:off x="0" y="1238250"/>
            <a:ext cx="6667500" cy="5619750"/>
          </a:xfrm>
          <a:prstGeom prst="rect">
            <a:avLst/>
          </a:prstGeom>
          <a:noFill/>
          <a:ln w="9525">
            <a:noFill/>
            <a:miter lim="800000"/>
            <a:headEnd/>
            <a:tailEnd/>
          </a:ln>
        </p:spPr>
      </p:pic>
      <p:sp>
        <p:nvSpPr>
          <p:cNvPr id="17" name="TextBox 16"/>
          <p:cNvSpPr txBox="1"/>
          <p:nvPr/>
        </p:nvSpPr>
        <p:spPr>
          <a:xfrm>
            <a:off x="6403891" y="2348880"/>
            <a:ext cx="2740109" cy="2308324"/>
          </a:xfrm>
          <a:prstGeom prst="rect">
            <a:avLst/>
          </a:prstGeom>
          <a:noFill/>
        </p:spPr>
        <p:txBody>
          <a:bodyPr wrap="none" rtlCol="0">
            <a:spAutoFit/>
          </a:bodyPr>
          <a:lstStyle/>
          <a:p>
            <a:pPr>
              <a:buFont typeface="Arial" charset="0"/>
              <a:buChar char="•"/>
            </a:pPr>
            <a:r>
              <a:rPr lang="en-US" altLang="ko-KR" dirty="0" smtClean="0"/>
              <a:t> Drawbacks</a:t>
            </a:r>
          </a:p>
          <a:p>
            <a:pPr>
              <a:buFontTx/>
              <a:buChar char="-"/>
            </a:pPr>
            <a:endParaRPr lang="en-US" altLang="ko-KR" dirty="0" smtClean="0"/>
          </a:p>
          <a:p>
            <a:pPr>
              <a:buFontTx/>
              <a:buChar char="-"/>
            </a:pPr>
            <a:r>
              <a:rPr lang="en-US" altLang="ko-KR" dirty="0" smtClean="0"/>
              <a:t> Search all solutions of</a:t>
            </a:r>
          </a:p>
          <a:p>
            <a:r>
              <a:rPr lang="en-US" altLang="ko-KR" i="1" dirty="0" smtClean="0"/>
              <a:t>n</a:t>
            </a:r>
            <a:r>
              <a:rPr lang="en-US" altLang="ko-KR" dirty="0" smtClean="0"/>
              <a:t>/2 variables problems  </a:t>
            </a:r>
          </a:p>
          <a:p>
            <a:endParaRPr lang="en-US" altLang="ko-KR" dirty="0" smtClean="0"/>
          </a:p>
          <a:p>
            <a:pPr>
              <a:buFontTx/>
              <a:buChar char="-"/>
            </a:pPr>
            <a:r>
              <a:rPr lang="en-US" altLang="ko-KR" dirty="0" smtClean="0"/>
              <a:t> Join-and-Check step </a:t>
            </a:r>
          </a:p>
          <a:p>
            <a:r>
              <a:rPr lang="en-US" altLang="ko-KR" dirty="0" smtClean="0"/>
              <a:t>may be exponential </a:t>
            </a:r>
          </a:p>
          <a:p>
            <a:r>
              <a:rPr lang="en-US" altLang="ko-KR" dirty="0" smtClean="0"/>
              <a:t> in term of </a:t>
            </a:r>
            <a:r>
              <a:rPr lang="en-US" altLang="ko-KR" i="1" dirty="0" smtClean="0"/>
              <a:t>n</a:t>
            </a:r>
            <a:endParaRPr lang="ko-KR" altLang="en-US" i="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fontScale="90000"/>
          </a:bodyPr>
          <a:lstStyle/>
          <a:p>
            <a:r>
              <a:rPr lang="en-US" altLang="ko-KR" sz="3600" dirty="0" smtClean="0"/>
              <a:t>Proposal: </a:t>
            </a:r>
            <a:r>
              <a:rPr lang="en-US" altLang="ko-KR" sz="3600" i="1" dirty="0" err="1" smtClean="0">
                <a:latin typeface="Times New Roman" panose="02020603050405020304" pitchFamily="18" charset="0"/>
                <a:cs typeface="Times New Roman" panose="02020603050405020304" pitchFamily="18" charset="0"/>
              </a:rPr>
              <a:t>ActivityMini</a:t>
            </a:r>
            <a:r>
              <a:rPr lang="en-US" altLang="ko-KR" sz="3600" i="1" dirty="0" smtClean="0">
                <a:latin typeface="Times New Roman" panose="02020603050405020304" pitchFamily="18" charset="0"/>
                <a:cs typeface="Times New Roman" panose="02020603050405020304" pitchFamily="18" charset="0"/>
              </a:rPr>
              <a:t> </a:t>
            </a:r>
            <a:r>
              <a:rPr lang="en-US" altLang="ko-KR" sz="3600" dirty="0" smtClean="0">
                <a:latin typeface="Times New Roman" panose="02020603050405020304" pitchFamily="18" charset="0"/>
                <a:cs typeface="Times New Roman" panose="02020603050405020304" pitchFamily="18" charset="0"/>
              </a:rPr>
              <a:t>for sequential SAT solvers – Improvement of tie break (1/2)</a:t>
            </a:r>
            <a:endParaRPr lang="ko-KR" altLang="en-US" sz="3600" i="1" dirty="0" smtClean="0">
              <a:latin typeface="Times New Roman" panose="02020603050405020304" pitchFamily="18" charset="0"/>
              <a:cs typeface="Times New Roman" panose="02020603050405020304" pitchFamily="18" charset="0"/>
            </a:endParaRPr>
          </a:p>
        </p:txBody>
      </p:sp>
      <p:sp>
        <p:nvSpPr>
          <p:cNvPr id="14339" name="내용 개체 틀 2"/>
          <p:cNvSpPr>
            <a:spLocks noGrp="1"/>
          </p:cNvSpPr>
          <p:nvPr>
            <p:ph idx="1"/>
          </p:nvPr>
        </p:nvSpPr>
        <p:spPr/>
        <p:txBody>
          <a:bodyPr>
            <a:normAutofit/>
          </a:bodyPr>
          <a:lstStyle/>
          <a:p>
            <a:r>
              <a:rPr lang="en-US" altLang="ko-KR" sz="2400" i="1" dirty="0" smtClean="0">
                <a:latin typeface="Times New Roman" panose="02020603050405020304" pitchFamily="18" charset="0"/>
                <a:cs typeface="Times New Roman" panose="02020603050405020304" pitchFamily="18" charset="0"/>
              </a:rPr>
              <a:t>ActivityMini_V0</a:t>
            </a:r>
          </a:p>
          <a:p>
            <a:pPr lvl="1"/>
            <a:r>
              <a:rPr lang="en-US" altLang="ko-KR" sz="2000" dirty="0" smtClean="0"/>
              <a:t>Each variable has score</a:t>
            </a:r>
          </a:p>
          <a:p>
            <a:pPr lvl="1"/>
            <a:r>
              <a:rPr lang="en-US" altLang="ko-KR" sz="2000" dirty="0" smtClean="0"/>
              <a:t>Score is updated when clauses are attached / detached</a:t>
            </a:r>
          </a:p>
          <a:p>
            <a:pPr lvl="1"/>
            <a:r>
              <a:rPr lang="en-US" altLang="ko-KR" sz="2000" dirty="0" smtClean="0"/>
              <a:t>Add / subtract (1 / Length of a clause)</a:t>
            </a:r>
          </a:p>
        </p:txBody>
      </p:sp>
      <p:sp>
        <p:nvSpPr>
          <p:cNvPr id="4" name="TextBox 7"/>
          <p:cNvSpPr txBox="1">
            <a:spLocks noChangeArrowheads="1"/>
          </p:cNvSpPr>
          <p:nvPr/>
        </p:nvSpPr>
        <p:spPr bwMode="auto">
          <a:xfrm>
            <a:off x="2095004" y="4293096"/>
            <a:ext cx="1019831"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1</a:t>
            </a:r>
            <a:r>
              <a:rPr lang="en-US" altLang="ko-KR" dirty="0" smtClean="0"/>
              <a:t> V x</a:t>
            </a:r>
            <a:r>
              <a:rPr lang="en-US" altLang="ko-KR" baseline="-25000" dirty="0" smtClean="0"/>
              <a:t>2</a:t>
            </a:r>
            <a:r>
              <a:rPr lang="en-US" altLang="ko-KR" dirty="0" smtClean="0"/>
              <a:t>)</a:t>
            </a:r>
            <a:endParaRPr lang="en-US" altLang="ko-KR" dirty="0">
              <a:solidFill>
                <a:schemeClr val="tx1"/>
              </a:solidFill>
            </a:endParaRPr>
          </a:p>
        </p:txBody>
      </p:sp>
      <p:sp>
        <p:nvSpPr>
          <p:cNvPr id="5" name="TextBox 9"/>
          <p:cNvSpPr txBox="1">
            <a:spLocks noChangeArrowheads="1"/>
          </p:cNvSpPr>
          <p:nvPr/>
        </p:nvSpPr>
        <p:spPr bwMode="auto">
          <a:xfrm>
            <a:off x="2096438" y="4936728"/>
            <a:ext cx="1683474"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2</a:t>
            </a:r>
            <a:r>
              <a:rPr lang="en-US" altLang="ko-KR" dirty="0" smtClean="0"/>
              <a:t> V x</a:t>
            </a:r>
            <a:r>
              <a:rPr lang="en-US" altLang="ko-KR" baseline="-25000" dirty="0" smtClean="0"/>
              <a:t>3</a:t>
            </a:r>
            <a:r>
              <a:rPr lang="en-US" altLang="ko-KR" dirty="0" smtClean="0"/>
              <a:t> V ¬x</a:t>
            </a:r>
            <a:r>
              <a:rPr lang="en-US" altLang="ko-KR" baseline="-25000" dirty="0" smtClean="0"/>
              <a:t>5</a:t>
            </a:r>
            <a:r>
              <a:rPr lang="en-US" altLang="ko-KR" dirty="0" smtClean="0"/>
              <a:t>)</a:t>
            </a:r>
            <a:endParaRPr lang="en-US" altLang="ko-KR" dirty="0">
              <a:solidFill>
                <a:schemeClr val="tx1"/>
              </a:solidFill>
            </a:endParaRPr>
          </a:p>
        </p:txBody>
      </p:sp>
      <p:sp>
        <p:nvSpPr>
          <p:cNvPr id="6" name="TextBox 10"/>
          <p:cNvSpPr txBox="1">
            <a:spLocks noChangeArrowheads="1"/>
          </p:cNvSpPr>
          <p:nvPr/>
        </p:nvSpPr>
        <p:spPr bwMode="auto">
          <a:xfrm>
            <a:off x="2095004" y="5500414"/>
            <a:ext cx="1005403"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4</a:t>
            </a:r>
            <a:r>
              <a:rPr lang="en-US" altLang="ko-KR" dirty="0" smtClean="0">
                <a:solidFill>
                  <a:schemeClr val="tx1"/>
                </a:solidFill>
              </a:rPr>
              <a:t>, </a:t>
            </a:r>
            <a:r>
              <a:rPr lang="en-US" altLang="ko-KR" dirty="0" smtClean="0"/>
              <a:t>x</a:t>
            </a:r>
            <a:r>
              <a:rPr lang="en-US" altLang="ko-KR" baseline="-25000" dirty="0" smtClean="0"/>
              <a:t>6</a:t>
            </a:r>
            <a:r>
              <a:rPr lang="en-US" altLang="ko-KR" dirty="0" smtClean="0"/>
              <a:t>)</a:t>
            </a:r>
            <a:endParaRPr lang="en-US" altLang="ko-KR" dirty="0">
              <a:solidFill>
                <a:schemeClr val="tx1"/>
              </a:solidFill>
            </a:endParaRPr>
          </a:p>
        </p:txBody>
      </p:sp>
      <p:sp>
        <p:nvSpPr>
          <p:cNvPr id="7" name="TextBox 11"/>
          <p:cNvSpPr txBox="1">
            <a:spLocks noChangeArrowheads="1"/>
          </p:cNvSpPr>
          <p:nvPr/>
        </p:nvSpPr>
        <p:spPr bwMode="auto">
          <a:xfrm>
            <a:off x="2095004" y="6076801"/>
            <a:ext cx="1005403"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3</a:t>
            </a:r>
            <a:r>
              <a:rPr lang="en-US" altLang="ko-KR" dirty="0" smtClean="0">
                <a:solidFill>
                  <a:schemeClr val="tx1"/>
                </a:solidFill>
              </a:rPr>
              <a:t>, </a:t>
            </a:r>
            <a:r>
              <a:rPr lang="en-US" altLang="ko-KR" dirty="0" smtClean="0"/>
              <a:t>¬x</a:t>
            </a:r>
            <a:r>
              <a:rPr lang="en-US" altLang="ko-KR" baseline="-25000" dirty="0" smtClean="0"/>
              <a:t>6</a:t>
            </a:r>
            <a:r>
              <a:rPr lang="en-US" altLang="ko-KR" dirty="0" smtClean="0"/>
              <a:t>)</a:t>
            </a:r>
            <a:endParaRPr lang="en-US" altLang="ko-KR" dirty="0">
              <a:solidFill>
                <a:schemeClr val="tx1"/>
              </a:solidFill>
            </a:endParaRPr>
          </a:p>
        </p:txBody>
      </p:sp>
      <p:sp>
        <p:nvSpPr>
          <p:cNvPr id="9" name="TextBox 7"/>
          <p:cNvSpPr txBox="1">
            <a:spLocks noChangeArrowheads="1"/>
          </p:cNvSpPr>
          <p:nvPr/>
        </p:nvSpPr>
        <p:spPr bwMode="auto">
          <a:xfrm>
            <a:off x="4644008" y="3284984"/>
            <a:ext cx="2555443" cy="369332"/>
          </a:xfrm>
          <a:prstGeom prst="rect">
            <a:avLst/>
          </a:prstGeom>
          <a:noFill/>
          <a:ln w="9525">
            <a:noFill/>
            <a:miter lim="800000"/>
            <a:headEnd/>
            <a:tailEnd/>
          </a:ln>
        </p:spPr>
        <p:txBody>
          <a:bodyPr wrap="none">
            <a:spAutoFit/>
          </a:bodyPr>
          <a:lstStyle/>
          <a:p>
            <a:r>
              <a:rPr lang="en-US" altLang="ko-KR" dirty="0" smtClean="0"/>
              <a:t>Current </a:t>
            </a:r>
            <a:r>
              <a:rPr lang="en-US" altLang="ko-KR" i="1" dirty="0" smtClean="0">
                <a:latin typeface="Times New Roman" panose="02020603050405020304" pitchFamily="18" charset="0"/>
                <a:cs typeface="Times New Roman" panose="02020603050405020304" pitchFamily="18" charset="0"/>
              </a:rPr>
              <a:t>ActivityMini_V0</a:t>
            </a:r>
            <a:endParaRPr lang="en-US" altLang="ko-KR" i="1" dirty="0">
              <a:solidFill>
                <a:schemeClr val="tx1"/>
              </a:solidFill>
              <a:latin typeface="Times New Roman" panose="02020603050405020304" pitchFamily="18" charset="0"/>
              <a:cs typeface="Times New Roman" panose="02020603050405020304" pitchFamily="18" charset="0"/>
            </a:endParaRPr>
          </a:p>
        </p:txBody>
      </p:sp>
      <p:sp>
        <p:nvSpPr>
          <p:cNvPr id="10" name="TextBox 7"/>
          <p:cNvSpPr txBox="1">
            <a:spLocks noChangeArrowheads="1"/>
          </p:cNvSpPr>
          <p:nvPr/>
        </p:nvSpPr>
        <p:spPr bwMode="auto">
          <a:xfrm>
            <a:off x="1123404" y="4293096"/>
            <a:ext cx="856260" cy="369332"/>
          </a:xfrm>
          <a:prstGeom prst="rect">
            <a:avLst/>
          </a:prstGeom>
          <a:noFill/>
          <a:ln w="9525">
            <a:noFill/>
            <a:miter lim="800000"/>
            <a:headEnd/>
            <a:tailEnd/>
          </a:ln>
        </p:spPr>
        <p:txBody>
          <a:bodyPr wrap="none">
            <a:spAutoFit/>
          </a:bodyPr>
          <a:lstStyle/>
          <a:p>
            <a:r>
              <a:rPr lang="en-US" altLang="ko-KR" dirty="0" smtClean="0"/>
              <a:t>Attach</a:t>
            </a:r>
            <a:endParaRPr lang="en-US" altLang="ko-KR" dirty="0">
              <a:solidFill>
                <a:schemeClr val="tx1"/>
              </a:solidFill>
            </a:endParaRPr>
          </a:p>
        </p:txBody>
      </p:sp>
      <p:sp>
        <p:nvSpPr>
          <p:cNvPr id="11" name="TextBox 7"/>
          <p:cNvSpPr txBox="1">
            <a:spLocks noChangeArrowheads="1"/>
          </p:cNvSpPr>
          <p:nvPr/>
        </p:nvSpPr>
        <p:spPr bwMode="auto">
          <a:xfrm>
            <a:off x="1115616" y="4931876"/>
            <a:ext cx="915635" cy="369332"/>
          </a:xfrm>
          <a:prstGeom prst="rect">
            <a:avLst/>
          </a:prstGeom>
          <a:noFill/>
          <a:ln w="9525">
            <a:noFill/>
            <a:miter lim="800000"/>
            <a:headEnd/>
            <a:tailEnd/>
          </a:ln>
        </p:spPr>
        <p:txBody>
          <a:bodyPr wrap="none">
            <a:spAutoFit/>
          </a:bodyPr>
          <a:lstStyle/>
          <a:p>
            <a:r>
              <a:rPr lang="en-US" altLang="ko-KR" dirty="0" smtClean="0"/>
              <a:t>Detach</a:t>
            </a:r>
            <a:endParaRPr lang="en-US" altLang="ko-KR" dirty="0">
              <a:solidFill>
                <a:schemeClr val="tx1"/>
              </a:solidFill>
            </a:endParaRPr>
          </a:p>
        </p:txBody>
      </p:sp>
      <p:sp>
        <p:nvSpPr>
          <p:cNvPr id="12" name="TextBox 7"/>
          <p:cNvSpPr txBox="1">
            <a:spLocks noChangeArrowheads="1"/>
          </p:cNvSpPr>
          <p:nvPr/>
        </p:nvSpPr>
        <p:spPr bwMode="auto">
          <a:xfrm>
            <a:off x="1132549" y="5507940"/>
            <a:ext cx="856260" cy="369332"/>
          </a:xfrm>
          <a:prstGeom prst="rect">
            <a:avLst/>
          </a:prstGeom>
          <a:noFill/>
          <a:ln w="9525">
            <a:noFill/>
            <a:miter lim="800000"/>
            <a:headEnd/>
            <a:tailEnd/>
          </a:ln>
        </p:spPr>
        <p:txBody>
          <a:bodyPr wrap="none">
            <a:spAutoFit/>
          </a:bodyPr>
          <a:lstStyle/>
          <a:p>
            <a:r>
              <a:rPr lang="en-US" altLang="ko-KR" dirty="0" smtClean="0"/>
              <a:t>Attach</a:t>
            </a:r>
            <a:endParaRPr lang="en-US" altLang="ko-KR" dirty="0">
              <a:solidFill>
                <a:schemeClr val="tx1"/>
              </a:solidFill>
            </a:endParaRPr>
          </a:p>
        </p:txBody>
      </p:sp>
      <p:sp>
        <p:nvSpPr>
          <p:cNvPr id="13" name="TextBox 7"/>
          <p:cNvSpPr txBox="1">
            <a:spLocks noChangeArrowheads="1"/>
          </p:cNvSpPr>
          <p:nvPr/>
        </p:nvSpPr>
        <p:spPr bwMode="auto">
          <a:xfrm>
            <a:off x="1132549" y="6084004"/>
            <a:ext cx="856260" cy="369332"/>
          </a:xfrm>
          <a:prstGeom prst="rect">
            <a:avLst/>
          </a:prstGeom>
          <a:noFill/>
          <a:ln w="9525">
            <a:noFill/>
            <a:miter lim="800000"/>
            <a:headEnd/>
            <a:tailEnd/>
          </a:ln>
        </p:spPr>
        <p:txBody>
          <a:bodyPr wrap="none">
            <a:spAutoFit/>
          </a:bodyPr>
          <a:lstStyle/>
          <a:p>
            <a:r>
              <a:rPr lang="en-US" altLang="ko-KR" dirty="0" smtClean="0"/>
              <a:t>Attach</a:t>
            </a:r>
            <a:endParaRPr lang="en-US" altLang="ko-KR" dirty="0">
              <a:solidFill>
                <a:schemeClr val="tx1"/>
              </a:solidFill>
            </a:endParaRPr>
          </a:p>
        </p:txBody>
      </p:sp>
      <p:grpSp>
        <p:nvGrpSpPr>
          <p:cNvPr id="2" name="그룹 68"/>
          <p:cNvGrpSpPr/>
          <p:nvPr/>
        </p:nvGrpSpPr>
        <p:grpSpPr>
          <a:xfrm>
            <a:off x="3851920" y="4941168"/>
            <a:ext cx="3888432" cy="360040"/>
            <a:chOff x="3275856" y="4581128"/>
            <a:chExt cx="3888432" cy="360040"/>
          </a:xfrm>
        </p:grpSpPr>
        <p:sp>
          <p:nvSpPr>
            <p:cNvPr id="49" name="직사각형 48"/>
            <p:cNvSpPr/>
            <p:nvPr/>
          </p:nvSpPr>
          <p:spPr>
            <a:xfrm>
              <a:off x="4572000" y="4581128"/>
              <a:ext cx="64807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p:cNvSpPr/>
            <p:nvPr/>
          </p:nvSpPr>
          <p:spPr>
            <a:xfrm>
              <a:off x="3923928" y="4581128"/>
              <a:ext cx="64807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50"/>
            <p:cNvSpPr/>
            <p:nvPr/>
          </p:nvSpPr>
          <p:spPr>
            <a:xfrm>
              <a:off x="3275856"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직사각형 51"/>
            <p:cNvSpPr/>
            <p:nvPr/>
          </p:nvSpPr>
          <p:spPr>
            <a:xfrm>
              <a:off x="6516216"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52"/>
            <p:cNvSpPr/>
            <p:nvPr/>
          </p:nvSpPr>
          <p:spPr>
            <a:xfrm>
              <a:off x="5868144" y="4581128"/>
              <a:ext cx="64807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53"/>
            <p:cNvSpPr/>
            <p:nvPr/>
          </p:nvSpPr>
          <p:spPr>
            <a:xfrm>
              <a:off x="5220072"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 name="그룹 69"/>
          <p:cNvGrpSpPr/>
          <p:nvPr/>
        </p:nvGrpSpPr>
        <p:grpSpPr>
          <a:xfrm>
            <a:off x="3851920" y="3717032"/>
            <a:ext cx="3888432" cy="360040"/>
            <a:chOff x="3275856" y="4581128"/>
            <a:chExt cx="3888432" cy="360040"/>
          </a:xfrm>
        </p:grpSpPr>
        <p:sp>
          <p:nvSpPr>
            <p:cNvPr id="71" name="직사각형 70"/>
            <p:cNvSpPr/>
            <p:nvPr/>
          </p:nvSpPr>
          <p:spPr>
            <a:xfrm>
              <a:off x="4572000"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71"/>
            <p:cNvSpPr/>
            <p:nvPr/>
          </p:nvSpPr>
          <p:spPr>
            <a:xfrm>
              <a:off x="3923928"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직사각형 72"/>
            <p:cNvSpPr/>
            <p:nvPr/>
          </p:nvSpPr>
          <p:spPr>
            <a:xfrm>
              <a:off x="3275856"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직사각형 73"/>
            <p:cNvSpPr/>
            <p:nvPr/>
          </p:nvSpPr>
          <p:spPr>
            <a:xfrm>
              <a:off x="6516216"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직사각형 74"/>
            <p:cNvSpPr/>
            <p:nvPr/>
          </p:nvSpPr>
          <p:spPr>
            <a:xfrm>
              <a:off x="5868144"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직사각형 75"/>
            <p:cNvSpPr/>
            <p:nvPr/>
          </p:nvSpPr>
          <p:spPr>
            <a:xfrm>
              <a:off x="5220072"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 name="그룹 76"/>
          <p:cNvGrpSpPr/>
          <p:nvPr/>
        </p:nvGrpSpPr>
        <p:grpSpPr>
          <a:xfrm>
            <a:off x="3851920" y="4293096"/>
            <a:ext cx="3888432" cy="360040"/>
            <a:chOff x="3275856" y="4581128"/>
            <a:chExt cx="3888432" cy="360040"/>
          </a:xfrm>
        </p:grpSpPr>
        <p:sp>
          <p:nvSpPr>
            <p:cNvPr id="78" name="직사각형 77"/>
            <p:cNvSpPr/>
            <p:nvPr/>
          </p:nvSpPr>
          <p:spPr>
            <a:xfrm>
              <a:off x="4572000"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직사각형 78"/>
            <p:cNvSpPr/>
            <p:nvPr/>
          </p:nvSpPr>
          <p:spPr>
            <a:xfrm>
              <a:off x="3923928" y="4581128"/>
              <a:ext cx="648072" cy="36004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직사각형 79"/>
            <p:cNvSpPr/>
            <p:nvPr/>
          </p:nvSpPr>
          <p:spPr>
            <a:xfrm>
              <a:off x="3275856" y="4581128"/>
              <a:ext cx="648072" cy="36004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직사각형 80"/>
            <p:cNvSpPr/>
            <p:nvPr/>
          </p:nvSpPr>
          <p:spPr>
            <a:xfrm>
              <a:off x="6516216"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직사각형 81"/>
            <p:cNvSpPr/>
            <p:nvPr/>
          </p:nvSpPr>
          <p:spPr>
            <a:xfrm>
              <a:off x="5868144"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직사각형 82"/>
            <p:cNvSpPr/>
            <p:nvPr/>
          </p:nvSpPr>
          <p:spPr>
            <a:xfrm>
              <a:off x="5220072"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4" name="그룹 83"/>
          <p:cNvGrpSpPr/>
          <p:nvPr/>
        </p:nvGrpSpPr>
        <p:grpSpPr>
          <a:xfrm>
            <a:off x="3851920" y="5517232"/>
            <a:ext cx="3888432" cy="360040"/>
            <a:chOff x="3275856" y="4581128"/>
            <a:chExt cx="3888432" cy="360040"/>
          </a:xfrm>
        </p:grpSpPr>
        <p:sp>
          <p:nvSpPr>
            <p:cNvPr id="85" name="직사각형 84"/>
            <p:cNvSpPr/>
            <p:nvPr/>
          </p:nvSpPr>
          <p:spPr>
            <a:xfrm>
              <a:off x="4572000"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직사각형 85"/>
            <p:cNvSpPr/>
            <p:nvPr/>
          </p:nvSpPr>
          <p:spPr>
            <a:xfrm>
              <a:off x="3923928"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직사각형 86"/>
            <p:cNvSpPr/>
            <p:nvPr/>
          </p:nvSpPr>
          <p:spPr>
            <a:xfrm>
              <a:off x="3275856"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직사각형 87"/>
            <p:cNvSpPr/>
            <p:nvPr/>
          </p:nvSpPr>
          <p:spPr>
            <a:xfrm>
              <a:off x="6516216" y="4581128"/>
              <a:ext cx="648072" cy="36004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직사각형 88"/>
            <p:cNvSpPr/>
            <p:nvPr/>
          </p:nvSpPr>
          <p:spPr>
            <a:xfrm>
              <a:off x="5868144"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직사각형 89"/>
            <p:cNvSpPr/>
            <p:nvPr/>
          </p:nvSpPr>
          <p:spPr>
            <a:xfrm>
              <a:off x="5220072" y="4581128"/>
              <a:ext cx="648072" cy="36004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 name="그룹 90"/>
          <p:cNvGrpSpPr/>
          <p:nvPr/>
        </p:nvGrpSpPr>
        <p:grpSpPr>
          <a:xfrm>
            <a:off x="3851920" y="6093296"/>
            <a:ext cx="3888432" cy="360040"/>
            <a:chOff x="3275856" y="4581128"/>
            <a:chExt cx="3888432" cy="360040"/>
          </a:xfrm>
        </p:grpSpPr>
        <p:sp>
          <p:nvSpPr>
            <p:cNvPr id="92" name="직사각형 91"/>
            <p:cNvSpPr/>
            <p:nvPr/>
          </p:nvSpPr>
          <p:spPr>
            <a:xfrm>
              <a:off x="4572000" y="4581128"/>
              <a:ext cx="648072" cy="36004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직사각형 92"/>
            <p:cNvSpPr/>
            <p:nvPr/>
          </p:nvSpPr>
          <p:spPr>
            <a:xfrm>
              <a:off x="3923928"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직사각형 93"/>
            <p:cNvSpPr/>
            <p:nvPr/>
          </p:nvSpPr>
          <p:spPr>
            <a:xfrm>
              <a:off x="3275856"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직사각형 94"/>
            <p:cNvSpPr/>
            <p:nvPr/>
          </p:nvSpPr>
          <p:spPr>
            <a:xfrm>
              <a:off x="6516216" y="4581128"/>
              <a:ext cx="648072" cy="36004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직사각형 95"/>
            <p:cNvSpPr/>
            <p:nvPr/>
          </p:nvSpPr>
          <p:spPr>
            <a:xfrm>
              <a:off x="5868144"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직사각형 96"/>
            <p:cNvSpPr/>
            <p:nvPr/>
          </p:nvSpPr>
          <p:spPr>
            <a:xfrm>
              <a:off x="5220072" y="4581128"/>
              <a:ext cx="648072" cy="3600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9" name="TextBox 7"/>
          <p:cNvSpPr txBox="1">
            <a:spLocks noChangeArrowheads="1"/>
          </p:cNvSpPr>
          <p:nvPr/>
        </p:nvSpPr>
        <p:spPr bwMode="auto">
          <a:xfrm>
            <a:off x="4044672" y="3717032"/>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
        <p:nvSpPr>
          <p:cNvPr id="20" name="TextBox 7"/>
          <p:cNvSpPr txBox="1">
            <a:spLocks noChangeArrowheads="1"/>
          </p:cNvSpPr>
          <p:nvPr/>
        </p:nvSpPr>
        <p:spPr bwMode="auto">
          <a:xfrm>
            <a:off x="4716016" y="3717032"/>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
        <p:nvSpPr>
          <p:cNvPr id="21" name="TextBox 7"/>
          <p:cNvSpPr txBox="1">
            <a:spLocks noChangeArrowheads="1"/>
          </p:cNvSpPr>
          <p:nvPr/>
        </p:nvSpPr>
        <p:spPr bwMode="auto">
          <a:xfrm>
            <a:off x="5340816" y="3717032"/>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
        <p:nvSpPr>
          <p:cNvPr id="22" name="TextBox 7"/>
          <p:cNvSpPr txBox="1">
            <a:spLocks noChangeArrowheads="1"/>
          </p:cNvSpPr>
          <p:nvPr/>
        </p:nvSpPr>
        <p:spPr bwMode="auto">
          <a:xfrm>
            <a:off x="5988888" y="3717032"/>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
        <p:nvSpPr>
          <p:cNvPr id="23" name="TextBox 7"/>
          <p:cNvSpPr txBox="1">
            <a:spLocks noChangeArrowheads="1"/>
          </p:cNvSpPr>
          <p:nvPr/>
        </p:nvSpPr>
        <p:spPr bwMode="auto">
          <a:xfrm>
            <a:off x="6636960" y="3717032"/>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
        <p:nvSpPr>
          <p:cNvPr id="24" name="TextBox 7"/>
          <p:cNvSpPr txBox="1">
            <a:spLocks noChangeArrowheads="1"/>
          </p:cNvSpPr>
          <p:nvPr/>
        </p:nvSpPr>
        <p:spPr bwMode="auto">
          <a:xfrm>
            <a:off x="7236296" y="3717032"/>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
        <p:nvSpPr>
          <p:cNvPr id="25" name="TextBox 7"/>
          <p:cNvSpPr txBox="1">
            <a:spLocks noChangeArrowheads="1"/>
          </p:cNvSpPr>
          <p:nvPr/>
        </p:nvSpPr>
        <p:spPr bwMode="auto">
          <a:xfrm>
            <a:off x="3923928" y="4293096"/>
            <a:ext cx="489236" cy="369332"/>
          </a:xfrm>
          <a:prstGeom prst="rect">
            <a:avLst/>
          </a:prstGeom>
          <a:noFill/>
          <a:ln w="9525">
            <a:noFill/>
            <a:miter lim="800000"/>
            <a:headEnd/>
            <a:tailEnd/>
          </a:ln>
        </p:spPr>
        <p:txBody>
          <a:bodyPr wrap="none">
            <a:spAutoFit/>
          </a:bodyPr>
          <a:lstStyle/>
          <a:p>
            <a:r>
              <a:rPr lang="en-US" altLang="ko-KR" dirty="0" smtClean="0"/>
              <a:t>5.5</a:t>
            </a:r>
            <a:endParaRPr lang="en-US" altLang="ko-KR" dirty="0">
              <a:solidFill>
                <a:schemeClr val="tx1"/>
              </a:solidFill>
            </a:endParaRPr>
          </a:p>
        </p:txBody>
      </p:sp>
      <p:sp>
        <p:nvSpPr>
          <p:cNvPr id="26" name="TextBox 7"/>
          <p:cNvSpPr txBox="1">
            <a:spLocks noChangeArrowheads="1"/>
          </p:cNvSpPr>
          <p:nvPr/>
        </p:nvSpPr>
        <p:spPr bwMode="auto">
          <a:xfrm>
            <a:off x="4572000" y="4293096"/>
            <a:ext cx="489236" cy="369332"/>
          </a:xfrm>
          <a:prstGeom prst="rect">
            <a:avLst/>
          </a:prstGeom>
          <a:noFill/>
          <a:ln w="9525">
            <a:noFill/>
            <a:miter lim="800000"/>
            <a:headEnd/>
            <a:tailEnd/>
          </a:ln>
        </p:spPr>
        <p:txBody>
          <a:bodyPr wrap="none">
            <a:spAutoFit/>
          </a:bodyPr>
          <a:lstStyle/>
          <a:p>
            <a:r>
              <a:rPr lang="en-US" altLang="ko-KR" dirty="0" smtClean="0"/>
              <a:t>5.5</a:t>
            </a:r>
            <a:endParaRPr lang="en-US" altLang="ko-KR" dirty="0">
              <a:solidFill>
                <a:schemeClr val="tx1"/>
              </a:solidFill>
            </a:endParaRPr>
          </a:p>
        </p:txBody>
      </p:sp>
      <p:sp>
        <p:nvSpPr>
          <p:cNvPr id="27" name="TextBox 7"/>
          <p:cNvSpPr txBox="1">
            <a:spLocks noChangeArrowheads="1"/>
          </p:cNvSpPr>
          <p:nvPr/>
        </p:nvSpPr>
        <p:spPr bwMode="auto">
          <a:xfrm>
            <a:off x="5340816" y="4293096"/>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
        <p:nvSpPr>
          <p:cNvPr id="28" name="TextBox 7"/>
          <p:cNvSpPr txBox="1">
            <a:spLocks noChangeArrowheads="1"/>
          </p:cNvSpPr>
          <p:nvPr/>
        </p:nvSpPr>
        <p:spPr bwMode="auto">
          <a:xfrm>
            <a:off x="6012160" y="4293096"/>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
        <p:nvSpPr>
          <p:cNvPr id="29" name="TextBox 7"/>
          <p:cNvSpPr txBox="1">
            <a:spLocks noChangeArrowheads="1"/>
          </p:cNvSpPr>
          <p:nvPr/>
        </p:nvSpPr>
        <p:spPr bwMode="auto">
          <a:xfrm>
            <a:off x="6636960" y="4293096"/>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
        <p:nvSpPr>
          <p:cNvPr id="30" name="TextBox 7"/>
          <p:cNvSpPr txBox="1">
            <a:spLocks noChangeArrowheads="1"/>
          </p:cNvSpPr>
          <p:nvPr/>
        </p:nvSpPr>
        <p:spPr bwMode="auto">
          <a:xfrm>
            <a:off x="7236296" y="4293096"/>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
        <p:nvSpPr>
          <p:cNvPr id="37" name="TextBox 7"/>
          <p:cNvSpPr txBox="1">
            <a:spLocks noChangeArrowheads="1"/>
          </p:cNvSpPr>
          <p:nvPr/>
        </p:nvSpPr>
        <p:spPr bwMode="auto">
          <a:xfrm>
            <a:off x="3923928" y="5507940"/>
            <a:ext cx="489236" cy="369332"/>
          </a:xfrm>
          <a:prstGeom prst="rect">
            <a:avLst/>
          </a:prstGeom>
          <a:noFill/>
          <a:ln w="9525">
            <a:noFill/>
            <a:miter lim="800000"/>
            <a:headEnd/>
            <a:tailEnd/>
          </a:ln>
        </p:spPr>
        <p:txBody>
          <a:bodyPr wrap="none">
            <a:spAutoFit/>
          </a:bodyPr>
          <a:lstStyle/>
          <a:p>
            <a:r>
              <a:rPr lang="en-US" altLang="ko-KR" dirty="0" smtClean="0"/>
              <a:t>5.5</a:t>
            </a:r>
            <a:endParaRPr lang="en-US" altLang="ko-KR" dirty="0">
              <a:solidFill>
                <a:schemeClr val="tx1"/>
              </a:solidFill>
            </a:endParaRPr>
          </a:p>
        </p:txBody>
      </p:sp>
      <p:sp>
        <p:nvSpPr>
          <p:cNvPr id="38" name="TextBox 7"/>
          <p:cNvSpPr txBox="1">
            <a:spLocks noChangeArrowheads="1"/>
          </p:cNvSpPr>
          <p:nvPr/>
        </p:nvSpPr>
        <p:spPr bwMode="auto">
          <a:xfrm>
            <a:off x="4532190" y="5507940"/>
            <a:ext cx="615874" cy="369332"/>
          </a:xfrm>
          <a:prstGeom prst="rect">
            <a:avLst/>
          </a:prstGeom>
          <a:noFill/>
          <a:ln w="9525">
            <a:noFill/>
            <a:miter lim="800000"/>
            <a:headEnd/>
            <a:tailEnd/>
          </a:ln>
        </p:spPr>
        <p:txBody>
          <a:bodyPr wrap="none">
            <a:spAutoFit/>
          </a:bodyPr>
          <a:lstStyle/>
          <a:p>
            <a:r>
              <a:rPr lang="en-US" altLang="ko-KR" dirty="0" smtClean="0"/>
              <a:t>5.17</a:t>
            </a:r>
            <a:endParaRPr lang="en-US" altLang="ko-KR" dirty="0">
              <a:solidFill>
                <a:schemeClr val="tx1"/>
              </a:solidFill>
            </a:endParaRPr>
          </a:p>
        </p:txBody>
      </p:sp>
      <p:sp>
        <p:nvSpPr>
          <p:cNvPr id="39" name="TextBox 7"/>
          <p:cNvSpPr txBox="1">
            <a:spLocks noChangeArrowheads="1"/>
          </p:cNvSpPr>
          <p:nvPr/>
        </p:nvSpPr>
        <p:spPr bwMode="auto">
          <a:xfrm>
            <a:off x="5180262" y="5507940"/>
            <a:ext cx="615874" cy="369332"/>
          </a:xfrm>
          <a:prstGeom prst="rect">
            <a:avLst/>
          </a:prstGeom>
          <a:noFill/>
          <a:ln w="9525">
            <a:noFill/>
            <a:miter lim="800000"/>
            <a:headEnd/>
            <a:tailEnd/>
          </a:ln>
        </p:spPr>
        <p:txBody>
          <a:bodyPr wrap="none">
            <a:spAutoFit/>
          </a:bodyPr>
          <a:lstStyle/>
          <a:p>
            <a:r>
              <a:rPr lang="en-US" altLang="ko-KR" dirty="0" smtClean="0"/>
              <a:t>4.67</a:t>
            </a:r>
            <a:endParaRPr lang="en-US" altLang="ko-KR" dirty="0">
              <a:solidFill>
                <a:schemeClr val="tx1"/>
              </a:solidFill>
            </a:endParaRPr>
          </a:p>
        </p:txBody>
      </p:sp>
      <p:sp>
        <p:nvSpPr>
          <p:cNvPr id="40" name="TextBox 7"/>
          <p:cNvSpPr txBox="1">
            <a:spLocks noChangeArrowheads="1"/>
          </p:cNvSpPr>
          <p:nvPr/>
        </p:nvSpPr>
        <p:spPr bwMode="auto">
          <a:xfrm>
            <a:off x="5940152" y="5507940"/>
            <a:ext cx="489236" cy="369332"/>
          </a:xfrm>
          <a:prstGeom prst="rect">
            <a:avLst/>
          </a:prstGeom>
          <a:noFill/>
          <a:ln w="9525">
            <a:noFill/>
            <a:miter lim="800000"/>
            <a:headEnd/>
            <a:tailEnd/>
          </a:ln>
        </p:spPr>
        <p:txBody>
          <a:bodyPr wrap="none">
            <a:spAutoFit/>
          </a:bodyPr>
          <a:lstStyle/>
          <a:p>
            <a:r>
              <a:rPr lang="en-US" altLang="ko-KR" dirty="0" smtClean="0"/>
              <a:t>5.5</a:t>
            </a:r>
            <a:endParaRPr lang="en-US" altLang="ko-KR" dirty="0">
              <a:solidFill>
                <a:schemeClr val="tx1"/>
              </a:solidFill>
            </a:endParaRPr>
          </a:p>
        </p:txBody>
      </p:sp>
      <p:sp>
        <p:nvSpPr>
          <p:cNvPr id="41" name="TextBox 7"/>
          <p:cNvSpPr txBox="1">
            <a:spLocks noChangeArrowheads="1"/>
          </p:cNvSpPr>
          <p:nvPr/>
        </p:nvSpPr>
        <p:spPr bwMode="auto">
          <a:xfrm>
            <a:off x="6420936" y="5507940"/>
            <a:ext cx="615874" cy="369332"/>
          </a:xfrm>
          <a:prstGeom prst="rect">
            <a:avLst/>
          </a:prstGeom>
          <a:noFill/>
          <a:ln w="9525">
            <a:noFill/>
            <a:miter lim="800000"/>
            <a:headEnd/>
            <a:tailEnd/>
          </a:ln>
        </p:spPr>
        <p:txBody>
          <a:bodyPr wrap="none">
            <a:spAutoFit/>
          </a:bodyPr>
          <a:lstStyle/>
          <a:p>
            <a:r>
              <a:rPr lang="en-US" altLang="ko-KR" dirty="0" smtClean="0"/>
              <a:t>4.67</a:t>
            </a:r>
            <a:endParaRPr lang="en-US" altLang="ko-KR" dirty="0">
              <a:solidFill>
                <a:schemeClr val="tx1"/>
              </a:solidFill>
            </a:endParaRPr>
          </a:p>
        </p:txBody>
      </p:sp>
      <p:sp>
        <p:nvSpPr>
          <p:cNvPr id="42" name="TextBox 7"/>
          <p:cNvSpPr txBox="1">
            <a:spLocks noChangeArrowheads="1"/>
          </p:cNvSpPr>
          <p:nvPr/>
        </p:nvSpPr>
        <p:spPr bwMode="auto">
          <a:xfrm>
            <a:off x="7179108" y="5507940"/>
            <a:ext cx="489236" cy="369332"/>
          </a:xfrm>
          <a:prstGeom prst="rect">
            <a:avLst/>
          </a:prstGeom>
          <a:noFill/>
          <a:ln w="9525">
            <a:noFill/>
            <a:miter lim="800000"/>
            <a:headEnd/>
            <a:tailEnd/>
          </a:ln>
        </p:spPr>
        <p:txBody>
          <a:bodyPr wrap="none">
            <a:spAutoFit/>
          </a:bodyPr>
          <a:lstStyle/>
          <a:p>
            <a:r>
              <a:rPr lang="en-US" altLang="ko-KR" dirty="0" smtClean="0"/>
              <a:t>5.5</a:t>
            </a:r>
            <a:endParaRPr lang="en-US" altLang="ko-KR" dirty="0">
              <a:solidFill>
                <a:schemeClr val="tx1"/>
              </a:solidFill>
            </a:endParaRPr>
          </a:p>
        </p:txBody>
      </p:sp>
      <p:sp>
        <p:nvSpPr>
          <p:cNvPr id="43" name="TextBox 7"/>
          <p:cNvSpPr txBox="1">
            <a:spLocks noChangeArrowheads="1"/>
          </p:cNvSpPr>
          <p:nvPr/>
        </p:nvSpPr>
        <p:spPr bwMode="auto">
          <a:xfrm>
            <a:off x="3923928" y="6084004"/>
            <a:ext cx="489236" cy="369332"/>
          </a:xfrm>
          <a:prstGeom prst="rect">
            <a:avLst/>
          </a:prstGeom>
          <a:noFill/>
          <a:ln w="9525">
            <a:noFill/>
            <a:miter lim="800000"/>
            <a:headEnd/>
            <a:tailEnd/>
          </a:ln>
        </p:spPr>
        <p:txBody>
          <a:bodyPr wrap="none">
            <a:spAutoFit/>
          </a:bodyPr>
          <a:lstStyle/>
          <a:p>
            <a:r>
              <a:rPr lang="en-US" altLang="ko-KR" dirty="0" smtClean="0"/>
              <a:t>5.5</a:t>
            </a:r>
            <a:endParaRPr lang="en-US" altLang="ko-KR" dirty="0">
              <a:solidFill>
                <a:schemeClr val="tx1"/>
              </a:solidFill>
            </a:endParaRPr>
          </a:p>
        </p:txBody>
      </p:sp>
      <p:sp>
        <p:nvSpPr>
          <p:cNvPr id="44" name="TextBox 7"/>
          <p:cNvSpPr txBox="1">
            <a:spLocks noChangeArrowheads="1"/>
          </p:cNvSpPr>
          <p:nvPr/>
        </p:nvSpPr>
        <p:spPr bwMode="auto">
          <a:xfrm>
            <a:off x="4532190" y="6084004"/>
            <a:ext cx="615874" cy="369332"/>
          </a:xfrm>
          <a:prstGeom prst="rect">
            <a:avLst/>
          </a:prstGeom>
          <a:noFill/>
          <a:ln w="9525">
            <a:noFill/>
            <a:miter lim="800000"/>
            <a:headEnd/>
            <a:tailEnd/>
          </a:ln>
        </p:spPr>
        <p:txBody>
          <a:bodyPr wrap="none">
            <a:spAutoFit/>
          </a:bodyPr>
          <a:lstStyle/>
          <a:p>
            <a:r>
              <a:rPr lang="en-US" altLang="ko-KR" dirty="0" smtClean="0"/>
              <a:t>5.17</a:t>
            </a:r>
            <a:endParaRPr lang="en-US" altLang="ko-KR" dirty="0">
              <a:solidFill>
                <a:schemeClr val="tx1"/>
              </a:solidFill>
            </a:endParaRPr>
          </a:p>
        </p:txBody>
      </p:sp>
      <p:sp>
        <p:nvSpPr>
          <p:cNvPr id="45" name="TextBox 7"/>
          <p:cNvSpPr txBox="1">
            <a:spLocks noChangeArrowheads="1"/>
          </p:cNvSpPr>
          <p:nvPr/>
        </p:nvSpPr>
        <p:spPr bwMode="auto">
          <a:xfrm>
            <a:off x="5180262" y="6084004"/>
            <a:ext cx="615874" cy="369332"/>
          </a:xfrm>
          <a:prstGeom prst="rect">
            <a:avLst/>
          </a:prstGeom>
          <a:noFill/>
          <a:ln w="9525">
            <a:noFill/>
            <a:miter lim="800000"/>
            <a:headEnd/>
            <a:tailEnd/>
          </a:ln>
        </p:spPr>
        <p:txBody>
          <a:bodyPr wrap="none">
            <a:spAutoFit/>
          </a:bodyPr>
          <a:lstStyle/>
          <a:p>
            <a:r>
              <a:rPr lang="en-US" altLang="ko-KR" dirty="0" smtClean="0"/>
              <a:t>5.17</a:t>
            </a:r>
            <a:endParaRPr lang="en-US" altLang="ko-KR" dirty="0">
              <a:solidFill>
                <a:schemeClr val="tx1"/>
              </a:solidFill>
            </a:endParaRPr>
          </a:p>
        </p:txBody>
      </p:sp>
      <p:sp>
        <p:nvSpPr>
          <p:cNvPr id="46" name="TextBox 7"/>
          <p:cNvSpPr txBox="1">
            <a:spLocks noChangeArrowheads="1"/>
          </p:cNvSpPr>
          <p:nvPr/>
        </p:nvSpPr>
        <p:spPr bwMode="auto">
          <a:xfrm>
            <a:off x="5940152" y="6084004"/>
            <a:ext cx="489236" cy="369332"/>
          </a:xfrm>
          <a:prstGeom prst="rect">
            <a:avLst/>
          </a:prstGeom>
          <a:noFill/>
          <a:ln w="9525">
            <a:noFill/>
            <a:miter lim="800000"/>
            <a:headEnd/>
            <a:tailEnd/>
          </a:ln>
        </p:spPr>
        <p:txBody>
          <a:bodyPr wrap="none">
            <a:spAutoFit/>
          </a:bodyPr>
          <a:lstStyle/>
          <a:p>
            <a:r>
              <a:rPr lang="en-US" altLang="ko-KR" dirty="0" smtClean="0"/>
              <a:t>5.5</a:t>
            </a:r>
            <a:endParaRPr lang="en-US" altLang="ko-KR" dirty="0">
              <a:solidFill>
                <a:schemeClr val="tx1"/>
              </a:solidFill>
            </a:endParaRPr>
          </a:p>
        </p:txBody>
      </p:sp>
      <p:sp>
        <p:nvSpPr>
          <p:cNvPr id="47" name="TextBox 7"/>
          <p:cNvSpPr txBox="1">
            <a:spLocks noChangeArrowheads="1"/>
          </p:cNvSpPr>
          <p:nvPr/>
        </p:nvSpPr>
        <p:spPr bwMode="auto">
          <a:xfrm>
            <a:off x="6420936" y="6084004"/>
            <a:ext cx="615874" cy="369332"/>
          </a:xfrm>
          <a:prstGeom prst="rect">
            <a:avLst/>
          </a:prstGeom>
          <a:noFill/>
          <a:ln w="9525">
            <a:noFill/>
            <a:miter lim="800000"/>
            <a:headEnd/>
            <a:tailEnd/>
          </a:ln>
        </p:spPr>
        <p:txBody>
          <a:bodyPr wrap="none">
            <a:spAutoFit/>
          </a:bodyPr>
          <a:lstStyle/>
          <a:p>
            <a:r>
              <a:rPr lang="en-US" altLang="ko-KR" dirty="0" smtClean="0"/>
              <a:t>4.67</a:t>
            </a:r>
            <a:endParaRPr lang="en-US" altLang="ko-KR" dirty="0">
              <a:solidFill>
                <a:schemeClr val="tx1"/>
              </a:solidFill>
            </a:endParaRPr>
          </a:p>
        </p:txBody>
      </p:sp>
      <p:sp>
        <p:nvSpPr>
          <p:cNvPr id="48" name="TextBox 7"/>
          <p:cNvSpPr txBox="1">
            <a:spLocks noChangeArrowheads="1"/>
          </p:cNvSpPr>
          <p:nvPr/>
        </p:nvSpPr>
        <p:spPr bwMode="auto">
          <a:xfrm>
            <a:off x="7285032" y="6084004"/>
            <a:ext cx="311304" cy="369332"/>
          </a:xfrm>
          <a:prstGeom prst="rect">
            <a:avLst/>
          </a:prstGeom>
          <a:noFill/>
          <a:ln w="9525">
            <a:noFill/>
            <a:miter lim="800000"/>
            <a:headEnd/>
            <a:tailEnd/>
          </a:ln>
        </p:spPr>
        <p:txBody>
          <a:bodyPr wrap="none">
            <a:spAutoFit/>
          </a:bodyPr>
          <a:lstStyle/>
          <a:p>
            <a:r>
              <a:rPr lang="en-US" altLang="ko-KR" dirty="0" smtClean="0"/>
              <a:t>6</a:t>
            </a:r>
            <a:endParaRPr lang="en-US" altLang="ko-KR" dirty="0">
              <a:solidFill>
                <a:schemeClr val="tx1"/>
              </a:solidFill>
            </a:endParaRPr>
          </a:p>
        </p:txBody>
      </p:sp>
      <p:sp>
        <p:nvSpPr>
          <p:cNvPr id="31" name="TextBox 7"/>
          <p:cNvSpPr txBox="1">
            <a:spLocks noChangeArrowheads="1"/>
          </p:cNvSpPr>
          <p:nvPr/>
        </p:nvSpPr>
        <p:spPr bwMode="auto">
          <a:xfrm>
            <a:off x="3923928" y="4941168"/>
            <a:ext cx="489236" cy="369332"/>
          </a:xfrm>
          <a:prstGeom prst="rect">
            <a:avLst/>
          </a:prstGeom>
          <a:noFill/>
          <a:ln w="9525">
            <a:noFill/>
            <a:miter lim="800000"/>
            <a:headEnd/>
            <a:tailEnd/>
          </a:ln>
        </p:spPr>
        <p:txBody>
          <a:bodyPr wrap="none">
            <a:spAutoFit/>
          </a:bodyPr>
          <a:lstStyle/>
          <a:p>
            <a:r>
              <a:rPr lang="en-US" altLang="ko-KR" dirty="0" smtClean="0"/>
              <a:t>5.5</a:t>
            </a:r>
            <a:endParaRPr lang="en-US" altLang="ko-KR" dirty="0">
              <a:solidFill>
                <a:schemeClr val="tx1"/>
              </a:solidFill>
            </a:endParaRPr>
          </a:p>
        </p:txBody>
      </p:sp>
      <p:sp>
        <p:nvSpPr>
          <p:cNvPr id="32" name="TextBox 7"/>
          <p:cNvSpPr txBox="1">
            <a:spLocks noChangeArrowheads="1"/>
          </p:cNvSpPr>
          <p:nvPr/>
        </p:nvSpPr>
        <p:spPr bwMode="auto">
          <a:xfrm>
            <a:off x="4532190" y="4931876"/>
            <a:ext cx="615874" cy="369332"/>
          </a:xfrm>
          <a:prstGeom prst="rect">
            <a:avLst/>
          </a:prstGeom>
          <a:noFill/>
          <a:ln w="9525">
            <a:noFill/>
            <a:miter lim="800000"/>
            <a:headEnd/>
            <a:tailEnd/>
          </a:ln>
        </p:spPr>
        <p:txBody>
          <a:bodyPr wrap="none">
            <a:spAutoFit/>
          </a:bodyPr>
          <a:lstStyle/>
          <a:p>
            <a:r>
              <a:rPr lang="en-US" altLang="ko-KR" dirty="0" smtClean="0"/>
              <a:t>5.17</a:t>
            </a:r>
            <a:endParaRPr lang="en-US" altLang="ko-KR" dirty="0">
              <a:solidFill>
                <a:schemeClr val="tx1"/>
              </a:solidFill>
            </a:endParaRPr>
          </a:p>
        </p:txBody>
      </p:sp>
      <p:sp>
        <p:nvSpPr>
          <p:cNvPr id="33" name="TextBox 7"/>
          <p:cNvSpPr txBox="1">
            <a:spLocks noChangeArrowheads="1"/>
          </p:cNvSpPr>
          <p:nvPr/>
        </p:nvSpPr>
        <p:spPr bwMode="auto">
          <a:xfrm>
            <a:off x="5180262" y="4931876"/>
            <a:ext cx="615874" cy="369332"/>
          </a:xfrm>
          <a:prstGeom prst="rect">
            <a:avLst/>
          </a:prstGeom>
          <a:noFill/>
          <a:ln w="9525">
            <a:noFill/>
            <a:miter lim="800000"/>
            <a:headEnd/>
            <a:tailEnd/>
          </a:ln>
        </p:spPr>
        <p:txBody>
          <a:bodyPr wrap="none">
            <a:spAutoFit/>
          </a:bodyPr>
          <a:lstStyle/>
          <a:p>
            <a:r>
              <a:rPr lang="en-US" altLang="ko-KR" dirty="0" smtClean="0"/>
              <a:t>4.67</a:t>
            </a:r>
            <a:endParaRPr lang="en-US" altLang="ko-KR" dirty="0">
              <a:solidFill>
                <a:schemeClr val="tx1"/>
              </a:solidFill>
            </a:endParaRPr>
          </a:p>
        </p:txBody>
      </p:sp>
      <p:sp>
        <p:nvSpPr>
          <p:cNvPr id="34" name="TextBox 7"/>
          <p:cNvSpPr txBox="1">
            <a:spLocks noChangeArrowheads="1"/>
          </p:cNvSpPr>
          <p:nvPr/>
        </p:nvSpPr>
        <p:spPr bwMode="auto">
          <a:xfrm>
            <a:off x="6012160" y="4941168"/>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
        <p:nvSpPr>
          <p:cNvPr id="35" name="TextBox 7"/>
          <p:cNvSpPr txBox="1">
            <a:spLocks noChangeArrowheads="1"/>
          </p:cNvSpPr>
          <p:nvPr/>
        </p:nvSpPr>
        <p:spPr bwMode="auto">
          <a:xfrm>
            <a:off x="6420936" y="4931876"/>
            <a:ext cx="615874" cy="369332"/>
          </a:xfrm>
          <a:prstGeom prst="rect">
            <a:avLst/>
          </a:prstGeom>
          <a:noFill/>
          <a:ln w="9525">
            <a:noFill/>
            <a:miter lim="800000"/>
            <a:headEnd/>
            <a:tailEnd/>
          </a:ln>
        </p:spPr>
        <p:txBody>
          <a:bodyPr wrap="none">
            <a:spAutoFit/>
          </a:bodyPr>
          <a:lstStyle/>
          <a:p>
            <a:r>
              <a:rPr lang="en-US" altLang="ko-KR" dirty="0" smtClean="0"/>
              <a:t>4.67</a:t>
            </a:r>
            <a:endParaRPr lang="en-US" altLang="ko-KR" dirty="0">
              <a:solidFill>
                <a:schemeClr val="tx1"/>
              </a:solidFill>
            </a:endParaRPr>
          </a:p>
        </p:txBody>
      </p:sp>
      <p:sp>
        <p:nvSpPr>
          <p:cNvPr id="36" name="TextBox 7"/>
          <p:cNvSpPr txBox="1">
            <a:spLocks noChangeArrowheads="1"/>
          </p:cNvSpPr>
          <p:nvPr/>
        </p:nvSpPr>
        <p:spPr bwMode="auto">
          <a:xfrm>
            <a:off x="7236296" y="4941168"/>
            <a:ext cx="311304" cy="369332"/>
          </a:xfrm>
          <a:prstGeom prst="rect">
            <a:avLst/>
          </a:prstGeom>
          <a:noFill/>
          <a:ln w="9525">
            <a:noFill/>
            <a:miter lim="800000"/>
            <a:headEnd/>
            <a:tailEnd/>
          </a:ln>
        </p:spPr>
        <p:txBody>
          <a:bodyPr wrap="none">
            <a:spAutoFit/>
          </a:bodyPr>
          <a:lstStyle/>
          <a:p>
            <a:r>
              <a:rPr lang="en-US" altLang="ko-KR" dirty="0" smtClean="0"/>
              <a:t>5</a:t>
            </a:r>
            <a:endParaRPr lang="en-US" altLang="ko-KR" dirty="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fontScale="90000"/>
          </a:bodyPr>
          <a:lstStyle/>
          <a:p>
            <a:r>
              <a:rPr lang="en-US" altLang="ko-KR" sz="3600" dirty="0"/>
              <a:t>Proposal: </a:t>
            </a:r>
            <a:r>
              <a:rPr lang="en-US" altLang="ko-KR" sz="3600" i="1" dirty="0" err="1">
                <a:latin typeface="Times New Roman" panose="02020603050405020304" pitchFamily="18" charset="0"/>
                <a:cs typeface="Times New Roman" panose="02020603050405020304" pitchFamily="18" charset="0"/>
              </a:rPr>
              <a:t>ActivityMini</a:t>
            </a:r>
            <a:r>
              <a:rPr lang="en-US" altLang="ko-KR" sz="3600" i="1" dirty="0">
                <a:latin typeface="Times New Roman" panose="02020603050405020304" pitchFamily="18" charset="0"/>
                <a:cs typeface="Times New Roman" panose="02020603050405020304" pitchFamily="18" charset="0"/>
              </a:rPr>
              <a:t> </a:t>
            </a:r>
            <a:r>
              <a:rPr lang="en-US" altLang="ko-KR" sz="3600" dirty="0">
                <a:latin typeface="Times New Roman" panose="02020603050405020304" pitchFamily="18" charset="0"/>
                <a:cs typeface="Times New Roman" panose="02020603050405020304" pitchFamily="18" charset="0"/>
              </a:rPr>
              <a:t>for sequential SAT solvers – Improvement of tie break </a:t>
            </a:r>
            <a:r>
              <a:rPr lang="en-US" altLang="ko-KR" sz="3600" dirty="0" smtClean="0">
                <a:latin typeface="Times New Roman" panose="02020603050405020304" pitchFamily="18" charset="0"/>
                <a:cs typeface="Times New Roman" panose="02020603050405020304" pitchFamily="18" charset="0"/>
              </a:rPr>
              <a:t>(2/2</a:t>
            </a:r>
            <a:r>
              <a:rPr lang="en-US" altLang="ko-KR" sz="3600" dirty="0">
                <a:latin typeface="Times New Roman" panose="02020603050405020304" pitchFamily="18" charset="0"/>
                <a:cs typeface="Times New Roman" panose="02020603050405020304" pitchFamily="18" charset="0"/>
              </a:rPr>
              <a:t>)</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i="1" dirty="0" smtClean="0">
                <a:latin typeface="Times New Roman" panose="02020603050405020304" pitchFamily="18" charset="0"/>
                <a:cs typeface="Times New Roman" panose="02020603050405020304" pitchFamily="18" charset="0"/>
              </a:rPr>
              <a:t>2-literal watching</a:t>
            </a:r>
            <a:r>
              <a:rPr lang="en-US" altLang="ja-JP" sz="2400" dirty="0"/>
              <a:t> [</a:t>
            </a:r>
            <a:r>
              <a:rPr lang="en-US" altLang="ja-JP" sz="2400" dirty="0" err="1"/>
              <a:t>Moskewicz</a:t>
            </a:r>
            <a:r>
              <a:rPr lang="en-US" altLang="ja-JP" sz="2400" dirty="0"/>
              <a:t>+ 01]</a:t>
            </a:r>
            <a:endParaRPr lang="en-US" altLang="ko-KR" sz="2400" i="1" dirty="0" smtClean="0">
              <a:latin typeface="Times New Roman" panose="02020603050405020304" pitchFamily="18" charset="0"/>
              <a:cs typeface="Times New Roman" panose="02020603050405020304" pitchFamily="18" charset="0"/>
            </a:endParaRPr>
          </a:p>
          <a:p>
            <a:pPr lvl="1"/>
            <a:r>
              <a:rPr lang="en-US" altLang="ko-KR" sz="2000" dirty="0" smtClean="0"/>
              <a:t>To speed up propagation, watch only 2 literals in each clause</a:t>
            </a:r>
            <a:endParaRPr lang="en-US" altLang="ko-KR" sz="2400" i="1" dirty="0" smtClean="0">
              <a:latin typeface="Times New Roman" panose="02020603050405020304" pitchFamily="18" charset="0"/>
              <a:cs typeface="Times New Roman" panose="02020603050405020304" pitchFamily="18" charset="0"/>
            </a:endParaRPr>
          </a:p>
          <a:p>
            <a:r>
              <a:rPr lang="en-US" altLang="ko-KR" sz="2400" i="1" dirty="0" smtClean="0">
                <a:latin typeface="Times New Roman" panose="02020603050405020304" pitchFamily="18" charset="0"/>
                <a:cs typeface="Times New Roman" panose="02020603050405020304" pitchFamily="18" charset="0"/>
              </a:rPr>
              <a:t>ActivityMini_V1</a:t>
            </a:r>
          </a:p>
          <a:p>
            <a:pPr lvl="1"/>
            <a:r>
              <a:rPr lang="en-US" altLang="ko-KR" sz="2000" dirty="0" smtClean="0"/>
              <a:t>Consider the size of 2-literal watching lookup table</a:t>
            </a:r>
          </a:p>
          <a:p>
            <a:r>
              <a:rPr lang="en-US" altLang="ko-KR" sz="2400" i="1" dirty="0" smtClean="0">
                <a:latin typeface="Times New Roman" panose="02020603050405020304" pitchFamily="18" charset="0"/>
                <a:cs typeface="Times New Roman" panose="02020603050405020304" pitchFamily="18" charset="0"/>
              </a:rPr>
              <a:t>ActivityMini_V2</a:t>
            </a:r>
          </a:p>
          <a:p>
            <a:pPr lvl="1"/>
            <a:r>
              <a:rPr lang="en-US" altLang="ko-KR" sz="2000" dirty="0" smtClean="0"/>
              <a:t>Only consider the size of 2-literal watching lookup table</a:t>
            </a:r>
          </a:p>
          <a:p>
            <a:endParaRPr lang="en-US" altLang="ko-KR" sz="2400" dirty="0" smtClean="0"/>
          </a:p>
          <a:p>
            <a:r>
              <a:rPr lang="en-US" altLang="ko-KR" sz="2400" dirty="0" smtClean="0"/>
              <a:t>In decision heuristic</a:t>
            </a:r>
          </a:p>
          <a:p>
            <a:pPr lvl="1"/>
            <a:r>
              <a:rPr lang="en-US" altLang="ko-KR" sz="2000" i="1" dirty="0" smtClean="0">
                <a:latin typeface="Times New Roman" panose="02020603050405020304" pitchFamily="18" charset="0"/>
                <a:cs typeface="Times New Roman" panose="02020603050405020304" pitchFamily="18" charset="0"/>
              </a:rPr>
              <a:t>Activity</a:t>
            </a:r>
            <a:r>
              <a:rPr lang="en-US" altLang="ko-KR" sz="2000" dirty="0" smtClean="0"/>
              <a:t> is mostly preferred</a:t>
            </a:r>
          </a:p>
          <a:p>
            <a:pPr lvl="1"/>
            <a:r>
              <a:rPr lang="en-US" altLang="ko-KR" sz="2000" dirty="0" smtClean="0"/>
              <a:t>If ties exist, compare </a:t>
            </a:r>
            <a:r>
              <a:rPr lang="en-US" altLang="ko-KR" sz="2000" i="1" dirty="0" err="1" smtClean="0">
                <a:latin typeface="Times New Roman" panose="02020603050405020304" pitchFamily="18" charset="0"/>
                <a:cs typeface="Times New Roman" panose="02020603050405020304" pitchFamily="18" charset="0"/>
              </a:rPr>
              <a:t>ActivityMini</a:t>
            </a:r>
            <a:endParaRPr lang="en-US" altLang="ko-KR" sz="2000" i="1" dirty="0" smtClean="0">
              <a:latin typeface="Times New Roman" panose="02020603050405020304" pitchFamily="18" charset="0"/>
              <a:cs typeface="Times New Roman" panose="02020603050405020304" pitchFamily="18" charset="0"/>
            </a:endParaRPr>
          </a:p>
          <a:p>
            <a:pPr lvl="1"/>
            <a:endParaRPr lang="en-US" altLang="ko-KR" sz="2000" dirty="0" smtClean="0"/>
          </a:p>
          <a:p>
            <a:pPr lvl="1"/>
            <a:endParaRPr lang="en-US" altLang="ko-KR" sz="20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내용 개체 틀 2"/>
          <p:cNvSpPr>
            <a:spLocks noGrp="1"/>
          </p:cNvSpPr>
          <p:nvPr>
            <p:ph idx="1"/>
          </p:nvPr>
        </p:nvSpPr>
        <p:spPr>
          <a:xfrm>
            <a:off x="457200" y="1600202"/>
            <a:ext cx="8229600" cy="4525963"/>
          </a:xfrm>
        </p:spPr>
        <p:txBody>
          <a:bodyPr>
            <a:normAutofit/>
          </a:bodyPr>
          <a:lstStyle/>
          <a:p>
            <a:r>
              <a:rPr lang="en-US" altLang="ko-KR" sz="2400" dirty="0" smtClean="0"/>
              <a:t>To speed up unit propagation</a:t>
            </a:r>
            <a:endParaRPr lang="en-US" altLang="ko-KR" sz="2000" dirty="0" smtClean="0"/>
          </a:p>
        </p:txBody>
      </p:sp>
      <p:sp>
        <p:nvSpPr>
          <p:cNvPr id="14338" name="제목 1"/>
          <p:cNvSpPr>
            <a:spLocks noGrp="1"/>
          </p:cNvSpPr>
          <p:nvPr>
            <p:ph type="title"/>
          </p:nvPr>
        </p:nvSpPr>
        <p:spPr/>
        <p:txBody>
          <a:bodyPr>
            <a:normAutofit/>
          </a:bodyPr>
          <a:lstStyle/>
          <a:p>
            <a:r>
              <a:rPr lang="en-US" altLang="ko-KR" sz="3600" i="1" dirty="0">
                <a:latin typeface="Times New Roman" panose="02020603050405020304" pitchFamily="18" charset="0"/>
                <a:cs typeface="Times New Roman" panose="02020603050405020304" pitchFamily="18" charset="0"/>
              </a:rPr>
              <a:t>2-literal watching</a:t>
            </a:r>
            <a:r>
              <a:rPr lang="en-US" altLang="ja-JP" sz="3600" dirty="0"/>
              <a:t> [</a:t>
            </a:r>
            <a:r>
              <a:rPr lang="en-US" altLang="ja-JP" sz="3600" dirty="0" err="1"/>
              <a:t>Moskewicz</a:t>
            </a:r>
            <a:r>
              <a:rPr lang="en-US" altLang="ja-JP" sz="3600" dirty="0"/>
              <a:t>+ 01]</a:t>
            </a:r>
            <a:endParaRPr lang="en-US" altLang="ko-KR" sz="3600" i="1" dirty="0">
              <a:latin typeface="Times New Roman" panose="02020603050405020304" pitchFamily="18" charset="0"/>
              <a:cs typeface="Times New Roman" panose="02020603050405020304" pitchFamily="18" charset="0"/>
            </a:endParaRPr>
          </a:p>
        </p:txBody>
      </p:sp>
      <p:sp>
        <p:nvSpPr>
          <p:cNvPr id="30" name="직사각형 79"/>
          <p:cNvSpPr/>
          <p:nvPr/>
        </p:nvSpPr>
        <p:spPr>
          <a:xfrm>
            <a:off x="1663013" y="3112325"/>
            <a:ext cx="450000" cy="360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1" name="직사각형 79"/>
          <p:cNvSpPr/>
          <p:nvPr/>
        </p:nvSpPr>
        <p:spPr>
          <a:xfrm>
            <a:off x="1222498" y="3112120"/>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2" name="직사각형 79"/>
          <p:cNvSpPr/>
          <p:nvPr/>
        </p:nvSpPr>
        <p:spPr>
          <a:xfrm>
            <a:off x="2111995" y="3112160"/>
            <a:ext cx="450000" cy="360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3" name="직사각형 79"/>
          <p:cNvSpPr/>
          <p:nvPr/>
        </p:nvSpPr>
        <p:spPr>
          <a:xfrm>
            <a:off x="2556782" y="3112120"/>
            <a:ext cx="451452" cy="36004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4" name="TextBox 9"/>
          <p:cNvSpPr txBox="1">
            <a:spLocks noChangeArrowheads="1"/>
          </p:cNvSpPr>
          <p:nvPr/>
        </p:nvSpPr>
        <p:spPr bwMode="auto">
          <a:xfrm>
            <a:off x="1169284" y="3077757"/>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1</a:t>
            </a:r>
            <a:endParaRPr lang="en-US" altLang="ko-KR" dirty="0">
              <a:solidFill>
                <a:schemeClr val="tx1"/>
              </a:solidFill>
            </a:endParaRPr>
          </a:p>
        </p:txBody>
      </p:sp>
      <p:sp>
        <p:nvSpPr>
          <p:cNvPr id="35" name="TextBox 9"/>
          <p:cNvSpPr txBox="1">
            <a:spLocks noChangeArrowheads="1"/>
          </p:cNvSpPr>
          <p:nvPr/>
        </p:nvSpPr>
        <p:spPr bwMode="auto">
          <a:xfrm>
            <a:off x="1619672" y="3068960"/>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2</a:t>
            </a:r>
            <a:endParaRPr lang="en-US" altLang="ko-KR" dirty="0">
              <a:solidFill>
                <a:schemeClr val="tx1"/>
              </a:solidFill>
            </a:endParaRPr>
          </a:p>
        </p:txBody>
      </p:sp>
      <p:sp>
        <p:nvSpPr>
          <p:cNvPr id="36" name="TextBox 9"/>
          <p:cNvSpPr txBox="1">
            <a:spLocks noChangeArrowheads="1"/>
          </p:cNvSpPr>
          <p:nvPr/>
        </p:nvSpPr>
        <p:spPr bwMode="auto">
          <a:xfrm>
            <a:off x="2518642" y="3078252"/>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a:t>4</a:t>
            </a:r>
            <a:endParaRPr lang="en-US" altLang="ko-KR" dirty="0">
              <a:solidFill>
                <a:schemeClr val="tx1"/>
              </a:solidFill>
            </a:endParaRPr>
          </a:p>
        </p:txBody>
      </p:sp>
      <p:sp>
        <p:nvSpPr>
          <p:cNvPr id="37" name="직사각형 79"/>
          <p:cNvSpPr/>
          <p:nvPr/>
        </p:nvSpPr>
        <p:spPr>
          <a:xfrm>
            <a:off x="3005764" y="3112285"/>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8" name="TextBox 9"/>
          <p:cNvSpPr txBox="1">
            <a:spLocks noChangeArrowheads="1"/>
          </p:cNvSpPr>
          <p:nvPr/>
        </p:nvSpPr>
        <p:spPr bwMode="auto">
          <a:xfrm>
            <a:off x="2952550" y="3077922"/>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5</a:t>
            </a:r>
            <a:endParaRPr lang="en-US" altLang="ko-KR" dirty="0">
              <a:solidFill>
                <a:schemeClr val="tx1"/>
              </a:solidFill>
            </a:endParaRPr>
          </a:p>
        </p:txBody>
      </p:sp>
      <p:sp>
        <p:nvSpPr>
          <p:cNvPr id="39" name="TextBox 9"/>
          <p:cNvSpPr txBox="1">
            <a:spLocks noChangeArrowheads="1"/>
          </p:cNvSpPr>
          <p:nvPr/>
        </p:nvSpPr>
        <p:spPr bwMode="auto">
          <a:xfrm>
            <a:off x="2070514" y="3081039"/>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3</a:t>
            </a:r>
            <a:endParaRPr lang="en-US" altLang="ko-KR" dirty="0">
              <a:solidFill>
                <a:schemeClr val="tx1"/>
              </a:solidFill>
            </a:endParaRPr>
          </a:p>
        </p:txBody>
      </p:sp>
      <p:sp>
        <p:nvSpPr>
          <p:cNvPr id="41" name="직사각형 79"/>
          <p:cNvSpPr/>
          <p:nvPr/>
        </p:nvSpPr>
        <p:spPr>
          <a:xfrm>
            <a:off x="3580066" y="2154561"/>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2" name="TextBox 9"/>
          <p:cNvSpPr txBox="1">
            <a:spLocks noChangeArrowheads="1"/>
          </p:cNvSpPr>
          <p:nvPr/>
        </p:nvSpPr>
        <p:spPr bwMode="auto">
          <a:xfrm>
            <a:off x="4041544" y="2154342"/>
            <a:ext cx="1178528" cy="338554"/>
          </a:xfrm>
          <a:prstGeom prst="rect">
            <a:avLst/>
          </a:prstGeom>
          <a:noFill/>
          <a:ln w="9525">
            <a:noFill/>
            <a:miter lim="800000"/>
            <a:headEnd/>
            <a:tailEnd/>
          </a:ln>
        </p:spPr>
        <p:txBody>
          <a:bodyPr wrap="none">
            <a:spAutoFit/>
          </a:bodyPr>
          <a:lstStyle/>
          <a:p>
            <a:r>
              <a:rPr lang="en-US" altLang="ko-KR" sz="1600" dirty="0" smtClean="0"/>
              <a:t>unsatisfied</a:t>
            </a:r>
            <a:endParaRPr lang="en-US" altLang="ko-KR" sz="1600" dirty="0">
              <a:solidFill>
                <a:schemeClr val="tx1"/>
              </a:solidFill>
            </a:endParaRPr>
          </a:p>
        </p:txBody>
      </p:sp>
      <p:sp>
        <p:nvSpPr>
          <p:cNvPr id="43" name="직사각형 79"/>
          <p:cNvSpPr/>
          <p:nvPr/>
        </p:nvSpPr>
        <p:spPr>
          <a:xfrm>
            <a:off x="5740306" y="2154561"/>
            <a:ext cx="451452" cy="36004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4" name="TextBox 9"/>
          <p:cNvSpPr txBox="1">
            <a:spLocks noChangeArrowheads="1"/>
          </p:cNvSpPr>
          <p:nvPr/>
        </p:nvSpPr>
        <p:spPr bwMode="auto">
          <a:xfrm>
            <a:off x="6201784" y="2154342"/>
            <a:ext cx="941283" cy="338554"/>
          </a:xfrm>
          <a:prstGeom prst="rect">
            <a:avLst/>
          </a:prstGeom>
          <a:noFill/>
          <a:ln w="9525">
            <a:noFill/>
            <a:miter lim="800000"/>
            <a:headEnd/>
            <a:tailEnd/>
          </a:ln>
        </p:spPr>
        <p:txBody>
          <a:bodyPr wrap="none">
            <a:spAutoFit/>
          </a:bodyPr>
          <a:lstStyle/>
          <a:p>
            <a:r>
              <a:rPr lang="en-US" altLang="ko-KR" sz="1600" dirty="0" smtClean="0"/>
              <a:t>satisfied</a:t>
            </a:r>
            <a:endParaRPr lang="en-US" altLang="ko-KR" sz="1600" dirty="0">
              <a:solidFill>
                <a:schemeClr val="tx1"/>
              </a:solidFill>
            </a:endParaRPr>
          </a:p>
        </p:txBody>
      </p:sp>
      <p:sp>
        <p:nvSpPr>
          <p:cNvPr id="45" name="직사각형 79"/>
          <p:cNvSpPr/>
          <p:nvPr/>
        </p:nvSpPr>
        <p:spPr>
          <a:xfrm>
            <a:off x="1491834" y="2154561"/>
            <a:ext cx="451452" cy="36004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6" name="TextBox 9"/>
          <p:cNvSpPr txBox="1">
            <a:spLocks noChangeArrowheads="1"/>
          </p:cNvSpPr>
          <p:nvPr/>
        </p:nvSpPr>
        <p:spPr bwMode="auto">
          <a:xfrm>
            <a:off x="1953312" y="2154342"/>
            <a:ext cx="1233030" cy="338554"/>
          </a:xfrm>
          <a:prstGeom prst="rect">
            <a:avLst/>
          </a:prstGeom>
          <a:noFill/>
          <a:ln w="9525">
            <a:noFill/>
            <a:miter lim="800000"/>
            <a:headEnd/>
            <a:tailEnd/>
          </a:ln>
        </p:spPr>
        <p:txBody>
          <a:bodyPr wrap="none">
            <a:spAutoFit/>
          </a:bodyPr>
          <a:lstStyle/>
          <a:p>
            <a:r>
              <a:rPr lang="en-US" altLang="ko-KR" sz="1600" dirty="0" smtClean="0"/>
              <a:t>unassigned</a:t>
            </a:r>
            <a:endParaRPr lang="en-US" altLang="ko-KR" sz="1600" dirty="0">
              <a:solidFill>
                <a:schemeClr val="tx1"/>
              </a:solidFill>
            </a:endParaRPr>
          </a:p>
        </p:txBody>
      </p:sp>
      <p:cxnSp>
        <p:nvCxnSpPr>
          <p:cNvPr id="4" name="直線矢印コネクタ 3"/>
          <p:cNvCxnSpPr/>
          <p:nvPr/>
        </p:nvCxnSpPr>
        <p:spPr>
          <a:xfrm>
            <a:off x="1888013" y="2924944"/>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9"/>
          <p:cNvSpPr txBox="1">
            <a:spLocks noChangeArrowheads="1"/>
          </p:cNvSpPr>
          <p:nvPr/>
        </p:nvSpPr>
        <p:spPr bwMode="auto">
          <a:xfrm>
            <a:off x="1727163" y="2664259"/>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smtClean="0"/>
              <a:t>1</a:t>
            </a:r>
            <a:endParaRPr lang="en-US" altLang="ko-KR" sz="1600" dirty="0">
              <a:solidFill>
                <a:schemeClr val="tx1"/>
              </a:solidFill>
            </a:endParaRPr>
          </a:p>
        </p:txBody>
      </p:sp>
      <p:cxnSp>
        <p:nvCxnSpPr>
          <p:cNvPr id="51" name="直線矢印コネクタ 50"/>
          <p:cNvCxnSpPr/>
          <p:nvPr/>
        </p:nvCxnSpPr>
        <p:spPr>
          <a:xfrm>
            <a:off x="2356738" y="2922998"/>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9"/>
          <p:cNvSpPr txBox="1">
            <a:spLocks noChangeArrowheads="1"/>
          </p:cNvSpPr>
          <p:nvPr/>
        </p:nvSpPr>
        <p:spPr bwMode="auto">
          <a:xfrm>
            <a:off x="2195888" y="2662313"/>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a:t>2</a:t>
            </a:r>
            <a:endParaRPr lang="en-US" altLang="ko-KR" sz="1600" dirty="0">
              <a:solidFill>
                <a:schemeClr val="tx1"/>
              </a:solidFill>
            </a:endParaRPr>
          </a:p>
        </p:txBody>
      </p:sp>
      <p:sp>
        <p:nvSpPr>
          <p:cNvPr id="53" name="직사각형 79"/>
          <p:cNvSpPr/>
          <p:nvPr/>
        </p:nvSpPr>
        <p:spPr>
          <a:xfrm>
            <a:off x="1663413" y="4671100"/>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 name="직사각형 79"/>
          <p:cNvSpPr/>
          <p:nvPr/>
        </p:nvSpPr>
        <p:spPr>
          <a:xfrm>
            <a:off x="1222898" y="4670895"/>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5" name="직사각형 79"/>
          <p:cNvSpPr/>
          <p:nvPr/>
        </p:nvSpPr>
        <p:spPr>
          <a:xfrm>
            <a:off x="2112395" y="4670935"/>
            <a:ext cx="450000" cy="360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직사각형 79"/>
          <p:cNvSpPr/>
          <p:nvPr/>
        </p:nvSpPr>
        <p:spPr>
          <a:xfrm>
            <a:off x="2557182" y="4670895"/>
            <a:ext cx="451452" cy="36004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7" name="TextBox 9"/>
          <p:cNvSpPr txBox="1">
            <a:spLocks noChangeArrowheads="1"/>
          </p:cNvSpPr>
          <p:nvPr/>
        </p:nvSpPr>
        <p:spPr bwMode="auto">
          <a:xfrm>
            <a:off x="1169684" y="4636532"/>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1</a:t>
            </a:r>
            <a:endParaRPr lang="en-US" altLang="ko-KR" dirty="0">
              <a:solidFill>
                <a:schemeClr val="tx1"/>
              </a:solidFill>
            </a:endParaRPr>
          </a:p>
        </p:txBody>
      </p:sp>
      <p:sp>
        <p:nvSpPr>
          <p:cNvPr id="58" name="TextBox 9"/>
          <p:cNvSpPr txBox="1">
            <a:spLocks noChangeArrowheads="1"/>
          </p:cNvSpPr>
          <p:nvPr/>
        </p:nvSpPr>
        <p:spPr bwMode="auto">
          <a:xfrm>
            <a:off x="1620072" y="4627735"/>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2</a:t>
            </a:r>
            <a:endParaRPr lang="en-US" altLang="ko-KR" dirty="0">
              <a:solidFill>
                <a:schemeClr val="tx1"/>
              </a:solidFill>
            </a:endParaRPr>
          </a:p>
        </p:txBody>
      </p:sp>
      <p:sp>
        <p:nvSpPr>
          <p:cNvPr id="59" name="TextBox 9"/>
          <p:cNvSpPr txBox="1">
            <a:spLocks noChangeArrowheads="1"/>
          </p:cNvSpPr>
          <p:nvPr/>
        </p:nvSpPr>
        <p:spPr bwMode="auto">
          <a:xfrm>
            <a:off x="2519042" y="4637027"/>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a:t>4</a:t>
            </a:r>
            <a:endParaRPr lang="en-US" altLang="ko-KR" dirty="0">
              <a:solidFill>
                <a:schemeClr val="tx1"/>
              </a:solidFill>
            </a:endParaRPr>
          </a:p>
        </p:txBody>
      </p:sp>
      <p:sp>
        <p:nvSpPr>
          <p:cNvPr id="60" name="직사각형 79"/>
          <p:cNvSpPr/>
          <p:nvPr/>
        </p:nvSpPr>
        <p:spPr>
          <a:xfrm>
            <a:off x="3006164" y="4671060"/>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 name="TextBox 9"/>
          <p:cNvSpPr txBox="1">
            <a:spLocks noChangeArrowheads="1"/>
          </p:cNvSpPr>
          <p:nvPr/>
        </p:nvSpPr>
        <p:spPr bwMode="auto">
          <a:xfrm>
            <a:off x="2952950" y="4636697"/>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5</a:t>
            </a:r>
            <a:endParaRPr lang="en-US" altLang="ko-KR" dirty="0">
              <a:solidFill>
                <a:schemeClr val="tx1"/>
              </a:solidFill>
            </a:endParaRPr>
          </a:p>
        </p:txBody>
      </p:sp>
      <p:sp>
        <p:nvSpPr>
          <p:cNvPr id="62" name="TextBox 9"/>
          <p:cNvSpPr txBox="1">
            <a:spLocks noChangeArrowheads="1"/>
          </p:cNvSpPr>
          <p:nvPr/>
        </p:nvSpPr>
        <p:spPr bwMode="auto">
          <a:xfrm>
            <a:off x="2070914" y="4639814"/>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3</a:t>
            </a:r>
            <a:endParaRPr lang="en-US" altLang="ko-KR" dirty="0">
              <a:solidFill>
                <a:schemeClr val="tx1"/>
              </a:solidFill>
            </a:endParaRPr>
          </a:p>
        </p:txBody>
      </p:sp>
      <p:cxnSp>
        <p:nvCxnSpPr>
          <p:cNvPr id="63" name="直線矢印コネクタ 62"/>
          <p:cNvCxnSpPr/>
          <p:nvPr/>
        </p:nvCxnSpPr>
        <p:spPr>
          <a:xfrm>
            <a:off x="1888413" y="4483719"/>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9"/>
          <p:cNvSpPr txBox="1">
            <a:spLocks noChangeArrowheads="1"/>
          </p:cNvSpPr>
          <p:nvPr/>
        </p:nvSpPr>
        <p:spPr bwMode="auto">
          <a:xfrm>
            <a:off x="1727563" y="4223034"/>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smtClean="0"/>
              <a:t>1</a:t>
            </a:r>
            <a:endParaRPr lang="en-US" altLang="ko-KR" sz="1600" dirty="0">
              <a:solidFill>
                <a:schemeClr val="tx1"/>
              </a:solidFill>
            </a:endParaRPr>
          </a:p>
        </p:txBody>
      </p:sp>
      <p:cxnSp>
        <p:nvCxnSpPr>
          <p:cNvPr id="65" name="直線矢印コネクタ 64"/>
          <p:cNvCxnSpPr/>
          <p:nvPr/>
        </p:nvCxnSpPr>
        <p:spPr>
          <a:xfrm>
            <a:off x="2357138" y="4481773"/>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9"/>
          <p:cNvSpPr txBox="1">
            <a:spLocks noChangeArrowheads="1"/>
          </p:cNvSpPr>
          <p:nvPr/>
        </p:nvSpPr>
        <p:spPr bwMode="auto">
          <a:xfrm>
            <a:off x="2196288" y="4221088"/>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a:t>2</a:t>
            </a:r>
            <a:endParaRPr lang="en-US" altLang="ko-KR" sz="1600" dirty="0">
              <a:solidFill>
                <a:schemeClr val="tx1"/>
              </a:solidFill>
            </a:endParaRPr>
          </a:p>
        </p:txBody>
      </p:sp>
      <p:sp>
        <p:nvSpPr>
          <p:cNvPr id="67" name="직사각형 79"/>
          <p:cNvSpPr/>
          <p:nvPr/>
        </p:nvSpPr>
        <p:spPr>
          <a:xfrm>
            <a:off x="1663413" y="6165344"/>
            <a:ext cx="450000" cy="36000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8" name="직사각형 79"/>
          <p:cNvSpPr/>
          <p:nvPr/>
        </p:nvSpPr>
        <p:spPr>
          <a:xfrm>
            <a:off x="1222898" y="6165139"/>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9" name="직사각형 79"/>
          <p:cNvSpPr/>
          <p:nvPr/>
        </p:nvSpPr>
        <p:spPr>
          <a:xfrm>
            <a:off x="2112395" y="6165179"/>
            <a:ext cx="450000" cy="360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0" name="직사각형 79"/>
          <p:cNvSpPr/>
          <p:nvPr/>
        </p:nvSpPr>
        <p:spPr>
          <a:xfrm>
            <a:off x="2557182" y="6165139"/>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1" name="TextBox 9"/>
          <p:cNvSpPr txBox="1">
            <a:spLocks noChangeArrowheads="1"/>
          </p:cNvSpPr>
          <p:nvPr/>
        </p:nvSpPr>
        <p:spPr bwMode="auto">
          <a:xfrm>
            <a:off x="1169684" y="6130776"/>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1</a:t>
            </a:r>
            <a:endParaRPr lang="en-US" altLang="ko-KR" dirty="0">
              <a:solidFill>
                <a:schemeClr val="tx1"/>
              </a:solidFill>
            </a:endParaRPr>
          </a:p>
        </p:txBody>
      </p:sp>
      <p:sp>
        <p:nvSpPr>
          <p:cNvPr id="72" name="TextBox 9"/>
          <p:cNvSpPr txBox="1">
            <a:spLocks noChangeArrowheads="1"/>
          </p:cNvSpPr>
          <p:nvPr/>
        </p:nvSpPr>
        <p:spPr bwMode="auto">
          <a:xfrm>
            <a:off x="1620072" y="6121979"/>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2</a:t>
            </a:r>
            <a:endParaRPr lang="en-US" altLang="ko-KR" dirty="0">
              <a:solidFill>
                <a:schemeClr val="tx1"/>
              </a:solidFill>
            </a:endParaRPr>
          </a:p>
        </p:txBody>
      </p:sp>
      <p:sp>
        <p:nvSpPr>
          <p:cNvPr id="73" name="TextBox 9"/>
          <p:cNvSpPr txBox="1">
            <a:spLocks noChangeArrowheads="1"/>
          </p:cNvSpPr>
          <p:nvPr/>
        </p:nvSpPr>
        <p:spPr bwMode="auto">
          <a:xfrm>
            <a:off x="2519042" y="6131271"/>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a:t>4</a:t>
            </a:r>
            <a:endParaRPr lang="en-US" altLang="ko-KR" dirty="0">
              <a:solidFill>
                <a:schemeClr val="tx1"/>
              </a:solidFill>
            </a:endParaRPr>
          </a:p>
        </p:txBody>
      </p:sp>
      <p:sp>
        <p:nvSpPr>
          <p:cNvPr id="74" name="직사각형 79"/>
          <p:cNvSpPr/>
          <p:nvPr/>
        </p:nvSpPr>
        <p:spPr>
          <a:xfrm>
            <a:off x="3006164" y="6165304"/>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5" name="TextBox 9"/>
          <p:cNvSpPr txBox="1">
            <a:spLocks noChangeArrowheads="1"/>
          </p:cNvSpPr>
          <p:nvPr/>
        </p:nvSpPr>
        <p:spPr bwMode="auto">
          <a:xfrm>
            <a:off x="2952950" y="6130941"/>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5</a:t>
            </a:r>
            <a:endParaRPr lang="en-US" altLang="ko-KR" dirty="0">
              <a:solidFill>
                <a:schemeClr val="tx1"/>
              </a:solidFill>
            </a:endParaRPr>
          </a:p>
        </p:txBody>
      </p:sp>
      <p:sp>
        <p:nvSpPr>
          <p:cNvPr id="76" name="TextBox 9"/>
          <p:cNvSpPr txBox="1">
            <a:spLocks noChangeArrowheads="1"/>
          </p:cNvSpPr>
          <p:nvPr/>
        </p:nvSpPr>
        <p:spPr bwMode="auto">
          <a:xfrm>
            <a:off x="2070914" y="6134058"/>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3</a:t>
            </a:r>
            <a:endParaRPr lang="en-US" altLang="ko-KR" dirty="0">
              <a:solidFill>
                <a:schemeClr val="tx1"/>
              </a:solidFill>
            </a:endParaRPr>
          </a:p>
        </p:txBody>
      </p:sp>
      <p:cxnSp>
        <p:nvCxnSpPr>
          <p:cNvPr id="77" name="直線矢印コネクタ 76"/>
          <p:cNvCxnSpPr/>
          <p:nvPr/>
        </p:nvCxnSpPr>
        <p:spPr>
          <a:xfrm>
            <a:off x="1888413" y="5977963"/>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9"/>
          <p:cNvSpPr txBox="1">
            <a:spLocks noChangeArrowheads="1"/>
          </p:cNvSpPr>
          <p:nvPr/>
        </p:nvSpPr>
        <p:spPr bwMode="auto">
          <a:xfrm>
            <a:off x="1727563" y="5717278"/>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smtClean="0"/>
              <a:t>1</a:t>
            </a:r>
            <a:endParaRPr lang="en-US" altLang="ko-KR" sz="1600" dirty="0">
              <a:solidFill>
                <a:schemeClr val="tx1"/>
              </a:solidFill>
            </a:endParaRPr>
          </a:p>
        </p:txBody>
      </p:sp>
      <p:cxnSp>
        <p:nvCxnSpPr>
          <p:cNvPr id="79" name="直線矢印コネクタ 78"/>
          <p:cNvCxnSpPr/>
          <p:nvPr/>
        </p:nvCxnSpPr>
        <p:spPr>
          <a:xfrm>
            <a:off x="2357138" y="5976017"/>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9"/>
          <p:cNvSpPr txBox="1">
            <a:spLocks noChangeArrowheads="1"/>
          </p:cNvSpPr>
          <p:nvPr/>
        </p:nvSpPr>
        <p:spPr bwMode="auto">
          <a:xfrm>
            <a:off x="2196288" y="5715332"/>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a:t>2</a:t>
            </a:r>
            <a:endParaRPr lang="en-US" altLang="ko-KR" sz="1600" dirty="0">
              <a:solidFill>
                <a:schemeClr val="tx1"/>
              </a:solidFill>
            </a:endParaRPr>
          </a:p>
        </p:txBody>
      </p:sp>
      <p:sp>
        <p:nvSpPr>
          <p:cNvPr id="81" name="TextBox 9"/>
          <p:cNvSpPr txBox="1">
            <a:spLocks noChangeArrowheads="1"/>
          </p:cNvSpPr>
          <p:nvPr/>
        </p:nvSpPr>
        <p:spPr bwMode="auto">
          <a:xfrm>
            <a:off x="755576" y="5466710"/>
            <a:ext cx="1780296" cy="338554"/>
          </a:xfrm>
          <a:prstGeom prst="rect">
            <a:avLst/>
          </a:prstGeom>
          <a:noFill/>
          <a:ln w="9525">
            <a:noFill/>
            <a:miter lim="800000"/>
            <a:headEnd/>
            <a:tailEnd/>
          </a:ln>
        </p:spPr>
        <p:txBody>
          <a:bodyPr wrap="none">
            <a:spAutoFit/>
          </a:bodyPr>
          <a:lstStyle/>
          <a:p>
            <a:r>
              <a:rPr lang="en-US" altLang="ko-KR" sz="1600" dirty="0" smtClean="0"/>
              <a:t>Unit propagation</a:t>
            </a:r>
            <a:endParaRPr lang="en-US" altLang="ko-KR" sz="1600" dirty="0">
              <a:solidFill>
                <a:schemeClr val="tx1"/>
              </a:solidFill>
            </a:endParaRPr>
          </a:p>
        </p:txBody>
      </p:sp>
      <p:sp>
        <p:nvSpPr>
          <p:cNvPr id="82" name="직사각형 79"/>
          <p:cNvSpPr/>
          <p:nvPr/>
        </p:nvSpPr>
        <p:spPr>
          <a:xfrm>
            <a:off x="6846898" y="2942908"/>
            <a:ext cx="450000" cy="360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3" name="직사각형 79"/>
          <p:cNvSpPr/>
          <p:nvPr/>
        </p:nvSpPr>
        <p:spPr>
          <a:xfrm>
            <a:off x="6406383" y="2942703"/>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4" name="직사각형 79"/>
          <p:cNvSpPr/>
          <p:nvPr/>
        </p:nvSpPr>
        <p:spPr>
          <a:xfrm>
            <a:off x="7295880" y="2942743"/>
            <a:ext cx="450000" cy="360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5" name="직사각형 79"/>
          <p:cNvSpPr/>
          <p:nvPr/>
        </p:nvSpPr>
        <p:spPr>
          <a:xfrm>
            <a:off x="7740667" y="2942703"/>
            <a:ext cx="451452" cy="36004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6" name="TextBox 9"/>
          <p:cNvSpPr txBox="1">
            <a:spLocks noChangeArrowheads="1"/>
          </p:cNvSpPr>
          <p:nvPr/>
        </p:nvSpPr>
        <p:spPr bwMode="auto">
          <a:xfrm>
            <a:off x="6353169" y="2908340"/>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1</a:t>
            </a:r>
            <a:endParaRPr lang="en-US" altLang="ko-KR" dirty="0">
              <a:solidFill>
                <a:schemeClr val="tx1"/>
              </a:solidFill>
            </a:endParaRPr>
          </a:p>
        </p:txBody>
      </p:sp>
      <p:sp>
        <p:nvSpPr>
          <p:cNvPr id="87" name="TextBox 9"/>
          <p:cNvSpPr txBox="1">
            <a:spLocks noChangeArrowheads="1"/>
          </p:cNvSpPr>
          <p:nvPr/>
        </p:nvSpPr>
        <p:spPr bwMode="auto">
          <a:xfrm>
            <a:off x="6803557" y="2899543"/>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2</a:t>
            </a:r>
            <a:endParaRPr lang="en-US" altLang="ko-KR" dirty="0">
              <a:solidFill>
                <a:schemeClr val="tx1"/>
              </a:solidFill>
            </a:endParaRPr>
          </a:p>
        </p:txBody>
      </p:sp>
      <p:sp>
        <p:nvSpPr>
          <p:cNvPr id="88" name="TextBox 9"/>
          <p:cNvSpPr txBox="1">
            <a:spLocks noChangeArrowheads="1"/>
          </p:cNvSpPr>
          <p:nvPr/>
        </p:nvSpPr>
        <p:spPr bwMode="auto">
          <a:xfrm>
            <a:off x="7702527" y="2908835"/>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a:t>4</a:t>
            </a:r>
            <a:endParaRPr lang="en-US" altLang="ko-KR" dirty="0">
              <a:solidFill>
                <a:schemeClr val="tx1"/>
              </a:solidFill>
            </a:endParaRPr>
          </a:p>
        </p:txBody>
      </p:sp>
      <p:sp>
        <p:nvSpPr>
          <p:cNvPr id="89" name="직사각형 79"/>
          <p:cNvSpPr/>
          <p:nvPr/>
        </p:nvSpPr>
        <p:spPr>
          <a:xfrm>
            <a:off x="8189649" y="2942868"/>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0" name="TextBox 9"/>
          <p:cNvSpPr txBox="1">
            <a:spLocks noChangeArrowheads="1"/>
          </p:cNvSpPr>
          <p:nvPr/>
        </p:nvSpPr>
        <p:spPr bwMode="auto">
          <a:xfrm>
            <a:off x="8136435" y="2908505"/>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5</a:t>
            </a:r>
            <a:endParaRPr lang="en-US" altLang="ko-KR" dirty="0">
              <a:solidFill>
                <a:schemeClr val="tx1"/>
              </a:solidFill>
            </a:endParaRPr>
          </a:p>
        </p:txBody>
      </p:sp>
      <p:sp>
        <p:nvSpPr>
          <p:cNvPr id="91" name="TextBox 9"/>
          <p:cNvSpPr txBox="1">
            <a:spLocks noChangeArrowheads="1"/>
          </p:cNvSpPr>
          <p:nvPr/>
        </p:nvSpPr>
        <p:spPr bwMode="auto">
          <a:xfrm>
            <a:off x="7254399" y="2911622"/>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3</a:t>
            </a:r>
            <a:endParaRPr lang="en-US" altLang="ko-KR" dirty="0">
              <a:solidFill>
                <a:schemeClr val="tx1"/>
              </a:solidFill>
            </a:endParaRPr>
          </a:p>
        </p:txBody>
      </p:sp>
      <p:cxnSp>
        <p:nvCxnSpPr>
          <p:cNvPr id="92" name="直線矢印コネクタ 91"/>
          <p:cNvCxnSpPr/>
          <p:nvPr/>
        </p:nvCxnSpPr>
        <p:spPr>
          <a:xfrm>
            <a:off x="7071898" y="2755527"/>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
          <p:cNvSpPr txBox="1">
            <a:spLocks noChangeArrowheads="1"/>
          </p:cNvSpPr>
          <p:nvPr/>
        </p:nvSpPr>
        <p:spPr bwMode="auto">
          <a:xfrm>
            <a:off x="6911048" y="2494842"/>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smtClean="0"/>
              <a:t>1</a:t>
            </a:r>
            <a:endParaRPr lang="en-US" altLang="ko-KR" sz="1600" dirty="0">
              <a:solidFill>
                <a:schemeClr val="tx1"/>
              </a:solidFill>
            </a:endParaRPr>
          </a:p>
        </p:txBody>
      </p:sp>
      <p:cxnSp>
        <p:nvCxnSpPr>
          <p:cNvPr id="94" name="直線矢印コネクタ 93"/>
          <p:cNvCxnSpPr/>
          <p:nvPr/>
        </p:nvCxnSpPr>
        <p:spPr>
          <a:xfrm>
            <a:off x="7540623" y="2753581"/>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
          <p:cNvSpPr txBox="1">
            <a:spLocks noChangeArrowheads="1"/>
          </p:cNvSpPr>
          <p:nvPr/>
        </p:nvSpPr>
        <p:spPr bwMode="auto">
          <a:xfrm>
            <a:off x="7379773" y="2492896"/>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a:t>2</a:t>
            </a:r>
            <a:endParaRPr lang="en-US" altLang="ko-KR" sz="1600" dirty="0">
              <a:solidFill>
                <a:schemeClr val="tx1"/>
              </a:solidFill>
            </a:endParaRPr>
          </a:p>
        </p:txBody>
      </p:sp>
      <p:sp>
        <p:nvSpPr>
          <p:cNvPr id="96" name="TextBox 9"/>
          <p:cNvSpPr txBox="1">
            <a:spLocks noChangeArrowheads="1"/>
          </p:cNvSpPr>
          <p:nvPr/>
        </p:nvSpPr>
        <p:spPr bwMode="auto">
          <a:xfrm>
            <a:off x="4950607" y="4571836"/>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2</a:t>
            </a:r>
            <a:endParaRPr lang="en-US" altLang="ko-KR" dirty="0">
              <a:solidFill>
                <a:schemeClr val="tx1"/>
              </a:solidFill>
            </a:endParaRPr>
          </a:p>
        </p:txBody>
      </p:sp>
      <p:sp>
        <p:nvSpPr>
          <p:cNvPr id="97" name="직사각형 79"/>
          <p:cNvSpPr/>
          <p:nvPr/>
        </p:nvSpPr>
        <p:spPr>
          <a:xfrm>
            <a:off x="6846898" y="4003562"/>
            <a:ext cx="450000" cy="360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8" name="직사각형 79"/>
          <p:cNvSpPr/>
          <p:nvPr/>
        </p:nvSpPr>
        <p:spPr>
          <a:xfrm>
            <a:off x="6406383" y="4003357"/>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9" name="직사각형 79"/>
          <p:cNvSpPr/>
          <p:nvPr/>
        </p:nvSpPr>
        <p:spPr>
          <a:xfrm>
            <a:off x="7295880" y="4003397"/>
            <a:ext cx="450000" cy="360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0" name="직사각형 79"/>
          <p:cNvSpPr/>
          <p:nvPr/>
        </p:nvSpPr>
        <p:spPr>
          <a:xfrm>
            <a:off x="7740667" y="4003357"/>
            <a:ext cx="451452" cy="36004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1" name="TextBox 9"/>
          <p:cNvSpPr txBox="1">
            <a:spLocks noChangeArrowheads="1"/>
          </p:cNvSpPr>
          <p:nvPr/>
        </p:nvSpPr>
        <p:spPr bwMode="auto">
          <a:xfrm>
            <a:off x="6353169" y="3968994"/>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1</a:t>
            </a:r>
            <a:endParaRPr lang="en-US" altLang="ko-KR" dirty="0">
              <a:solidFill>
                <a:schemeClr val="tx1"/>
              </a:solidFill>
            </a:endParaRPr>
          </a:p>
        </p:txBody>
      </p:sp>
      <p:sp>
        <p:nvSpPr>
          <p:cNvPr id="102" name="TextBox 9"/>
          <p:cNvSpPr txBox="1">
            <a:spLocks noChangeArrowheads="1"/>
          </p:cNvSpPr>
          <p:nvPr/>
        </p:nvSpPr>
        <p:spPr bwMode="auto">
          <a:xfrm>
            <a:off x="6803557" y="3960197"/>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2</a:t>
            </a:r>
            <a:endParaRPr lang="en-US" altLang="ko-KR" dirty="0">
              <a:solidFill>
                <a:schemeClr val="tx1"/>
              </a:solidFill>
            </a:endParaRPr>
          </a:p>
        </p:txBody>
      </p:sp>
      <p:sp>
        <p:nvSpPr>
          <p:cNvPr id="103" name="TextBox 9"/>
          <p:cNvSpPr txBox="1">
            <a:spLocks noChangeArrowheads="1"/>
          </p:cNvSpPr>
          <p:nvPr/>
        </p:nvSpPr>
        <p:spPr bwMode="auto">
          <a:xfrm>
            <a:off x="7702527" y="3969489"/>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a:t>4</a:t>
            </a:r>
            <a:endParaRPr lang="en-US" altLang="ko-KR" dirty="0">
              <a:solidFill>
                <a:schemeClr val="tx1"/>
              </a:solidFill>
            </a:endParaRPr>
          </a:p>
        </p:txBody>
      </p:sp>
      <p:sp>
        <p:nvSpPr>
          <p:cNvPr id="104" name="직사각형 79"/>
          <p:cNvSpPr/>
          <p:nvPr/>
        </p:nvSpPr>
        <p:spPr>
          <a:xfrm>
            <a:off x="8189649" y="4003522"/>
            <a:ext cx="451452" cy="36004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5" name="TextBox 9"/>
          <p:cNvSpPr txBox="1">
            <a:spLocks noChangeArrowheads="1"/>
          </p:cNvSpPr>
          <p:nvPr/>
        </p:nvSpPr>
        <p:spPr bwMode="auto">
          <a:xfrm>
            <a:off x="8136435" y="3969159"/>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5</a:t>
            </a:r>
            <a:endParaRPr lang="en-US" altLang="ko-KR" dirty="0">
              <a:solidFill>
                <a:schemeClr val="tx1"/>
              </a:solidFill>
            </a:endParaRPr>
          </a:p>
        </p:txBody>
      </p:sp>
      <p:sp>
        <p:nvSpPr>
          <p:cNvPr id="106" name="TextBox 9"/>
          <p:cNvSpPr txBox="1">
            <a:spLocks noChangeArrowheads="1"/>
          </p:cNvSpPr>
          <p:nvPr/>
        </p:nvSpPr>
        <p:spPr bwMode="auto">
          <a:xfrm>
            <a:off x="7254399" y="3972276"/>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3</a:t>
            </a:r>
            <a:endParaRPr lang="en-US" altLang="ko-KR" dirty="0">
              <a:solidFill>
                <a:schemeClr val="tx1"/>
              </a:solidFill>
            </a:endParaRPr>
          </a:p>
        </p:txBody>
      </p:sp>
      <p:cxnSp>
        <p:nvCxnSpPr>
          <p:cNvPr id="107" name="直線矢印コネクタ 106"/>
          <p:cNvCxnSpPr/>
          <p:nvPr/>
        </p:nvCxnSpPr>
        <p:spPr>
          <a:xfrm>
            <a:off x="7071898" y="3816181"/>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9"/>
          <p:cNvSpPr txBox="1">
            <a:spLocks noChangeArrowheads="1"/>
          </p:cNvSpPr>
          <p:nvPr/>
        </p:nvSpPr>
        <p:spPr bwMode="auto">
          <a:xfrm>
            <a:off x="6911048" y="3555496"/>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smtClean="0"/>
              <a:t>1</a:t>
            </a:r>
            <a:endParaRPr lang="en-US" altLang="ko-KR" sz="1600" dirty="0">
              <a:solidFill>
                <a:schemeClr val="tx1"/>
              </a:solidFill>
            </a:endParaRPr>
          </a:p>
        </p:txBody>
      </p:sp>
      <p:cxnSp>
        <p:nvCxnSpPr>
          <p:cNvPr id="109" name="直線矢印コネクタ 108"/>
          <p:cNvCxnSpPr/>
          <p:nvPr/>
        </p:nvCxnSpPr>
        <p:spPr>
          <a:xfrm>
            <a:off x="7973210" y="3814235"/>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TextBox 9"/>
          <p:cNvSpPr txBox="1">
            <a:spLocks noChangeArrowheads="1"/>
          </p:cNvSpPr>
          <p:nvPr/>
        </p:nvSpPr>
        <p:spPr bwMode="auto">
          <a:xfrm>
            <a:off x="7812360" y="3553550"/>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a:t>2</a:t>
            </a:r>
            <a:endParaRPr lang="en-US" altLang="ko-KR" sz="1600" dirty="0">
              <a:solidFill>
                <a:schemeClr val="tx1"/>
              </a:solidFill>
            </a:endParaRPr>
          </a:p>
        </p:txBody>
      </p:sp>
      <p:sp>
        <p:nvSpPr>
          <p:cNvPr id="111" name="직사각형 79"/>
          <p:cNvSpPr/>
          <p:nvPr/>
        </p:nvSpPr>
        <p:spPr>
          <a:xfrm>
            <a:off x="6865847" y="5175156"/>
            <a:ext cx="450000" cy="36000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2" name="직사각형 79"/>
          <p:cNvSpPr/>
          <p:nvPr/>
        </p:nvSpPr>
        <p:spPr>
          <a:xfrm>
            <a:off x="6425332" y="5174951"/>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3" name="직사각형 79"/>
          <p:cNvSpPr/>
          <p:nvPr/>
        </p:nvSpPr>
        <p:spPr>
          <a:xfrm>
            <a:off x="7314829" y="5174991"/>
            <a:ext cx="450000" cy="360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4" name="직사각형 79"/>
          <p:cNvSpPr/>
          <p:nvPr/>
        </p:nvSpPr>
        <p:spPr>
          <a:xfrm>
            <a:off x="7759616" y="5174951"/>
            <a:ext cx="451452" cy="36004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5" name="TextBox 9"/>
          <p:cNvSpPr txBox="1">
            <a:spLocks noChangeArrowheads="1"/>
          </p:cNvSpPr>
          <p:nvPr/>
        </p:nvSpPr>
        <p:spPr bwMode="auto">
          <a:xfrm>
            <a:off x="6372118" y="5140588"/>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1</a:t>
            </a:r>
            <a:endParaRPr lang="en-US" altLang="ko-KR" dirty="0">
              <a:solidFill>
                <a:schemeClr val="tx1"/>
              </a:solidFill>
            </a:endParaRPr>
          </a:p>
        </p:txBody>
      </p:sp>
      <p:sp>
        <p:nvSpPr>
          <p:cNvPr id="116" name="TextBox 9"/>
          <p:cNvSpPr txBox="1">
            <a:spLocks noChangeArrowheads="1"/>
          </p:cNvSpPr>
          <p:nvPr/>
        </p:nvSpPr>
        <p:spPr bwMode="auto">
          <a:xfrm>
            <a:off x="6822506" y="5131791"/>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2</a:t>
            </a:r>
            <a:endParaRPr lang="en-US" altLang="ko-KR" dirty="0">
              <a:solidFill>
                <a:schemeClr val="tx1"/>
              </a:solidFill>
            </a:endParaRPr>
          </a:p>
        </p:txBody>
      </p:sp>
      <p:sp>
        <p:nvSpPr>
          <p:cNvPr id="117" name="TextBox 9"/>
          <p:cNvSpPr txBox="1">
            <a:spLocks noChangeArrowheads="1"/>
          </p:cNvSpPr>
          <p:nvPr/>
        </p:nvSpPr>
        <p:spPr bwMode="auto">
          <a:xfrm>
            <a:off x="7721476" y="5141083"/>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a:t>4</a:t>
            </a:r>
            <a:endParaRPr lang="en-US" altLang="ko-KR" dirty="0">
              <a:solidFill>
                <a:schemeClr val="tx1"/>
              </a:solidFill>
            </a:endParaRPr>
          </a:p>
        </p:txBody>
      </p:sp>
      <p:sp>
        <p:nvSpPr>
          <p:cNvPr id="118" name="직사각형 79"/>
          <p:cNvSpPr/>
          <p:nvPr/>
        </p:nvSpPr>
        <p:spPr>
          <a:xfrm>
            <a:off x="8208598" y="5175116"/>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9" name="TextBox 9"/>
          <p:cNvSpPr txBox="1">
            <a:spLocks noChangeArrowheads="1"/>
          </p:cNvSpPr>
          <p:nvPr/>
        </p:nvSpPr>
        <p:spPr bwMode="auto">
          <a:xfrm>
            <a:off x="8155384" y="5140753"/>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5</a:t>
            </a:r>
            <a:endParaRPr lang="en-US" altLang="ko-KR" dirty="0">
              <a:solidFill>
                <a:schemeClr val="tx1"/>
              </a:solidFill>
            </a:endParaRPr>
          </a:p>
        </p:txBody>
      </p:sp>
      <p:sp>
        <p:nvSpPr>
          <p:cNvPr id="120" name="TextBox 9"/>
          <p:cNvSpPr txBox="1">
            <a:spLocks noChangeArrowheads="1"/>
          </p:cNvSpPr>
          <p:nvPr/>
        </p:nvSpPr>
        <p:spPr bwMode="auto">
          <a:xfrm>
            <a:off x="7273348" y="5143870"/>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3</a:t>
            </a:r>
            <a:endParaRPr lang="en-US" altLang="ko-KR" dirty="0">
              <a:solidFill>
                <a:schemeClr val="tx1"/>
              </a:solidFill>
            </a:endParaRPr>
          </a:p>
        </p:txBody>
      </p:sp>
      <p:cxnSp>
        <p:nvCxnSpPr>
          <p:cNvPr id="121" name="直線矢印コネクタ 120"/>
          <p:cNvCxnSpPr/>
          <p:nvPr/>
        </p:nvCxnSpPr>
        <p:spPr>
          <a:xfrm>
            <a:off x="7973210" y="4987775"/>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9"/>
          <p:cNvSpPr txBox="1">
            <a:spLocks noChangeArrowheads="1"/>
          </p:cNvSpPr>
          <p:nvPr/>
        </p:nvSpPr>
        <p:spPr bwMode="auto">
          <a:xfrm>
            <a:off x="7812360" y="4727090"/>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smtClean="0"/>
              <a:t>1</a:t>
            </a:r>
            <a:endParaRPr lang="en-US" altLang="ko-KR" sz="1600" dirty="0">
              <a:solidFill>
                <a:schemeClr val="tx1"/>
              </a:solidFill>
            </a:endParaRPr>
          </a:p>
        </p:txBody>
      </p:sp>
      <p:cxnSp>
        <p:nvCxnSpPr>
          <p:cNvPr id="123" name="直線矢印コネクタ 122"/>
          <p:cNvCxnSpPr/>
          <p:nvPr/>
        </p:nvCxnSpPr>
        <p:spPr>
          <a:xfrm>
            <a:off x="7559572" y="4985829"/>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Box 9"/>
          <p:cNvSpPr txBox="1">
            <a:spLocks noChangeArrowheads="1"/>
          </p:cNvSpPr>
          <p:nvPr/>
        </p:nvSpPr>
        <p:spPr bwMode="auto">
          <a:xfrm>
            <a:off x="7398722" y="4725144"/>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a:t>2</a:t>
            </a:r>
            <a:endParaRPr lang="en-US" altLang="ko-KR" sz="1600" dirty="0">
              <a:solidFill>
                <a:schemeClr val="tx1"/>
              </a:solidFill>
            </a:endParaRPr>
          </a:p>
        </p:txBody>
      </p:sp>
      <p:cxnSp>
        <p:nvCxnSpPr>
          <p:cNvPr id="125" name="직선 화살표 연결선 27"/>
          <p:cNvCxnSpPr>
            <a:stCxn id="96" idx="3"/>
            <a:endCxn id="86" idx="1"/>
          </p:cNvCxnSpPr>
          <p:nvPr/>
        </p:nvCxnSpPr>
        <p:spPr>
          <a:xfrm flipV="1">
            <a:off x="5489537" y="3093006"/>
            <a:ext cx="863632" cy="16634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직선 화살표 연결선 27"/>
          <p:cNvCxnSpPr>
            <a:stCxn id="96" idx="3"/>
            <a:endCxn id="101" idx="1"/>
          </p:cNvCxnSpPr>
          <p:nvPr/>
        </p:nvCxnSpPr>
        <p:spPr>
          <a:xfrm flipV="1">
            <a:off x="5489537" y="4153660"/>
            <a:ext cx="863632" cy="6028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직선 화살표 연결선 27"/>
          <p:cNvCxnSpPr>
            <a:stCxn id="96" idx="3"/>
            <a:endCxn id="115" idx="1"/>
          </p:cNvCxnSpPr>
          <p:nvPr/>
        </p:nvCxnSpPr>
        <p:spPr>
          <a:xfrm>
            <a:off x="5489537" y="4756502"/>
            <a:ext cx="882581" cy="5687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TextBox 9"/>
          <p:cNvSpPr txBox="1">
            <a:spLocks noChangeArrowheads="1"/>
          </p:cNvSpPr>
          <p:nvPr/>
        </p:nvSpPr>
        <p:spPr bwMode="auto">
          <a:xfrm>
            <a:off x="5551269" y="4593902"/>
            <a:ext cx="877163" cy="923330"/>
          </a:xfrm>
          <a:prstGeom prst="rect">
            <a:avLst/>
          </a:prstGeom>
          <a:noFill/>
          <a:ln w="9525">
            <a:noFill/>
            <a:miter lim="800000"/>
            <a:headEnd/>
            <a:tailEnd/>
          </a:ln>
        </p:spPr>
        <p:txBody>
          <a:bodyPr wrap="none">
            <a:spAutoFit/>
          </a:bodyPr>
          <a:lstStyle/>
          <a:p>
            <a:r>
              <a:rPr lang="en-US" altLang="ja-JP" sz="5400" dirty="0" smtClean="0">
                <a:solidFill>
                  <a:srgbClr val="C00000"/>
                </a:solidFill>
              </a:rPr>
              <a:t>×</a:t>
            </a:r>
            <a:endParaRPr lang="en-US" altLang="ko-KR" sz="5400" dirty="0">
              <a:solidFill>
                <a:srgbClr val="C00000"/>
              </a:solidFill>
            </a:endParaRPr>
          </a:p>
        </p:txBody>
      </p:sp>
      <p:sp>
        <p:nvSpPr>
          <p:cNvPr id="136" name="직사각형 79"/>
          <p:cNvSpPr/>
          <p:nvPr/>
        </p:nvSpPr>
        <p:spPr>
          <a:xfrm>
            <a:off x="6865929" y="6237352"/>
            <a:ext cx="450000" cy="360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7" name="직사각형 79"/>
          <p:cNvSpPr/>
          <p:nvPr/>
        </p:nvSpPr>
        <p:spPr>
          <a:xfrm>
            <a:off x="6425414" y="6237147"/>
            <a:ext cx="451452" cy="36004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8" name="직사각형 79"/>
          <p:cNvSpPr/>
          <p:nvPr/>
        </p:nvSpPr>
        <p:spPr>
          <a:xfrm>
            <a:off x="7314911" y="6237187"/>
            <a:ext cx="450000" cy="360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9" name="직사각형 79"/>
          <p:cNvSpPr/>
          <p:nvPr/>
        </p:nvSpPr>
        <p:spPr>
          <a:xfrm>
            <a:off x="7759698" y="6237147"/>
            <a:ext cx="451452" cy="36004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0" name="TextBox 9"/>
          <p:cNvSpPr txBox="1">
            <a:spLocks noChangeArrowheads="1"/>
          </p:cNvSpPr>
          <p:nvPr/>
        </p:nvSpPr>
        <p:spPr bwMode="auto">
          <a:xfrm>
            <a:off x="6372200" y="6202784"/>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1</a:t>
            </a:r>
            <a:endParaRPr lang="en-US" altLang="ko-KR" dirty="0">
              <a:solidFill>
                <a:schemeClr val="tx1"/>
              </a:solidFill>
            </a:endParaRPr>
          </a:p>
        </p:txBody>
      </p:sp>
      <p:sp>
        <p:nvSpPr>
          <p:cNvPr id="141" name="TextBox 9"/>
          <p:cNvSpPr txBox="1">
            <a:spLocks noChangeArrowheads="1"/>
          </p:cNvSpPr>
          <p:nvPr/>
        </p:nvSpPr>
        <p:spPr bwMode="auto">
          <a:xfrm>
            <a:off x="6822588" y="6193987"/>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2</a:t>
            </a:r>
            <a:endParaRPr lang="en-US" altLang="ko-KR" dirty="0">
              <a:solidFill>
                <a:schemeClr val="tx1"/>
              </a:solidFill>
            </a:endParaRPr>
          </a:p>
        </p:txBody>
      </p:sp>
      <p:sp>
        <p:nvSpPr>
          <p:cNvPr id="142" name="TextBox 9"/>
          <p:cNvSpPr txBox="1">
            <a:spLocks noChangeArrowheads="1"/>
          </p:cNvSpPr>
          <p:nvPr/>
        </p:nvSpPr>
        <p:spPr bwMode="auto">
          <a:xfrm>
            <a:off x="7721558" y="6203279"/>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a:t>4</a:t>
            </a:r>
            <a:endParaRPr lang="en-US" altLang="ko-KR" dirty="0">
              <a:solidFill>
                <a:schemeClr val="tx1"/>
              </a:solidFill>
            </a:endParaRPr>
          </a:p>
        </p:txBody>
      </p:sp>
      <p:sp>
        <p:nvSpPr>
          <p:cNvPr id="143" name="직사각형 79"/>
          <p:cNvSpPr/>
          <p:nvPr/>
        </p:nvSpPr>
        <p:spPr>
          <a:xfrm>
            <a:off x="8208680" y="6237312"/>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4" name="TextBox 9"/>
          <p:cNvSpPr txBox="1">
            <a:spLocks noChangeArrowheads="1"/>
          </p:cNvSpPr>
          <p:nvPr/>
        </p:nvSpPr>
        <p:spPr bwMode="auto">
          <a:xfrm>
            <a:off x="8155466" y="6202949"/>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5</a:t>
            </a:r>
            <a:endParaRPr lang="en-US" altLang="ko-KR" dirty="0">
              <a:solidFill>
                <a:schemeClr val="tx1"/>
              </a:solidFill>
            </a:endParaRPr>
          </a:p>
        </p:txBody>
      </p:sp>
      <p:sp>
        <p:nvSpPr>
          <p:cNvPr id="145" name="TextBox 9"/>
          <p:cNvSpPr txBox="1">
            <a:spLocks noChangeArrowheads="1"/>
          </p:cNvSpPr>
          <p:nvPr/>
        </p:nvSpPr>
        <p:spPr bwMode="auto">
          <a:xfrm>
            <a:off x="7273430" y="6206066"/>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3</a:t>
            </a:r>
            <a:endParaRPr lang="en-US" altLang="ko-KR" dirty="0">
              <a:solidFill>
                <a:schemeClr val="tx1"/>
              </a:solidFill>
            </a:endParaRPr>
          </a:p>
        </p:txBody>
      </p:sp>
      <p:cxnSp>
        <p:nvCxnSpPr>
          <p:cNvPr id="146" name="直線矢印コネクタ 145"/>
          <p:cNvCxnSpPr/>
          <p:nvPr/>
        </p:nvCxnSpPr>
        <p:spPr>
          <a:xfrm>
            <a:off x="6626498" y="6049971"/>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TextBox 9"/>
          <p:cNvSpPr txBox="1">
            <a:spLocks noChangeArrowheads="1"/>
          </p:cNvSpPr>
          <p:nvPr/>
        </p:nvSpPr>
        <p:spPr bwMode="auto">
          <a:xfrm>
            <a:off x="6465648" y="5789286"/>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smtClean="0"/>
              <a:t>1</a:t>
            </a:r>
            <a:endParaRPr lang="en-US" altLang="ko-KR" sz="1600" dirty="0">
              <a:solidFill>
                <a:schemeClr val="tx1"/>
              </a:solidFill>
            </a:endParaRPr>
          </a:p>
        </p:txBody>
      </p:sp>
      <p:cxnSp>
        <p:nvCxnSpPr>
          <p:cNvPr id="148" name="直線矢印コネクタ 147"/>
          <p:cNvCxnSpPr/>
          <p:nvPr/>
        </p:nvCxnSpPr>
        <p:spPr>
          <a:xfrm>
            <a:off x="7559654" y="6048025"/>
            <a:ext cx="0" cy="18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9" name="TextBox 9"/>
          <p:cNvSpPr txBox="1">
            <a:spLocks noChangeArrowheads="1"/>
          </p:cNvSpPr>
          <p:nvPr/>
        </p:nvSpPr>
        <p:spPr bwMode="auto">
          <a:xfrm>
            <a:off x="7398804" y="5787340"/>
            <a:ext cx="410690" cy="338554"/>
          </a:xfrm>
          <a:prstGeom prst="rect">
            <a:avLst/>
          </a:prstGeom>
          <a:noFill/>
          <a:ln w="9525">
            <a:noFill/>
            <a:miter lim="800000"/>
            <a:headEnd/>
            <a:tailEnd/>
          </a:ln>
        </p:spPr>
        <p:txBody>
          <a:bodyPr wrap="none">
            <a:spAutoFit/>
          </a:bodyPr>
          <a:lstStyle/>
          <a:p>
            <a:r>
              <a:rPr lang="en-US" altLang="ko-KR" sz="1600" dirty="0" smtClean="0"/>
              <a:t>w</a:t>
            </a:r>
            <a:r>
              <a:rPr lang="en-US" altLang="ko-KR" sz="1600" baseline="-25000" dirty="0"/>
              <a:t>2</a:t>
            </a:r>
            <a:endParaRPr lang="en-US" altLang="ko-KR" sz="1600" dirty="0">
              <a:solidFill>
                <a:schemeClr val="tx1"/>
              </a:solidFill>
            </a:endParaRPr>
          </a:p>
        </p:txBody>
      </p:sp>
      <p:cxnSp>
        <p:nvCxnSpPr>
          <p:cNvPr id="150" name="직선 화살표 연결선 27"/>
          <p:cNvCxnSpPr>
            <a:stCxn id="96" idx="3"/>
            <a:endCxn id="140" idx="1"/>
          </p:cNvCxnSpPr>
          <p:nvPr/>
        </p:nvCxnSpPr>
        <p:spPr>
          <a:xfrm>
            <a:off x="5489537" y="4756502"/>
            <a:ext cx="882663" cy="16309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TextBox 9"/>
          <p:cNvSpPr txBox="1">
            <a:spLocks noChangeArrowheads="1"/>
          </p:cNvSpPr>
          <p:nvPr/>
        </p:nvSpPr>
        <p:spPr bwMode="auto">
          <a:xfrm>
            <a:off x="5567045" y="5241974"/>
            <a:ext cx="877163" cy="923330"/>
          </a:xfrm>
          <a:prstGeom prst="rect">
            <a:avLst/>
          </a:prstGeom>
          <a:noFill/>
          <a:ln w="9525">
            <a:noFill/>
            <a:miter lim="800000"/>
            <a:headEnd/>
            <a:tailEnd/>
          </a:ln>
        </p:spPr>
        <p:txBody>
          <a:bodyPr wrap="none">
            <a:spAutoFit/>
          </a:bodyPr>
          <a:lstStyle/>
          <a:p>
            <a:r>
              <a:rPr lang="en-US" altLang="ja-JP" sz="5400" dirty="0" smtClean="0">
                <a:solidFill>
                  <a:srgbClr val="C00000"/>
                </a:solidFill>
              </a:rPr>
              <a:t>×</a:t>
            </a:r>
            <a:endParaRPr lang="en-US" altLang="ko-KR" sz="5400" dirty="0">
              <a:solidFill>
                <a:srgbClr val="C00000"/>
              </a:solidFill>
            </a:endParaRPr>
          </a:p>
        </p:txBody>
      </p:sp>
      <p:sp>
        <p:nvSpPr>
          <p:cNvPr id="126" name="TextBox 9"/>
          <p:cNvSpPr txBox="1">
            <a:spLocks noChangeArrowheads="1"/>
          </p:cNvSpPr>
          <p:nvPr/>
        </p:nvSpPr>
        <p:spPr bwMode="auto">
          <a:xfrm>
            <a:off x="790986" y="3933056"/>
            <a:ext cx="972702" cy="338554"/>
          </a:xfrm>
          <a:prstGeom prst="rect">
            <a:avLst/>
          </a:prstGeom>
          <a:noFill/>
          <a:ln w="9525">
            <a:noFill/>
            <a:miter lim="800000"/>
            <a:headEnd/>
            <a:tailEnd/>
          </a:ln>
        </p:spPr>
        <p:txBody>
          <a:bodyPr wrap="none">
            <a:spAutoFit/>
          </a:bodyPr>
          <a:lstStyle/>
          <a:p>
            <a:r>
              <a:rPr lang="en-US" altLang="ko-KR" sz="1600" dirty="0" smtClean="0"/>
              <a:t>Removal</a:t>
            </a:r>
            <a:endParaRPr lang="en-US" altLang="ko-KR" sz="1600"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Experimental results</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i="1" dirty="0" err="1" smtClean="0">
                <a:latin typeface="Times New Roman" panose="02020603050405020304" pitchFamily="18" charset="0"/>
                <a:cs typeface="Times New Roman" panose="02020603050405020304" pitchFamily="18" charset="0"/>
              </a:rPr>
              <a:t>ActivityMini</a:t>
            </a:r>
            <a:r>
              <a:rPr lang="en-US" altLang="ko-KR" sz="2400" dirty="0" smtClean="0"/>
              <a:t> is implemented based on </a:t>
            </a:r>
            <a:r>
              <a:rPr lang="en-US" altLang="ko-KR" sz="2400" dirty="0" err="1" smtClean="0"/>
              <a:t>MiniSat</a:t>
            </a:r>
            <a:r>
              <a:rPr lang="en-US" altLang="ko-KR" sz="2400" dirty="0" smtClean="0"/>
              <a:t> 2.2</a:t>
            </a:r>
          </a:p>
          <a:p>
            <a:r>
              <a:rPr lang="en-US" altLang="ko-KR" sz="2400" dirty="0" smtClean="0"/>
              <a:t>Benchmarks</a:t>
            </a:r>
          </a:p>
          <a:p>
            <a:pPr lvl="1"/>
            <a:r>
              <a:rPr lang="en-US" altLang="ko-KR" sz="2000" dirty="0" smtClean="0"/>
              <a:t>Set of 2 more fails by 12 </a:t>
            </a:r>
            <a:r>
              <a:rPr lang="en-US" altLang="ko-KR" sz="2000" i="1" dirty="0" err="1" smtClean="0">
                <a:latin typeface="Times New Roman" panose="02020603050405020304" pitchFamily="18" charset="0"/>
                <a:cs typeface="Times New Roman" panose="02020603050405020304" pitchFamily="18" charset="0"/>
              </a:rPr>
              <a:t>ISoV</a:t>
            </a:r>
            <a:r>
              <a:rPr lang="en-US" altLang="ko-KR" sz="2000" dirty="0" smtClean="0"/>
              <a:t> test from SAT 2014 application 300 problems </a:t>
            </a:r>
          </a:p>
          <a:p>
            <a:pPr lvl="1"/>
            <a:r>
              <a:rPr lang="en-US" altLang="ko-KR" sz="2000" dirty="0" smtClean="0"/>
              <a:t>Time limit: 5000 sec</a:t>
            </a:r>
            <a:endParaRPr lang="en-US" altLang="ko-KR" sz="1600" dirty="0" smtClean="0"/>
          </a:p>
        </p:txBody>
      </p:sp>
      <p:graphicFrame>
        <p:nvGraphicFramePr>
          <p:cNvPr id="4" name="표 3"/>
          <p:cNvGraphicFramePr>
            <a:graphicFrameLocks noGrp="1"/>
          </p:cNvGraphicFramePr>
          <p:nvPr>
            <p:extLst>
              <p:ext uri="{D42A27DB-BD31-4B8C-83A1-F6EECF244321}">
                <p14:modId xmlns:p14="http://schemas.microsoft.com/office/powerpoint/2010/main" xmlns="" val="3396945273"/>
              </p:ext>
            </p:extLst>
          </p:nvPr>
        </p:nvGraphicFramePr>
        <p:xfrm>
          <a:off x="827584" y="3939848"/>
          <a:ext cx="7344816" cy="2009432"/>
        </p:xfrm>
        <a:graphic>
          <a:graphicData uri="http://schemas.openxmlformats.org/drawingml/2006/table">
            <a:tbl>
              <a:tblPr firstRow="1" bandRow="1">
                <a:tableStyleId>{10A1B5D5-9B99-4C35-A422-299274C87663}</a:tableStyleId>
              </a:tblPr>
              <a:tblGrid>
                <a:gridCol w="3888432"/>
                <a:gridCol w="3456384"/>
              </a:tblGrid>
              <a:tr h="546392">
                <a:tc>
                  <a:txBody>
                    <a:bodyPr/>
                    <a:lstStyle/>
                    <a:p>
                      <a:pPr algn="ctr" latinLnBrk="1"/>
                      <a:r>
                        <a:rPr lang="en-US" altLang="ko-KR" dirty="0" smtClean="0">
                          <a:solidFill>
                            <a:schemeClr val="tx1"/>
                          </a:solidFill>
                        </a:rPr>
                        <a:t>Solver</a:t>
                      </a:r>
                      <a:r>
                        <a:rPr lang="en-US" altLang="ko-KR" baseline="0" dirty="0" smtClean="0">
                          <a:solidFill>
                            <a:schemeClr val="tx1"/>
                          </a:solidFill>
                        </a:rPr>
                        <a:t> Type</a:t>
                      </a:r>
                      <a:endParaRPr lang="ko-KR" altLang="en-US" dirty="0">
                        <a:solidFill>
                          <a:schemeClr val="tx1"/>
                        </a:solidFill>
                      </a:endParaRPr>
                    </a:p>
                  </a:txBody>
                  <a:tcPr>
                    <a:lnR w="12700" cap="flat" cmpd="sng" algn="ctr">
                      <a:solidFill>
                        <a:srgbClr val="FFC000"/>
                      </a:solidFill>
                      <a:prstDash val="solid"/>
                      <a:round/>
                      <a:headEnd type="none" w="med" len="med"/>
                      <a:tailEnd type="none" w="med" len="med"/>
                    </a:lnR>
                    <a:solidFill>
                      <a:schemeClr val="bg1"/>
                    </a:solidFill>
                  </a:tcPr>
                </a:tc>
                <a:tc>
                  <a:txBody>
                    <a:bodyPr/>
                    <a:lstStyle/>
                    <a:p>
                      <a:pPr algn="ctr" latinLnBrk="1"/>
                      <a:r>
                        <a:rPr lang="en-US" altLang="ko-KR" baseline="0" dirty="0" smtClean="0"/>
                        <a:t>Solved / Problems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MiniSat</a:t>
                      </a:r>
                      <a:r>
                        <a:rPr lang="en-US" altLang="ko-KR" baseline="0" dirty="0" smtClean="0"/>
                        <a:t> 2.2</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baseline="0" dirty="0" smtClean="0"/>
                        <a:t>28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smtClean="0"/>
                        <a:t>MiniSat2.2 + </a:t>
                      </a:r>
                      <a:r>
                        <a:rPr lang="en-US" altLang="ko-KR" i="1" dirty="0" smtClean="0">
                          <a:latin typeface="Times New Roman" panose="02020603050405020304" pitchFamily="18" charset="0"/>
                          <a:cs typeface="Times New Roman" panose="02020603050405020304" pitchFamily="18" charset="0"/>
                        </a:rPr>
                        <a:t>ActivityMini_V0</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33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smtClean="0"/>
                        <a:t>MiniSat2.2 + </a:t>
                      </a:r>
                      <a:r>
                        <a:rPr lang="en-US" altLang="ko-KR" i="1" dirty="0" smtClean="0">
                          <a:latin typeface="Times New Roman" panose="02020603050405020304" pitchFamily="18" charset="0"/>
                          <a:cs typeface="Times New Roman" panose="02020603050405020304" pitchFamily="18" charset="0"/>
                        </a:rPr>
                        <a:t>ActivityMini_V1</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35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smtClean="0"/>
                        <a:t>MiniSat2.2 + </a:t>
                      </a:r>
                      <a:r>
                        <a:rPr lang="en-US" altLang="ko-KR" i="1" dirty="0" smtClean="0">
                          <a:latin typeface="Times New Roman" panose="02020603050405020304" pitchFamily="18" charset="0"/>
                          <a:cs typeface="Times New Roman" panose="02020603050405020304" pitchFamily="18" charset="0"/>
                        </a:rPr>
                        <a:t>ActivityMini_V2</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28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a:t>A</a:t>
            </a:r>
            <a:r>
              <a:rPr lang="en-US" altLang="ko-KR" sz="3600" dirty="0" smtClean="0"/>
              <a:t>pplying to other solvers</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dirty="0" smtClean="0"/>
              <a:t>Previous experiments base solver: </a:t>
            </a:r>
            <a:r>
              <a:rPr lang="en-US" altLang="ko-KR" sz="2400" dirty="0" err="1" smtClean="0"/>
              <a:t>MiniSat</a:t>
            </a:r>
            <a:endParaRPr lang="en-US" altLang="ko-KR" sz="2400" dirty="0" smtClean="0"/>
          </a:p>
          <a:p>
            <a:r>
              <a:rPr lang="en-US" altLang="ko-KR" sz="2400" dirty="0" smtClean="0"/>
              <a:t>Apply </a:t>
            </a:r>
            <a:r>
              <a:rPr lang="en-US" altLang="ko-KR" sz="2400" dirty="0" err="1" smtClean="0"/>
              <a:t>ISoV</a:t>
            </a:r>
            <a:r>
              <a:rPr lang="en-US" altLang="ko-KR" sz="2400" dirty="0" smtClean="0"/>
              <a:t> to SOTA sequential solvers</a:t>
            </a:r>
            <a:endParaRPr lang="en-US" altLang="ko-KR" sz="2000" dirty="0" smtClean="0"/>
          </a:p>
          <a:p>
            <a:pPr lvl="1"/>
            <a:r>
              <a:rPr lang="en-US" altLang="ko-KR" sz="2000" dirty="0" err="1" smtClean="0"/>
              <a:t>Lingeling</a:t>
            </a:r>
            <a:r>
              <a:rPr lang="en-US" altLang="ko-KR" sz="2000" dirty="0" smtClean="0"/>
              <a:t>	</a:t>
            </a:r>
            <a:r>
              <a:rPr lang="en-US" altLang="ja-JP" sz="2000" dirty="0"/>
              <a:t> </a:t>
            </a:r>
            <a:r>
              <a:rPr lang="en-US" altLang="ja-JP" sz="2000" dirty="0" smtClean="0"/>
              <a:t>[</a:t>
            </a:r>
            <a:r>
              <a:rPr lang="en-US" altLang="ja-JP" sz="2000" dirty="0" err="1" smtClean="0"/>
              <a:t>Biere</a:t>
            </a:r>
            <a:r>
              <a:rPr lang="en-US" altLang="ja-JP" sz="2000" dirty="0" smtClean="0"/>
              <a:t> 11</a:t>
            </a:r>
            <a:r>
              <a:rPr lang="en-US" altLang="ja-JP" sz="2000" dirty="0"/>
              <a:t>]</a:t>
            </a:r>
            <a:endParaRPr lang="en-US" altLang="ko-KR" sz="2000" dirty="0" smtClean="0"/>
          </a:p>
          <a:p>
            <a:pPr lvl="1"/>
            <a:r>
              <a:rPr lang="en-US" altLang="ko-KR" sz="2000" dirty="0" err="1" smtClean="0"/>
              <a:t>Glueminisat</a:t>
            </a:r>
            <a:r>
              <a:rPr lang="en-US" altLang="ko-KR" sz="2000" dirty="0" smtClean="0"/>
              <a:t> </a:t>
            </a:r>
            <a:r>
              <a:rPr lang="en-US" altLang="ja-JP" sz="2000" dirty="0" smtClean="0"/>
              <a:t>[</a:t>
            </a:r>
            <a:r>
              <a:rPr lang="en-US" altLang="ja-JP" sz="2000" dirty="0" err="1" smtClean="0"/>
              <a:t>Nabeshima</a:t>
            </a:r>
            <a:r>
              <a:rPr lang="en-US" altLang="ja-JP" sz="2000" dirty="0" smtClean="0"/>
              <a:t> 12]</a:t>
            </a:r>
            <a:endParaRPr lang="en-US" altLang="ko-KR" sz="2000" dirty="0" smtClean="0"/>
          </a:p>
          <a:p>
            <a:pPr lvl="1"/>
            <a:r>
              <a:rPr lang="en-US" altLang="ko-KR" sz="2000" dirty="0" err="1" smtClean="0"/>
              <a:t>ParaCIRMiniSAT</a:t>
            </a:r>
            <a:r>
              <a:rPr lang="en-US" altLang="ko-KR" sz="2000" dirty="0" smtClean="0"/>
              <a:t> </a:t>
            </a:r>
            <a:r>
              <a:rPr lang="en-US" altLang="ja-JP" sz="2000" dirty="0" smtClean="0"/>
              <a:t>[</a:t>
            </a:r>
            <a:r>
              <a:rPr lang="en-US" altLang="ja-JP" sz="2000" dirty="0" err="1" smtClean="0"/>
              <a:t>Sonobe</a:t>
            </a:r>
            <a:r>
              <a:rPr lang="en-US" altLang="ja-JP" sz="2000" dirty="0" smtClean="0"/>
              <a:t>+ </a:t>
            </a:r>
            <a:r>
              <a:rPr lang="en-US" altLang="ja-JP" sz="2000" dirty="0"/>
              <a:t>11</a:t>
            </a:r>
            <a:r>
              <a:rPr lang="en-US" altLang="ja-JP" sz="2000" dirty="0" smtClean="0"/>
              <a:t>]</a:t>
            </a:r>
            <a:endParaRPr lang="en-US" altLang="ko-KR" sz="2000" dirty="0"/>
          </a:p>
          <a:p>
            <a:pPr marL="457200" lvl="1" indent="0">
              <a:buNone/>
            </a:pPr>
            <a:endParaRPr lang="en-US" altLang="ko-KR" sz="2400" dirty="0" smtClean="0"/>
          </a:p>
          <a:p>
            <a:r>
              <a:rPr lang="en-US" altLang="ko-KR" sz="2400" dirty="0" err="1" smtClean="0"/>
              <a:t>Glueminisat</a:t>
            </a:r>
            <a:endParaRPr lang="en-US" altLang="ko-KR" sz="2400" dirty="0" smtClean="0"/>
          </a:p>
          <a:p>
            <a:pPr lvl="1"/>
            <a:r>
              <a:rPr lang="en-US" altLang="ko-KR" sz="2000" dirty="0" smtClean="0"/>
              <a:t>2011 SAT competition</a:t>
            </a:r>
            <a:r>
              <a:rPr lang="en-US" altLang="ko-KR" sz="2000" dirty="0"/>
              <a:t> application</a:t>
            </a:r>
            <a:r>
              <a:rPr lang="en-US" altLang="ko-KR" sz="2000" dirty="0" smtClean="0"/>
              <a:t> SAT + UNSAT Silver medal</a:t>
            </a:r>
          </a:p>
          <a:p>
            <a:pPr lvl="1"/>
            <a:r>
              <a:rPr lang="en-US" altLang="ko-KR" sz="2000" dirty="0" smtClean="0"/>
              <a:t>Based on </a:t>
            </a:r>
            <a:r>
              <a:rPr lang="en-US" altLang="ko-KR" sz="2000" dirty="0" err="1" smtClean="0"/>
              <a:t>MiniSat</a:t>
            </a:r>
            <a:endParaRPr lang="en-US" altLang="ko-KR" sz="2000" dirty="0" smtClean="0"/>
          </a:p>
          <a:p>
            <a:pPr lvl="1"/>
            <a:r>
              <a:rPr lang="en-US" altLang="ko-KR" sz="2000" i="1" dirty="0" smtClean="0">
                <a:latin typeface="Times New Roman" panose="02020603050405020304" pitchFamily="18" charset="0"/>
                <a:cs typeface="Times New Roman" panose="02020603050405020304" pitchFamily="18" charset="0"/>
              </a:rPr>
              <a:t>LBD </a:t>
            </a:r>
            <a:r>
              <a:rPr lang="en-US" altLang="ko-KR" sz="2000" dirty="0" smtClean="0">
                <a:latin typeface="Times New Roman" panose="02020603050405020304" pitchFamily="18" charset="0"/>
                <a:cs typeface="Times New Roman" panose="02020603050405020304" pitchFamily="18" charset="0"/>
              </a:rPr>
              <a:t>[</a:t>
            </a:r>
            <a:r>
              <a:rPr lang="en-US" altLang="ja-JP" sz="2000" dirty="0" err="1"/>
              <a:t>Audemard</a:t>
            </a:r>
            <a:r>
              <a:rPr lang="en-US" altLang="ja-JP" sz="2000" dirty="0"/>
              <a:t> 09</a:t>
            </a:r>
            <a:r>
              <a:rPr lang="en-US" altLang="ko-KR" sz="2000" dirty="0" smtClean="0">
                <a:latin typeface="Times New Roman" panose="02020603050405020304" pitchFamily="18" charset="0"/>
                <a:cs typeface="Times New Roman" panose="02020603050405020304" pitchFamily="18" charset="0"/>
              </a:rPr>
              <a:t>]</a:t>
            </a:r>
            <a:endParaRPr lang="en-US" altLang="ko-KR" sz="2000" i="1" dirty="0" smtClean="0">
              <a:latin typeface="Times New Roman" panose="02020603050405020304" pitchFamily="18" charset="0"/>
              <a:cs typeface="Times New Roman" panose="02020603050405020304" pitchFamily="18" charset="0"/>
            </a:endParaRPr>
          </a:p>
          <a:p>
            <a:pPr lvl="1"/>
            <a:r>
              <a:rPr lang="en-US" altLang="ko-KR" sz="2000" i="1" dirty="0" err="1">
                <a:latin typeface="Times New Roman" panose="02020603050405020304" pitchFamily="18" charset="0"/>
                <a:cs typeface="Times New Roman" panose="02020603050405020304" pitchFamily="18" charset="0"/>
              </a:rPr>
              <a:t>ActivityMini</a:t>
            </a:r>
            <a:r>
              <a:rPr lang="en-US" altLang="ko-KR" sz="2000" dirty="0"/>
              <a:t> tested</a:t>
            </a:r>
          </a:p>
          <a:p>
            <a:pPr lvl="1"/>
            <a:endParaRPr lang="en-US" altLang="ko-KR" sz="2000" i="1" dirty="0" smtClean="0">
              <a:latin typeface="Times New Roman" panose="02020603050405020304" pitchFamily="18" charset="0"/>
              <a:cs typeface="Times New Roman" panose="02020603050405020304" pitchFamily="18" charset="0"/>
            </a:endParaRPr>
          </a:p>
        </p:txBody>
      </p:sp>
      <p:sp>
        <p:nvSpPr>
          <p:cNvPr id="4" name="직사각형 79"/>
          <p:cNvSpPr/>
          <p:nvPr/>
        </p:nvSpPr>
        <p:spPr>
          <a:xfrm>
            <a:off x="1259632" y="2852936"/>
            <a:ext cx="1440160" cy="360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b="1" dirty="0" smtClean="0"/>
              <a:t>Memory limit exceeded</a:t>
            </a:r>
            <a:endParaRPr lang="ko-KR" altLang="en-US" sz="3600" b="1"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esawn_uw3.debugged.cnf (From SAT Competition 2014)</a:t>
            </a:r>
          </a:p>
          <a:p>
            <a:pPr lvl="1"/>
            <a:r>
              <a:rPr lang="en-US" altLang="ko-KR" sz="2000" dirty="0" smtClean="0"/>
              <a:t>Over 10,000,000 variables, 50,000,000 clauses</a:t>
            </a:r>
          </a:p>
        </p:txBody>
      </p:sp>
      <p:pic>
        <p:nvPicPr>
          <p:cNvPr id="1028" name="Picture 4"/>
          <p:cNvPicPr>
            <a:picLocks noChangeAspect="1" noChangeArrowheads="1"/>
          </p:cNvPicPr>
          <p:nvPr/>
        </p:nvPicPr>
        <p:blipFill>
          <a:blip r:embed="rId3" cstate="print"/>
          <a:srcRect/>
          <a:stretch>
            <a:fillRect/>
          </a:stretch>
        </p:blipFill>
        <p:spPr bwMode="auto">
          <a:xfrm>
            <a:off x="5310264" y="3280424"/>
            <a:ext cx="2676525" cy="2743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1218037" y="3280424"/>
            <a:ext cx="2400300" cy="2743200"/>
          </a:xfrm>
          <a:prstGeom prst="rect">
            <a:avLst/>
          </a:prstGeom>
          <a:noFill/>
          <a:ln w="9525">
            <a:noFill/>
            <a:miter lim="800000"/>
            <a:headEnd/>
            <a:tailEnd/>
          </a:ln>
          <a:effectLst/>
        </p:spPr>
      </p:pic>
      <p:sp>
        <p:nvSpPr>
          <p:cNvPr id="17" name="TextBox 16"/>
          <p:cNvSpPr txBox="1"/>
          <p:nvPr/>
        </p:nvSpPr>
        <p:spPr>
          <a:xfrm>
            <a:off x="1360913" y="2708920"/>
            <a:ext cx="2098652" cy="523220"/>
          </a:xfrm>
          <a:prstGeom prst="rect">
            <a:avLst/>
          </a:prstGeom>
          <a:noFill/>
        </p:spPr>
        <p:txBody>
          <a:bodyPr wrap="none" rtlCol="0">
            <a:spAutoFit/>
          </a:bodyPr>
          <a:lstStyle/>
          <a:p>
            <a:pPr algn="ctr"/>
            <a:r>
              <a:rPr lang="en-US" altLang="ko-KR" sz="2800" b="1" dirty="0" smtClean="0"/>
              <a:t>Sequential </a:t>
            </a:r>
            <a:endParaRPr lang="ko-KR" altLang="en-US" sz="2800" b="1" dirty="0"/>
          </a:p>
        </p:txBody>
      </p:sp>
      <p:sp>
        <p:nvSpPr>
          <p:cNvPr id="18" name="TextBox 17"/>
          <p:cNvSpPr txBox="1"/>
          <p:nvPr/>
        </p:nvSpPr>
        <p:spPr>
          <a:xfrm>
            <a:off x="5881768" y="2708920"/>
            <a:ext cx="1418593" cy="523220"/>
          </a:xfrm>
          <a:prstGeom prst="rect">
            <a:avLst/>
          </a:prstGeom>
          <a:noFill/>
        </p:spPr>
        <p:txBody>
          <a:bodyPr wrap="none" rtlCol="0">
            <a:spAutoFit/>
          </a:bodyPr>
          <a:lstStyle/>
          <a:p>
            <a:pPr algn="ctr"/>
            <a:r>
              <a:rPr lang="en-US" altLang="ko-KR" sz="2800" b="1" dirty="0" smtClean="0"/>
              <a:t>Parallel</a:t>
            </a:r>
            <a:endParaRPr lang="ko-KR" altLang="en-US" sz="2800" b="1" dirty="0"/>
          </a:p>
        </p:txBody>
      </p:sp>
      <p:sp>
        <p:nvSpPr>
          <p:cNvPr id="8" name="TextBox 7"/>
          <p:cNvSpPr txBox="1"/>
          <p:nvPr/>
        </p:nvSpPr>
        <p:spPr>
          <a:xfrm>
            <a:off x="1115616" y="6043328"/>
            <a:ext cx="2910733" cy="523220"/>
          </a:xfrm>
          <a:prstGeom prst="rect">
            <a:avLst/>
          </a:prstGeom>
          <a:noFill/>
        </p:spPr>
        <p:txBody>
          <a:bodyPr wrap="none" rtlCol="0">
            <a:spAutoFit/>
          </a:bodyPr>
          <a:lstStyle/>
          <a:p>
            <a:pPr algn="ctr"/>
            <a:r>
              <a:rPr lang="en-US" altLang="ko-KR" sz="2800" b="1" dirty="0" smtClean="0"/>
              <a:t>Solved: 23 / 35 </a:t>
            </a:r>
            <a:endParaRPr lang="ko-KR" altLang="en-US" sz="2800" b="1" dirty="0"/>
          </a:p>
        </p:txBody>
      </p:sp>
      <p:sp>
        <p:nvSpPr>
          <p:cNvPr id="9" name="TextBox 8"/>
          <p:cNvSpPr txBox="1"/>
          <p:nvPr/>
        </p:nvSpPr>
        <p:spPr>
          <a:xfrm>
            <a:off x="5365862" y="6021288"/>
            <a:ext cx="2702343" cy="523220"/>
          </a:xfrm>
          <a:prstGeom prst="rect">
            <a:avLst/>
          </a:prstGeom>
          <a:noFill/>
        </p:spPr>
        <p:txBody>
          <a:bodyPr wrap="none" rtlCol="0">
            <a:spAutoFit/>
          </a:bodyPr>
          <a:lstStyle/>
          <a:p>
            <a:pPr algn="ctr"/>
            <a:r>
              <a:rPr lang="en-US" altLang="ko-KR" sz="2800" b="1" dirty="0" smtClean="0"/>
              <a:t>Solved: 4 / 14 </a:t>
            </a:r>
            <a:endParaRPr lang="ko-KR" altLang="en-US" sz="28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角丸四角形 86"/>
          <p:cNvSpPr/>
          <p:nvPr/>
        </p:nvSpPr>
        <p:spPr>
          <a:xfrm>
            <a:off x="6923438" y="1412776"/>
            <a:ext cx="709736" cy="7626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角丸四角形 87"/>
          <p:cNvSpPr/>
          <p:nvPr/>
        </p:nvSpPr>
        <p:spPr>
          <a:xfrm>
            <a:off x="7668344" y="1412776"/>
            <a:ext cx="1067382" cy="762666"/>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6516216" y="1412776"/>
            <a:ext cx="360040" cy="762666"/>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38" name="제목 1"/>
          <p:cNvSpPr>
            <a:spLocks noGrp="1"/>
          </p:cNvSpPr>
          <p:nvPr>
            <p:ph type="title"/>
          </p:nvPr>
        </p:nvSpPr>
        <p:spPr/>
        <p:txBody>
          <a:bodyPr>
            <a:normAutofit/>
          </a:bodyPr>
          <a:lstStyle/>
          <a:p>
            <a:r>
              <a:rPr lang="en-US" altLang="ko-KR" sz="3600" i="1" dirty="0" smtClean="0">
                <a:latin typeface="Times New Roman" panose="02020603050405020304" pitchFamily="18" charset="0"/>
                <a:cs typeface="Times New Roman" panose="02020603050405020304" pitchFamily="18" charset="0"/>
              </a:rPr>
              <a:t>LBD</a:t>
            </a:r>
            <a:r>
              <a:rPr lang="en-US" altLang="ko-KR" sz="3600" dirty="0" smtClean="0"/>
              <a:t> (Literal Blocks Distance)</a:t>
            </a:r>
          </a:p>
        </p:txBody>
      </p:sp>
      <p:sp>
        <p:nvSpPr>
          <p:cNvPr id="5" name="TextBox 3"/>
          <p:cNvSpPr txBox="1">
            <a:spLocks noChangeArrowheads="1"/>
          </p:cNvSpPr>
          <p:nvPr/>
        </p:nvSpPr>
        <p:spPr bwMode="auto">
          <a:xfrm>
            <a:off x="2915816" y="1417225"/>
            <a:ext cx="2712602"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1</a:t>
            </a:r>
            <a:r>
              <a:rPr lang="en-US" altLang="ko-KR" dirty="0" smtClean="0"/>
              <a:t>, x</a:t>
            </a:r>
            <a:r>
              <a:rPr lang="en-US" altLang="ko-KR" baseline="-25000" dirty="0" smtClean="0"/>
              <a:t>2</a:t>
            </a:r>
            <a:r>
              <a:rPr lang="en-US" altLang="ko-KR" dirty="0" smtClean="0"/>
              <a:t>, ¬x</a:t>
            </a:r>
            <a:r>
              <a:rPr lang="en-US" altLang="ko-KR" baseline="-25000" dirty="0" smtClean="0"/>
              <a:t>3</a:t>
            </a:r>
            <a:r>
              <a:rPr lang="en-US" altLang="ko-KR" dirty="0" smtClean="0"/>
              <a:t>, x</a:t>
            </a:r>
            <a:r>
              <a:rPr lang="en-US" altLang="ko-KR" baseline="-25000" dirty="0" smtClean="0"/>
              <a:t>4</a:t>
            </a:r>
            <a:r>
              <a:rPr lang="en-US" altLang="ko-KR" dirty="0" smtClean="0"/>
              <a:t>, x</a:t>
            </a:r>
            <a:r>
              <a:rPr lang="en-US" altLang="ko-KR" baseline="-25000" dirty="0" smtClean="0"/>
              <a:t>5</a:t>
            </a:r>
            <a:r>
              <a:rPr lang="en-US" altLang="ko-KR" dirty="0" smtClean="0"/>
              <a:t>, ¬x</a:t>
            </a:r>
            <a:r>
              <a:rPr lang="en-US" altLang="ko-KR" baseline="-25000" dirty="0" smtClean="0"/>
              <a:t>6</a:t>
            </a:r>
            <a:r>
              <a:rPr lang="en-US" altLang="ko-KR" dirty="0" smtClean="0">
                <a:solidFill>
                  <a:schemeClr val="tx1"/>
                </a:solidFill>
              </a:rPr>
              <a:t>}</a:t>
            </a:r>
            <a:endParaRPr lang="en-US" altLang="ko-KR" dirty="0">
              <a:solidFill>
                <a:schemeClr val="tx1"/>
              </a:solidFill>
            </a:endParaRPr>
          </a:p>
        </p:txBody>
      </p:sp>
      <p:sp>
        <p:nvSpPr>
          <p:cNvPr id="6" name="TextBox 3"/>
          <p:cNvSpPr txBox="1">
            <a:spLocks noChangeArrowheads="1"/>
          </p:cNvSpPr>
          <p:nvPr/>
        </p:nvSpPr>
        <p:spPr bwMode="auto">
          <a:xfrm>
            <a:off x="986381" y="1786557"/>
            <a:ext cx="1616276" cy="369332"/>
          </a:xfrm>
          <a:prstGeom prst="rect">
            <a:avLst/>
          </a:prstGeom>
          <a:noFill/>
          <a:ln w="9525">
            <a:noFill/>
            <a:miter lim="800000"/>
            <a:headEnd/>
            <a:tailEnd/>
          </a:ln>
        </p:spPr>
        <p:txBody>
          <a:bodyPr wrap="none">
            <a:spAutoFit/>
          </a:bodyPr>
          <a:lstStyle/>
          <a:p>
            <a:r>
              <a:rPr lang="en-US" altLang="ko-KR" dirty="0" smtClean="0"/>
              <a:t>Decision level</a:t>
            </a:r>
            <a:endParaRPr lang="en-US" altLang="ko-KR" dirty="0">
              <a:solidFill>
                <a:schemeClr val="tx1"/>
              </a:solidFill>
            </a:endParaRPr>
          </a:p>
        </p:txBody>
      </p:sp>
      <p:sp>
        <p:nvSpPr>
          <p:cNvPr id="8" name="TextBox 3"/>
          <p:cNvSpPr txBox="1">
            <a:spLocks noChangeArrowheads="1"/>
          </p:cNvSpPr>
          <p:nvPr/>
        </p:nvSpPr>
        <p:spPr bwMode="auto">
          <a:xfrm>
            <a:off x="980067" y="1412776"/>
            <a:ext cx="1739130" cy="369332"/>
          </a:xfrm>
          <a:prstGeom prst="rect">
            <a:avLst/>
          </a:prstGeom>
          <a:noFill/>
          <a:ln w="9525">
            <a:noFill/>
            <a:miter lim="800000"/>
            <a:headEnd/>
            <a:tailEnd/>
          </a:ln>
        </p:spPr>
        <p:txBody>
          <a:bodyPr wrap="none">
            <a:spAutoFit/>
          </a:bodyPr>
          <a:lstStyle/>
          <a:p>
            <a:r>
              <a:rPr lang="en-US" altLang="ko-KR" dirty="0" smtClean="0"/>
              <a:t>Learned clause</a:t>
            </a:r>
            <a:endParaRPr lang="en-US" altLang="ko-KR" dirty="0">
              <a:solidFill>
                <a:schemeClr val="tx1"/>
              </a:solidFill>
            </a:endParaRPr>
          </a:p>
        </p:txBody>
      </p:sp>
      <p:sp>
        <p:nvSpPr>
          <p:cNvPr id="9" name="TextBox 3"/>
          <p:cNvSpPr txBox="1">
            <a:spLocks noChangeArrowheads="1"/>
          </p:cNvSpPr>
          <p:nvPr/>
        </p:nvSpPr>
        <p:spPr bwMode="auto">
          <a:xfrm>
            <a:off x="1946010" y="2348880"/>
            <a:ext cx="1689886" cy="369332"/>
          </a:xfrm>
          <a:prstGeom prst="rect">
            <a:avLst/>
          </a:prstGeom>
          <a:noFill/>
          <a:ln w="9525">
            <a:noFill/>
            <a:miter lim="800000"/>
            <a:headEnd/>
            <a:tailEnd/>
          </a:ln>
        </p:spPr>
        <p:txBody>
          <a:bodyPr wrap="none">
            <a:spAutoFit/>
          </a:bodyPr>
          <a:lstStyle/>
          <a:p>
            <a:r>
              <a:rPr lang="en-US" altLang="ko-KR" dirty="0" smtClean="0"/>
              <a:t>Decision Stack</a:t>
            </a:r>
            <a:endParaRPr lang="en-US" altLang="ko-KR" dirty="0">
              <a:solidFill>
                <a:schemeClr val="tx1"/>
              </a:solidFill>
            </a:endParaRPr>
          </a:p>
        </p:txBody>
      </p:sp>
      <p:sp>
        <p:nvSpPr>
          <p:cNvPr id="19" name="직사각형 79"/>
          <p:cNvSpPr/>
          <p:nvPr/>
        </p:nvSpPr>
        <p:spPr>
          <a:xfrm>
            <a:off x="1672886" y="2942538"/>
            <a:ext cx="451452" cy="36004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직사각형 79"/>
          <p:cNvSpPr/>
          <p:nvPr/>
        </p:nvSpPr>
        <p:spPr>
          <a:xfrm>
            <a:off x="2562383" y="2942578"/>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5" name="직사각형 79"/>
          <p:cNvSpPr/>
          <p:nvPr/>
        </p:nvSpPr>
        <p:spPr>
          <a:xfrm>
            <a:off x="2113401" y="3840707"/>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6" name="직사각형 79"/>
          <p:cNvSpPr/>
          <p:nvPr/>
        </p:nvSpPr>
        <p:spPr>
          <a:xfrm>
            <a:off x="1672886" y="3840502"/>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7" name="직사각형 79"/>
          <p:cNvSpPr/>
          <p:nvPr/>
        </p:nvSpPr>
        <p:spPr>
          <a:xfrm>
            <a:off x="2562383" y="3840542"/>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8" name="직사각형 79"/>
          <p:cNvSpPr/>
          <p:nvPr/>
        </p:nvSpPr>
        <p:spPr>
          <a:xfrm>
            <a:off x="2113401" y="4298156"/>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9" name="직사각형 79"/>
          <p:cNvSpPr/>
          <p:nvPr/>
        </p:nvSpPr>
        <p:spPr>
          <a:xfrm>
            <a:off x="1672886" y="4297951"/>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0" name="직사각형 79"/>
          <p:cNvSpPr/>
          <p:nvPr/>
        </p:nvSpPr>
        <p:spPr>
          <a:xfrm>
            <a:off x="2562383" y="4297991"/>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1" name="직사각형 79"/>
          <p:cNvSpPr/>
          <p:nvPr/>
        </p:nvSpPr>
        <p:spPr>
          <a:xfrm>
            <a:off x="2113401" y="4751245"/>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2" name="직사각형 79"/>
          <p:cNvSpPr/>
          <p:nvPr/>
        </p:nvSpPr>
        <p:spPr>
          <a:xfrm>
            <a:off x="1672886" y="4751040"/>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3" name="직사각형 79"/>
          <p:cNvSpPr/>
          <p:nvPr/>
        </p:nvSpPr>
        <p:spPr>
          <a:xfrm>
            <a:off x="2562383" y="4751080"/>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4" name="직사각형 79"/>
          <p:cNvSpPr/>
          <p:nvPr/>
        </p:nvSpPr>
        <p:spPr>
          <a:xfrm>
            <a:off x="2113401" y="5208694"/>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5" name="직사각형 79"/>
          <p:cNvSpPr/>
          <p:nvPr/>
        </p:nvSpPr>
        <p:spPr>
          <a:xfrm>
            <a:off x="1672886" y="5208489"/>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6" name="직사각형 79"/>
          <p:cNvSpPr/>
          <p:nvPr/>
        </p:nvSpPr>
        <p:spPr>
          <a:xfrm>
            <a:off x="2562383" y="5208529"/>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7" name="직사각형 79"/>
          <p:cNvSpPr/>
          <p:nvPr/>
        </p:nvSpPr>
        <p:spPr>
          <a:xfrm>
            <a:off x="2113401" y="5666143"/>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8" name="직사각형 79"/>
          <p:cNvSpPr/>
          <p:nvPr/>
        </p:nvSpPr>
        <p:spPr>
          <a:xfrm>
            <a:off x="1672886" y="5665938"/>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0" name="직사각형 79"/>
          <p:cNvSpPr/>
          <p:nvPr/>
        </p:nvSpPr>
        <p:spPr>
          <a:xfrm>
            <a:off x="2113401" y="6123757"/>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1" name="직사각형 79"/>
          <p:cNvSpPr/>
          <p:nvPr/>
        </p:nvSpPr>
        <p:spPr>
          <a:xfrm>
            <a:off x="1672886" y="6123552"/>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2" name="직사각형 79"/>
          <p:cNvSpPr/>
          <p:nvPr/>
        </p:nvSpPr>
        <p:spPr>
          <a:xfrm>
            <a:off x="2562383" y="6123592"/>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3" name="직사각형 79"/>
          <p:cNvSpPr/>
          <p:nvPr/>
        </p:nvSpPr>
        <p:spPr>
          <a:xfrm>
            <a:off x="2113401" y="2942538"/>
            <a:ext cx="451452" cy="36004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 name="직사각형 79"/>
          <p:cNvSpPr/>
          <p:nvPr/>
        </p:nvSpPr>
        <p:spPr>
          <a:xfrm>
            <a:off x="3007170" y="3840502"/>
            <a:ext cx="451452" cy="36004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직사각형 79"/>
          <p:cNvSpPr/>
          <p:nvPr/>
        </p:nvSpPr>
        <p:spPr>
          <a:xfrm>
            <a:off x="3446667" y="4751245"/>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7" name="직사각형 79"/>
          <p:cNvSpPr/>
          <p:nvPr/>
        </p:nvSpPr>
        <p:spPr>
          <a:xfrm>
            <a:off x="3006152" y="4751040"/>
            <a:ext cx="451452" cy="36004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0" name="직사각형 79"/>
          <p:cNvSpPr/>
          <p:nvPr/>
        </p:nvSpPr>
        <p:spPr>
          <a:xfrm>
            <a:off x="3011365" y="5208489"/>
            <a:ext cx="451452" cy="36004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2" name="직사각형 79"/>
          <p:cNvSpPr/>
          <p:nvPr/>
        </p:nvSpPr>
        <p:spPr>
          <a:xfrm>
            <a:off x="3451880" y="6123592"/>
            <a:ext cx="450000" cy="36000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3" name="직사각형 79"/>
          <p:cNvSpPr/>
          <p:nvPr/>
        </p:nvSpPr>
        <p:spPr>
          <a:xfrm>
            <a:off x="3011365" y="6123387"/>
            <a:ext cx="451452" cy="36004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TextBox 9"/>
          <p:cNvSpPr txBox="1">
            <a:spLocks noChangeArrowheads="1"/>
          </p:cNvSpPr>
          <p:nvPr/>
        </p:nvSpPr>
        <p:spPr bwMode="auto">
          <a:xfrm>
            <a:off x="1619672" y="3806139"/>
            <a:ext cx="377026"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4</a:t>
            </a:r>
            <a:endParaRPr lang="en-US" altLang="ko-KR" dirty="0">
              <a:solidFill>
                <a:schemeClr val="tx1"/>
              </a:solidFill>
            </a:endParaRPr>
          </a:p>
        </p:txBody>
      </p:sp>
      <p:sp>
        <p:nvSpPr>
          <p:cNvPr id="65" name="TextBox 9"/>
          <p:cNvSpPr txBox="1">
            <a:spLocks noChangeArrowheads="1"/>
          </p:cNvSpPr>
          <p:nvPr/>
        </p:nvSpPr>
        <p:spPr bwMode="auto">
          <a:xfrm>
            <a:off x="2070060" y="3797342"/>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a:t>6</a:t>
            </a:r>
            <a:endParaRPr lang="en-US" altLang="ko-KR" dirty="0">
              <a:solidFill>
                <a:schemeClr val="tx1"/>
              </a:solidFill>
            </a:endParaRPr>
          </a:p>
        </p:txBody>
      </p:sp>
      <p:sp>
        <p:nvSpPr>
          <p:cNvPr id="66" name="TextBox 9"/>
          <p:cNvSpPr txBox="1">
            <a:spLocks noChangeArrowheads="1"/>
          </p:cNvSpPr>
          <p:nvPr/>
        </p:nvSpPr>
        <p:spPr bwMode="auto">
          <a:xfrm>
            <a:off x="3042846" y="3806634"/>
            <a:ext cx="377026"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5</a:t>
            </a:r>
            <a:endParaRPr lang="en-US" altLang="ko-KR" dirty="0">
              <a:solidFill>
                <a:schemeClr val="tx1"/>
              </a:solidFill>
            </a:endParaRPr>
          </a:p>
        </p:txBody>
      </p:sp>
      <p:sp>
        <p:nvSpPr>
          <p:cNvPr id="68" name="TextBox 9"/>
          <p:cNvSpPr txBox="1">
            <a:spLocks noChangeArrowheads="1"/>
          </p:cNvSpPr>
          <p:nvPr/>
        </p:nvSpPr>
        <p:spPr bwMode="auto">
          <a:xfrm>
            <a:off x="2969030" y="5173961"/>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a:t>3</a:t>
            </a:r>
            <a:endParaRPr lang="en-US" altLang="ko-KR" dirty="0">
              <a:solidFill>
                <a:schemeClr val="tx1"/>
              </a:solidFill>
            </a:endParaRPr>
          </a:p>
        </p:txBody>
      </p:sp>
      <p:sp>
        <p:nvSpPr>
          <p:cNvPr id="69" name="TextBox 9"/>
          <p:cNvSpPr txBox="1">
            <a:spLocks noChangeArrowheads="1"/>
          </p:cNvSpPr>
          <p:nvPr/>
        </p:nvSpPr>
        <p:spPr bwMode="auto">
          <a:xfrm>
            <a:off x="2178750" y="5173961"/>
            <a:ext cx="377026"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2</a:t>
            </a:r>
            <a:endParaRPr lang="en-US" altLang="ko-KR" dirty="0">
              <a:solidFill>
                <a:schemeClr val="tx1"/>
              </a:solidFill>
            </a:endParaRPr>
          </a:p>
        </p:txBody>
      </p:sp>
      <p:sp>
        <p:nvSpPr>
          <p:cNvPr id="70" name="TextBox 9"/>
          <p:cNvSpPr txBox="1">
            <a:spLocks noChangeArrowheads="1"/>
          </p:cNvSpPr>
          <p:nvPr/>
        </p:nvSpPr>
        <p:spPr bwMode="auto">
          <a:xfrm>
            <a:off x="2969030" y="6088859"/>
            <a:ext cx="538930"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a:t>1</a:t>
            </a:r>
            <a:endParaRPr lang="en-US" altLang="ko-KR" dirty="0">
              <a:solidFill>
                <a:schemeClr val="tx1"/>
              </a:solidFill>
            </a:endParaRPr>
          </a:p>
        </p:txBody>
      </p:sp>
      <p:sp>
        <p:nvSpPr>
          <p:cNvPr id="71" name="직사각형 79"/>
          <p:cNvSpPr/>
          <p:nvPr/>
        </p:nvSpPr>
        <p:spPr>
          <a:xfrm>
            <a:off x="1674746" y="3383218"/>
            <a:ext cx="451452" cy="360040"/>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3" name="직사각형 79"/>
          <p:cNvSpPr/>
          <p:nvPr/>
        </p:nvSpPr>
        <p:spPr>
          <a:xfrm>
            <a:off x="2115261" y="3383218"/>
            <a:ext cx="451452" cy="360040"/>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4" name="TextBox 9"/>
          <p:cNvSpPr txBox="1">
            <a:spLocks noChangeArrowheads="1"/>
          </p:cNvSpPr>
          <p:nvPr/>
        </p:nvSpPr>
        <p:spPr bwMode="auto">
          <a:xfrm>
            <a:off x="971600" y="2933246"/>
            <a:ext cx="635367" cy="369332"/>
          </a:xfrm>
          <a:prstGeom prst="rect">
            <a:avLst/>
          </a:prstGeom>
          <a:noFill/>
          <a:ln w="9525">
            <a:noFill/>
            <a:miter lim="800000"/>
            <a:headEnd/>
            <a:tailEnd/>
          </a:ln>
        </p:spPr>
        <p:txBody>
          <a:bodyPr wrap="none">
            <a:spAutoFit/>
          </a:bodyPr>
          <a:lstStyle/>
          <a:p>
            <a:r>
              <a:rPr lang="en-US" altLang="ko-KR" dirty="0" smtClean="0"/>
              <a:t>LV 0</a:t>
            </a:r>
            <a:endParaRPr lang="en-US" altLang="ko-KR" dirty="0">
              <a:solidFill>
                <a:schemeClr val="tx1"/>
              </a:solidFill>
            </a:endParaRPr>
          </a:p>
        </p:txBody>
      </p:sp>
      <p:sp>
        <p:nvSpPr>
          <p:cNvPr id="75" name="TextBox 9"/>
          <p:cNvSpPr txBox="1">
            <a:spLocks noChangeArrowheads="1"/>
          </p:cNvSpPr>
          <p:nvPr/>
        </p:nvSpPr>
        <p:spPr bwMode="auto">
          <a:xfrm>
            <a:off x="971600" y="3347700"/>
            <a:ext cx="635367" cy="369332"/>
          </a:xfrm>
          <a:prstGeom prst="rect">
            <a:avLst/>
          </a:prstGeom>
          <a:noFill/>
          <a:ln w="9525">
            <a:noFill/>
            <a:miter lim="800000"/>
            <a:headEnd/>
            <a:tailEnd/>
          </a:ln>
        </p:spPr>
        <p:txBody>
          <a:bodyPr wrap="none">
            <a:spAutoFit/>
          </a:bodyPr>
          <a:lstStyle/>
          <a:p>
            <a:r>
              <a:rPr lang="en-US" altLang="ko-KR" dirty="0" smtClean="0"/>
              <a:t>LV 1</a:t>
            </a:r>
            <a:endParaRPr lang="en-US" altLang="ko-KR" dirty="0">
              <a:solidFill>
                <a:schemeClr val="tx1"/>
              </a:solidFill>
            </a:endParaRPr>
          </a:p>
        </p:txBody>
      </p:sp>
      <p:sp>
        <p:nvSpPr>
          <p:cNvPr id="76" name="TextBox 9"/>
          <p:cNvSpPr txBox="1">
            <a:spLocks noChangeArrowheads="1"/>
          </p:cNvSpPr>
          <p:nvPr/>
        </p:nvSpPr>
        <p:spPr bwMode="auto">
          <a:xfrm>
            <a:off x="971600" y="3797507"/>
            <a:ext cx="635367" cy="369332"/>
          </a:xfrm>
          <a:prstGeom prst="rect">
            <a:avLst/>
          </a:prstGeom>
          <a:noFill/>
          <a:ln w="9525">
            <a:noFill/>
            <a:miter lim="800000"/>
            <a:headEnd/>
            <a:tailEnd/>
          </a:ln>
        </p:spPr>
        <p:txBody>
          <a:bodyPr wrap="none">
            <a:spAutoFit/>
          </a:bodyPr>
          <a:lstStyle/>
          <a:p>
            <a:r>
              <a:rPr lang="en-US" altLang="ko-KR" dirty="0" smtClean="0"/>
              <a:t>LV 2</a:t>
            </a:r>
            <a:endParaRPr lang="en-US" altLang="ko-KR" dirty="0">
              <a:solidFill>
                <a:schemeClr val="tx1"/>
              </a:solidFill>
            </a:endParaRPr>
          </a:p>
        </p:txBody>
      </p:sp>
      <p:sp>
        <p:nvSpPr>
          <p:cNvPr id="77" name="TextBox 9"/>
          <p:cNvSpPr txBox="1">
            <a:spLocks noChangeArrowheads="1"/>
          </p:cNvSpPr>
          <p:nvPr/>
        </p:nvSpPr>
        <p:spPr bwMode="auto">
          <a:xfrm>
            <a:off x="971600" y="4283804"/>
            <a:ext cx="635367" cy="369332"/>
          </a:xfrm>
          <a:prstGeom prst="rect">
            <a:avLst/>
          </a:prstGeom>
          <a:noFill/>
          <a:ln w="9525">
            <a:noFill/>
            <a:miter lim="800000"/>
            <a:headEnd/>
            <a:tailEnd/>
          </a:ln>
        </p:spPr>
        <p:txBody>
          <a:bodyPr wrap="none">
            <a:spAutoFit/>
          </a:bodyPr>
          <a:lstStyle/>
          <a:p>
            <a:r>
              <a:rPr lang="en-US" altLang="ko-KR" dirty="0" smtClean="0"/>
              <a:t>LV 3</a:t>
            </a:r>
            <a:endParaRPr lang="en-US" altLang="ko-KR" dirty="0">
              <a:solidFill>
                <a:schemeClr val="tx1"/>
              </a:solidFill>
            </a:endParaRPr>
          </a:p>
        </p:txBody>
      </p:sp>
      <p:sp>
        <p:nvSpPr>
          <p:cNvPr id="78" name="TextBox 9"/>
          <p:cNvSpPr txBox="1">
            <a:spLocks noChangeArrowheads="1"/>
          </p:cNvSpPr>
          <p:nvPr/>
        </p:nvSpPr>
        <p:spPr bwMode="auto">
          <a:xfrm>
            <a:off x="971600" y="4725144"/>
            <a:ext cx="635367" cy="369332"/>
          </a:xfrm>
          <a:prstGeom prst="rect">
            <a:avLst/>
          </a:prstGeom>
          <a:noFill/>
          <a:ln w="9525">
            <a:noFill/>
            <a:miter lim="800000"/>
            <a:headEnd/>
            <a:tailEnd/>
          </a:ln>
        </p:spPr>
        <p:txBody>
          <a:bodyPr wrap="none">
            <a:spAutoFit/>
          </a:bodyPr>
          <a:lstStyle/>
          <a:p>
            <a:r>
              <a:rPr lang="en-US" altLang="ko-KR" dirty="0" smtClean="0"/>
              <a:t>LV 4</a:t>
            </a:r>
            <a:endParaRPr lang="en-US" altLang="ko-KR" dirty="0">
              <a:solidFill>
                <a:schemeClr val="tx1"/>
              </a:solidFill>
            </a:endParaRPr>
          </a:p>
        </p:txBody>
      </p:sp>
      <p:sp>
        <p:nvSpPr>
          <p:cNvPr id="79" name="TextBox 9"/>
          <p:cNvSpPr txBox="1">
            <a:spLocks noChangeArrowheads="1"/>
          </p:cNvSpPr>
          <p:nvPr/>
        </p:nvSpPr>
        <p:spPr bwMode="auto">
          <a:xfrm>
            <a:off x="971600" y="5157192"/>
            <a:ext cx="635367" cy="369332"/>
          </a:xfrm>
          <a:prstGeom prst="rect">
            <a:avLst/>
          </a:prstGeom>
          <a:noFill/>
          <a:ln w="9525">
            <a:noFill/>
            <a:miter lim="800000"/>
            <a:headEnd/>
            <a:tailEnd/>
          </a:ln>
        </p:spPr>
        <p:txBody>
          <a:bodyPr wrap="none">
            <a:spAutoFit/>
          </a:bodyPr>
          <a:lstStyle/>
          <a:p>
            <a:r>
              <a:rPr lang="en-US" altLang="ko-KR" dirty="0" smtClean="0"/>
              <a:t>LV 5</a:t>
            </a:r>
            <a:endParaRPr lang="en-US" altLang="ko-KR" dirty="0">
              <a:solidFill>
                <a:schemeClr val="tx1"/>
              </a:solidFill>
            </a:endParaRPr>
          </a:p>
        </p:txBody>
      </p:sp>
      <p:sp>
        <p:nvSpPr>
          <p:cNvPr id="80" name="TextBox 9"/>
          <p:cNvSpPr txBox="1">
            <a:spLocks noChangeArrowheads="1"/>
          </p:cNvSpPr>
          <p:nvPr/>
        </p:nvSpPr>
        <p:spPr bwMode="auto">
          <a:xfrm>
            <a:off x="971600" y="5651956"/>
            <a:ext cx="635367" cy="369332"/>
          </a:xfrm>
          <a:prstGeom prst="rect">
            <a:avLst/>
          </a:prstGeom>
          <a:noFill/>
          <a:ln w="9525">
            <a:noFill/>
            <a:miter lim="800000"/>
            <a:headEnd/>
            <a:tailEnd/>
          </a:ln>
        </p:spPr>
        <p:txBody>
          <a:bodyPr wrap="none">
            <a:spAutoFit/>
          </a:bodyPr>
          <a:lstStyle/>
          <a:p>
            <a:r>
              <a:rPr lang="en-US" altLang="ko-KR" dirty="0" smtClean="0"/>
              <a:t>LV 6</a:t>
            </a:r>
            <a:endParaRPr lang="en-US" altLang="ko-KR" dirty="0">
              <a:solidFill>
                <a:schemeClr val="tx1"/>
              </a:solidFill>
            </a:endParaRPr>
          </a:p>
        </p:txBody>
      </p:sp>
      <p:sp>
        <p:nvSpPr>
          <p:cNvPr id="81" name="TextBox 9"/>
          <p:cNvSpPr txBox="1">
            <a:spLocks noChangeArrowheads="1"/>
          </p:cNvSpPr>
          <p:nvPr/>
        </p:nvSpPr>
        <p:spPr bwMode="auto">
          <a:xfrm>
            <a:off x="971600" y="6093296"/>
            <a:ext cx="635367" cy="369332"/>
          </a:xfrm>
          <a:prstGeom prst="rect">
            <a:avLst/>
          </a:prstGeom>
          <a:noFill/>
          <a:ln w="9525">
            <a:noFill/>
            <a:miter lim="800000"/>
            <a:headEnd/>
            <a:tailEnd/>
          </a:ln>
        </p:spPr>
        <p:txBody>
          <a:bodyPr wrap="none">
            <a:spAutoFit/>
          </a:bodyPr>
          <a:lstStyle/>
          <a:p>
            <a:r>
              <a:rPr lang="en-US" altLang="ko-KR" dirty="0" smtClean="0"/>
              <a:t>LV 7</a:t>
            </a:r>
            <a:endParaRPr lang="en-US" altLang="ko-KR" dirty="0">
              <a:solidFill>
                <a:schemeClr val="tx1"/>
              </a:solidFill>
            </a:endParaRPr>
          </a:p>
        </p:txBody>
      </p:sp>
      <p:sp>
        <p:nvSpPr>
          <p:cNvPr id="82" name="TextBox 3"/>
          <p:cNvSpPr txBox="1">
            <a:spLocks noChangeArrowheads="1"/>
          </p:cNvSpPr>
          <p:nvPr/>
        </p:nvSpPr>
        <p:spPr bwMode="auto">
          <a:xfrm>
            <a:off x="6323894" y="1412776"/>
            <a:ext cx="2712602" cy="369332"/>
          </a:xfrm>
          <a:prstGeom prst="rect">
            <a:avLst/>
          </a:prstGeom>
          <a:noFill/>
          <a:ln w="9525">
            <a:noFill/>
            <a:miter lim="800000"/>
            <a:headEnd/>
            <a:tailEnd/>
          </a:ln>
        </p:spPr>
        <p:txBody>
          <a:bodyPr wrap="none">
            <a:spAutoFit/>
          </a:bodyPr>
          <a:lstStyle/>
          <a:p>
            <a:r>
              <a:rPr lang="en-US" altLang="ko-KR" dirty="0" smtClean="0"/>
              <a:t>{¬x</a:t>
            </a:r>
            <a:r>
              <a:rPr lang="en-US" altLang="ko-KR" baseline="-25000" dirty="0" smtClean="0"/>
              <a:t>1</a:t>
            </a:r>
            <a:r>
              <a:rPr lang="en-US" altLang="ko-KR" dirty="0" smtClean="0"/>
              <a:t>, x</a:t>
            </a:r>
            <a:r>
              <a:rPr lang="en-US" altLang="ko-KR" baseline="-25000" dirty="0" smtClean="0"/>
              <a:t>2</a:t>
            </a:r>
            <a:r>
              <a:rPr lang="en-US" altLang="ko-KR" dirty="0" smtClean="0"/>
              <a:t>, ¬x</a:t>
            </a:r>
            <a:r>
              <a:rPr lang="en-US" altLang="ko-KR" baseline="-25000" dirty="0" smtClean="0"/>
              <a:t>3</a:t>
            </a:r>
            <a:r>
              <a:rPr lang="en-US" altLang="ko-KR" dirty="0" smtClean="0"/>
              <a:t>, x</a:t>
            </a:r>
            <a:r>
              <a:rPr lang="en-US" altLang="ko-KR" baseline="-25000" dirty="0" smtClean="0"/>
              <a:t>4</a:t>
            </a:r>
            <a:r>
              <a:rPr lang="en-US" altLang="ko-KR" dirty="0" smtClean="0"/>
              <a:t>, x</a:t>
            </a:r>
            <a:r>
              <a:rPr lang="en-US" altLang="ko-KR" baseline="-25000" dirty="0" smtClean="0"/>
              <a:t>5</a:t>
            </a:r>
            <a:r>
              <a:rPr lang="en-US" altLang="ko-KR" dirty="0" smtClean="0"/>
              <a:t>, ¬x</a:t>
            </a:r>
            <a:r>
              <a:rPr lang="en-US" altLang="ko-KR" baseline="-25000" dirty="0" smtClean="0"/>
              <a:t>6</a:t>
            </a:r>
            <a:r>
              <a:rPr lang="en-US" altLang="ko-KR" dirty="0" smtClean="0">
                <a:solidFill>
                  <a:schemeClr val="tx1"/>
                </a:solidFill>
              </a:rPr>
              <a:t>}</a:t>
            </a:r>
            <a:endParaRPr lang="en-US" altLang="ko-KR" dirty="0">
              <a:solidFill>
                <a:schemeClr val="tx1"/>
              </a:solidFill>
            </a:endParaRPr>
          </a:p>
        </p:txBody>
      </p:sp>
      <p:sp>
        <p:nvSpPr>
          <p:cNvPr id="83" name="TextBox 3"/>
          <p:cNvSpPr txBox="1">
            <a:spLocks noChangeArrowheads="1"/>
          </p:cNvSpPr>
          <p:nvPr/>
        </p:nvSpPr>
        <p:spPr bwMode="auto">
          <a:xfrm>
            <a:off x="6459308" y="1782108"/>
            <a:ext cx="2432076" cy="369332"/>
          </a:xfrm>
          <a:prstGeom prst="rect">
            <a:avLst/>
          </a:prstGeom>
          <a:noFill/>
          <a:ln w="9525">
            <a:noFill/>
            <a:miter lim="800000"/>
            <a:headEnd/>
            <a:tailEnd/>
          </a:ln>
        </p:spPr>
        <p:txBody>
          <a:bodyPr wrap="none">
            <a:spAutoFit/>
          </a:bodyPr>
          <a:lstStyle/>
          <a:p>
            <a:r>
              <a:rPr lang="en-US" altLang="ko-KR" dirty="0" smtClean="0">
                <a:solidFill>
                  <a:schemeClr val="tx1"/>
                </a:solidFill>
              </a:rPr>
              <a:t> </a:t>
            </a:r>
            <a:r>
              <a:rPr lang="en-US" altLang="ko-KR" sz="1600" dirty="0" smtClean="0">
                <a:solidFill>
                  <a:schemeClr val="tx1"/>
                </a:solidFill>
              </a:rPr>
              <a:t>7   5  </a:t>
            </a:r>
            <a:r>
              <a:rPr lang="ja-JP" altLang="en-US" sz="1600" dirty="0" smtClean="0">
                <a:solidFill>
                  <a:schemeClr val="tx1"/>
                </a:solidFill>
              </a:rPr>
              <a:t>　</a:t>
            </a:r>
            <a:r>
              <a:rPr lang="en-US" altLang="ko-KR" sz="1600" dirty="0" smtClean="0">
                <a:solidFill>
                  <a:schemeClr val="tx1"/>
                </a:solidFill>
              </a:rPr>
              <a:t> 5  </a:t>
            </a:r>
            <a:r>
              <a:rPr lang="ja-JP" altLang="en-US" sz="1600" dirty="0" smtClean="0">
                <a:solidFill>
                  <a:schemeClr val="tx1"/>
                </a:solidFill>
              </a:rPr>
              <a:t>　</a:t>
            </a:r>
            <a:r>
              <a:rPr lang="en-US" altLang="ko-KR" sz="1600" dirty="0" smtClean="0">
                <a:solidFill>
                  <a:schemeClr val="tx1"/>
                </a:solidFill>
              </a:rPr>
              <a:t>2  </a:t>
            </a:r>
            <a:r>
              <a:rPr lang="ja-JP" altLang="en-US" sz="1600" dirty="0" smtClean="0">
                <a:solidFill>
                  <a:schemeClr val="tx1"/>
                </a:solidFill>
              </a:rPr>
              <a:t>　</a:t>
            </a:r>
            <a:r>
              <a:rPr lang="en-US" altLang="ko-KR" sz="1600" dirty="0" smtClean="0">
                <a:solidFill>
                  <a:schemeClr val="tx1"/>
                </a:solidFill>
              </a:rPr>
              <a:t>2  </a:t>
            </a:r>
            <a:r>
              <a:rPr lang="ja-JP" altLang="en-US" sz="1600" dirty="0" smtClean="0">
                <a:solidFill>
                  <a:schemeClr val="tx1"/>
                </a:solidFill>
              </a:rPr>
              <a:t>　</a:t>
            </a:r>
            <a:r>
              <a:rPr lang="en-US" altLang="ko-KR" sz="1600" dirty="0" smtClean="0">
                <a:solidFill>
                  <a:schemeClr val="tx1"/>
                </a:solidFill>
              </a:rPr>
              <a:t> 2</a:t>
            </a:r>
            <a:endParaRPr lang="en-US" altLang="ko-KR" sz="1600" dirty="0">
              <a:solidFill>
                <a:schemeClr val="tx1"/>
              </a:solidFill>
            </a:endParaRPr>
          </a:p>
        </p:txBody>
      </p:sp>
      <p:cxnSp>
        <p:nvCxnSpPr>
          <p:cNvPr id="84" name="직선 화살표 연결선 4"/>
          <p:cNvCxnSpPr>
            <a:cxnSpLocks noChangeShapeType="1"/>
          </p:cNvCxnSpPr>
          <p:nvPr/>
        </p:nvCxnSpPr>
        <p:spPr bwMode="auto">
          <a:xfrm>
            <a:off x="5513294" y="1788561"/>
            <a:ext cx="570874" cy="0"/>
          </a:xfrm>
          <a:prstGeom prst="straightConnector1">
            <a:avLst/>
          </a:prstGeom>
          <a:noFill/>
          <a:ln w="9525" algn="ctr">
            <a:solidFill>
              <a:schemeClr val="tx1"/>
            </a:solidFill>
            <a:round/>
            <a:headEnd/>
            <a:tailEnd type="arrow" w="med" len="med"/>
          </a:ln>
        </p:spPr>
      </p:cxnSp>
      <p:cxnSp>
        <p:nvCxnSpPr>
          <p:cNvPr id="89" name="직선 연결선 127"/>
          <p:cNvCxnSpPr>
            <a:stCxn id="88" idx="2"/>
            <a:endCxn id="113" idx="0"/>
          </p:cNvCxnSpPr>
          <p:nvPr/>
        </p:nvCxnSpPr>
        <p:spPr>
          <a:xfrm flipH="1">
            <a:off x="7343037" y="2175442"/>
            <a:ext cx="858998" cy="488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직선 연결선 127"/>
          <p:cNvCxnSpPr>
            <a:stCxn id="87" idx="2"/>
            <a:endCxn id="113" idx="0"/>
          </p:cNvCxnSpPr>
          <p:nvPr/>
        </p:nvCxnSpPr>
        <p:spPr>
          <a:xfrm>
            <a:off x="7278306" y="2175442"/>
            <a:ext cx="64731" cy="488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직선 연결선 127"/>
          <p:cNvCxnSpPr>
            <a:stCxn id="3" idx="2"/>
            <a:endCxn id="113" idx="0"/>
          </p:cNvCxnSpPr>
          <p:nvPr/>
        </p:nvCxnSpPr>
        <p:spPr>
          <a:xfrm>
            <a:off x="6696236" y="2175442"/>
            <a:ext cx="646801" cy="488521"/>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3"/>
          <p:cNvSpPr txBox="1">
            <a:spLocks noChangeArrowheads="1"/>
          </p:cNvSpPr>
          <p:nvPr/>
        </p:nvSpPr>
        <p:spPr bwMode="auto">
          <a:xfrm>
            <a:off x="6923691" y="2663963"/>
            <a:ext cx="838691" cy="369332"/>
          </a:xfrm>
          <a:prstGeom prst="rect">
            <a:avLst/>
          </a:prstGeom>
          <a:noFill/>
          <a:ln w="9525">
            <a:noFill/>
            <a:miter lim="800000"/>
            <a:headEnd/>
            <a:tailEnd/>
          </a:ln>
        </p:spPr>
        <p:txBody>
          <a:bodyPr wrap="none">
            <a:spAutoFit/>
          </a:bodyPr>
          <a:lstStyle/>
          <a:p>
            <a:r>
              <a:rPr lang="en-US" altLang="ko-KR" dirty="0" smtClean="0"/>
              <a:t>Blocks</a:t>
            </a:r>
            <a:endParaRPr lang="en-US" altLang="ko-KR" dirty="0">
              <a:solidFill>
                <a:schemeClr val="tx1"/>
              </a:solidFill>
            </a:endParaRPr>
          </a:p>
        </p:txBody>
      </p:sp>
      <p:sp>
        <p:nvSpPr>
          <p:cNvPr id="117" name="TextBox 3"/>
          <p:cNvSpPr txBox="1">
            <a:spLocks noChangeArrowheads="1"/>
          </p:cNvSpPr>
          <p:nvPr/>
        </p:nvSpPr>
        <p:spPr bwMode="auto">
          <a:xfrm>
            <a:off x="6804248" y="3923764"/>
            <a:ext cx="1072730" cy="369332"/>
          </a:xfrm>
          <a:prstGeom prst="rect">
            <a:avLst/>
          </a:prstGeom>
          <a:noFill/>
          <a:ln w="9525">
            <a:noFill/>
            <a:miter lim="800000"/>
            <a:headEnd/>
            <a:tailEnd/>
          </a:ln>
        </p:spPr>
        <p:txBody>
          <a:bodyPr wrap="none">
            <a:spAutoFit/>
          </a:bodyPr>
          <a:lstStyle/>
          <a:p>
            <a:r>
              <a:rPr lang="en-US" altLang="ko-KR" i="1" dirty="0">
                <a:latin typeface="Times New Roman" panose="02020603050405020304" pitchFamily="18" charset="0"/>
                <a:cs typeface="Times New Roman" panose="02020603050405020304" pitchFamily="18" charset="0"/>
              </a:rPr>
              <a:t>LBD</a:t>
            </a:r>
            <a:r>
              <a:rPr lang="en-US" altLang="ko-KR" dirty="0" smtClean="0"/>
              <a:t> = 3</a:t>
            </a:r>
            <a:endParaRPr lang="en-US" altLang="ko-KR" dirty="0">
              <a:solidFill>
                <a:schemeClr val="tx1"/>
              </a:solidFill>
            </a:endParaRPr>
          </a:p>
        </p:txBody>
      </p:sp>
      <p:sp>
        <p:nvSpPr>
          <p:cNvPr id="118" name="오른쪽 화살표 34"/>
          <p:cNvSpPr>
            <a:spLocks noChangeArrowheads="1"/>
          </p:cNvSpPr>
          <p:nvPr/>
        </p:nvSpPr>
        <p:spPr bwMode="auto">
          <a:xfrm rot="5400000">
            <a:off x="7127012" y="3212977"/>
            <a:ext cx="432047" cy="576064"/>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64" name="TextBox 3"/>
          <p:cNvSpPr txBox="1">
            <a:spLocks noChangeArrowheads="1"/>
          </p:cNvSpPr>
          <p:nvPr/>
        </p:nvSpPr>
        <p:spPr bwMode="auto">
          <a:xfrm>
            <a:off x="3076028" y="1790401"/>
            <a:ext cx="2432076" cy="369332"/>
          </a:xfrm>
          <a:prstGeom prst="rect">
            <a:avLst/>
          </a:prstGeom>
          <a:noFill/>
          <a:ln w="9525">
            <a:noFill/>
            <a:miter lim="800000"/>
            <a:headEnd/>
            <a:tailEnd/>
          </a:ln>
        </p:spPr>
        <p:txBody>
          <a:bodyPr wrap="none">
            <a:spAutoFit/>
          </a:bodyPr>
          <a:lstStyle/>
          <a:p>
            <a:r>
              <a:rPr lang="en-US" altLang="ko-KR" dirty="0" smtClean="0">
                <a:solidFill>
                  <a:schemeClr val="tx1"/>
                </a:solidFill>
              </a:rPr>
              <a:t> </a:t>
            </a:r>
            <a:r>
              <a:rPr lang="en-US" altLang="ko-KR" sz="1600" dirty="0" smtClean="0">
                <a:solidFill>
                  <a:schemeClr val="tx1"/>
                </a:solidFill>
              </a:rPr>
              <a:t>7   5  </a:t>
            </a:r>
            <a:r>
              <a:rPr lang="ja-JP" altLang="en-US" sz="1600" dirty="0" smtClean="0">
                <a:solidFill>
                  <a:schemeClr val="tx1"/>
                </a:solidFill>
              </a:rPr>
              <a:t>　</a:t>
            </a:r>
            <a:r>
              <a:rPr lang="en-US" altLang="ko-KR" sz="1600" dirty="0" smtClean="0">
                <a:solidFill>
                  <a:schemeClr val="tx1"/>
                </a:solidFill>
              </a:rPr>
              <a:t> 5  </a:t>
            </a:r>
            <a:r>
              <a:rPr lang="ja-JP" altLang="en-US" sz="1600" dirty="0" smtClean="0">
                <a:solidFill>
                  <a:schemeClr val="tx1"/>
                </a:solidFill>
              </a:rPr>
              <a:t>　</a:t>
            </a:r>
            <a:r>
              <a:rPr lang="en-US" altLang="ko-KR" sz="1600" dirty="0" smtClean="0">
                <a:solidFill>
                  <a:schemeClr val="tx1"/>
                </a:solidFill>
              </a:rPr>
              <a:t>2  </a:t>
            </a:r>
            <a:r>
              <a:rPr lang="ja-JP" altLang="en-US" sz="1600" dirty="0" smtClean="0">
                <a:solidFill>
                  <a:schemeClr val="tx1"/>
                </a:solidFill>
              </a:rPr>
              <a:t>　</a:t>
            </a:r>
            <a:r>
              <a:rPr lang="en-US" altLang="ko-KR" sz="1600" dirty="0" smtClean="0">
                <a:solidFill>
                  <a:schemeClr val="tx1"/>
                </a:solidFill>
              </a:rPr>
              <a:t>2  </a:t>
            </a:r>
            <a:r>
              <a:rPr lang="ja-JP" altLang="en-US" sz="1600" dirty="0" smtClean="0">
                <a:solidFill>
                  <a:schemeClr val="tx1"/>
                </a:solidFill>
              </a:rPr>
              <a:t>　</a:t>
            </a:r>
            <a:r>
              <a:rPr lang="en-US" altLang="ko-KR" sz="1600" dirty="0" smtClean="0">
                <a:solidFill>
                  <a:schemeClr val="tx1"/>
                </a:solidFill>
              </a:rPr>
              <a:t> 2</a:t>
            </a:r>
            <a:endParaRPr lang="en-US" altLang="ko-KR" sz="1600" dirty="0">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r>
              <a:rPr lang="en-US" altLang="ko-KR" sz="3600" dirty="0" smtClean="0"/>
              <a:t>Experimental result</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dirty="0" smtClean="0"/>
              <a:t>Benchmarks</a:t>
            </a:r>
          </a:p>
          <a:p>
            <a:pPr lvl="1"/>
            <a:r>
              <a:rPr lang="en-US" altLang="ko-KR" sz="2000" dirty="0" smtClean="0"/>
              <a:t>SAT 2014 application 300 problems </a:t>
            </a:r>
          </a:p>
          <a:p>
            <a:pPr lvl="1"/>
            <a:r>
              <a:rPr lang="en-US" altLang="ko-KR" sz="2000" dirty="0" smtClean="0"/>
              <a:t>Time limit: 5000 sec</a:t>
            </a:r>
            <a:endParaRPr lang="en-US" altLang="ko-KR" sz="1600" dirty="0" smtClean="0"/>
          </a:p>
        </p:txBody>
      </p:sp>
      <p:graphicFrame>
        <p:nvGraphicFramePr>
          <p:cNvPr id="4" name="표 3"/>
          <p:cNvGraphicFramePr>
            <a:graphicFrameLocks noGrp="1"/>
          </p:cNvGraphicFramePr>
          <p:nvPr>
            <p:extLst>
              <p:ext uri="{D42A27DB-BD31-4B8C-83A1-F6EECF244321}">
                <p14:modId xmlns:p14="http://schemas.microsoft.com/office/powerpoint/2010/main" xmlns="" val="2711860633"/>
              </p:ext>
            </p:extLst>
          </p:nvPr>
        </p:nvGraphicFramePr>
        <p:xfrm>
          <a:off x="827584" y="3140968"/>
          <a:ext cx="7344816" cy="2466632"/>
        </p:xfrm>
        <a:graphic>
          <a:graphicData uri="http://schemas.openxmlformats.org/drawingml/2006/table">
            <a:tbl>
              <a:tblPr firstRow="1" bandRow="1">
                <a:tableStyleId>{10A1B5D5-9B99-4C35-A422-299274C87663}</a:tableStyleId>
              </a:tblPr>
              <a:tblGrid>
                <a:gridCol w="2644134"/>
                <a:gridCol w="2350341"/>
                <a:gridCol w="2350341"/>
              </a:tblGrid>
              <a:tr h="546392">
                <a:tc>
                  <a:txBody>
                    <a:bodyPr/>
                    <a:lstStyle/>
                    <a:p>
                      <a:pPr algn="ctr" latinLnBrk="1"/>
                      <a:r>
                        <a:rPr lang="en-US" altLang="ko-KR" dirty="0" smtClean="0">
                          <a:solidFill>
                            <a:schemeClr val="tx1"/>
                          </a:solidFill>
                        </a:rPr>
                        <a:t>Solver</a:t>
                      </a:r>
                      <a:r>
                        <a:rPr lang="en-US" altLang="ko-KR" baseline="0" dirty="0" smtClean="0">
                          <a:solidFill>
                            <a:schemeClr val="tx1"/>
                          </a:solidFill>
                        </a:rPr>
                        <a:t> Type</a:t>
                      </a:r>
                      <a:endParaRPr lang="ko-KR" altLang="en-US" dirty="0">
                        <a:solidFill>
                          <a:schemeClr val="tx1"/>
                        </a:solidFill>
                      </a:endParaRPr>
                    </a:p>
                  </a:txBody>
                  <a:tcPr>
                    <a:lnR w="12700" cap="flat" cmpd="sng" algn="ctr">
                      <a:solidFill>
                        <a:srgbClr val="FFC000"/>
                      </a:solidFill>
                      <a:prstDash val="solid"/>
                      <a:round/>
                      <a:headEnd type="none" w="med" len="med"/>
                      <a:tailEnd type="none" w="med" len="med"/>
                    </a:lnR>
                    <a:solidFill>
                      <a:schemeClr val="bg1"/>
                    </a:solidFill>
                  </a:tcPr>
                </a:tc>
                <a:tc>
                  <a:txBody>
                    <a:bodyPr/>
                    <a:lstStyle/>
                    <a:p>
                      <a:pPr algn="ctr" latinLnBrk="1"/>
                      <a:r>
                        <a:rPr lang="en-US" altLang="ko-KR" baseline="0" dirty="0" smtClean="0"/>
                        <a:t>Solved / Problems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Average</a:t>
                      </a:r>
                      <a:r>
                        <a:rPr lang="en-US" altLang="ko-KR" baseline="0" dirty="0" smtClean="0"/>
                        <a:t> cost (s)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Glueminisat</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baseline="0" dirty="0" smtClean="0"/>
                        <a:t>229 / 300</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1780</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Glueminisat</a:t>
                      </a:r>
                      <a:r>
                        <a:rPr lang="en-US" altLang="ko-KR" dirty="0" smtClean="0"/>
                        <a:t> + </a:t>
                      </a:r>
                      <a:r>
                        <a:rPr lang="en-US" altLang="ko-KR" i="1" dirty="0" smtClean="0">
                          <a:latin typeface="Times New Roman" panose="02020603050405020304" pitchFamily="18" charset="0"/>
                          <a:cs typeface="Times New Roman" panose="02020603050405020304" pitchFamily="18" charset="0"/>
                        </a:rPr>
                        <a:t>ActivityMini_V</a:t>
                      </a:r>
                      <a:r>
                        <a:rPr lang="en-US" altLang="ja-JP" i="1" dirty="0" smtClean="0">
                          <a:latin typeface="Times New Roman" panose="02020603050405020304" pitchFamily="18" charset="0"/>
                          <a:cs typeface="Times New Roman" panose="02020603050405020304" pitchFamily="18" charset="0"/>
                        </a:rPr>
                        <a:t>1</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232 / 300</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1800</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Lingeling</a:t>
                      </a:r>
                      <a:endParaRPr lang="en-US" altLang="ko-KR" dirty="0" smtClean="0"/>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t> (2014</a:t>
                      </a:r>
                      <a:r>
                        <a:rPr lang="en-US" altLang="ko-KR" baseline="0" dirty="0" smtClean="0"/>
                        <a:t> SAT competition top solver)</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231 / 300</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1989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Implement of parallel solver</a:t>
            </a:r>
            <a:endParaRPr lang="ko-KR" altLang="en-US" sz="3600" dirty="0" smtClean="0"/>
          </a:p>
        </p:txBody>
      </p:sp>
      <p:sp>
        <p:nvSpPr>
          <p:cNvPr id="14339" name="내용 개체 틀 2"/>
          <p:cNvSpPr>
            <a:spLocks noGrp="1"/>
          </p:cNvSpPr>
          <p:nvPr>
            <p:ph idx="1"/>
          </p:nvPr>
        </p:nvSpPr>
        <p:spPr/>
        <p:txBody>
          <a:bodyPr>
            <a:normAutofit/>
          </a:bodyPr>
          <a:lstStyle/>
          <a:p>
            <a:r>
              <a:rPr lang="en-US" altLang="ja-JP" sz="2400" i="1" dirty="0" err="1" smtClean="0">
                <a:latin typeface="Times New Roman" panose="02020603050405020304" pitchFamily="18" charset="0"/>
                <a:cs typeface="Times New Roman" panose="02020603050405020304" pitchFamily="18" charset="0"/>
              </a:rPr>
              <a:t>ISoV</a:t>
            </a:r>
            <a:r>
              <a:rPr lang="en-US" altLang="ja-JP" sz="2400" i="1" dirty="0" smtClean="0">
                <a:latin typeface="Times New Roman" panose="02020603050405020304" pitchFamily="18" charset="0"/>
                <a:cs typeface="Times New Roman" panose="02020603050405020304" pitchFamily="18" charset="0"/>
              </a:rPr>
              <a:t>, Tie break</a:t>
            </a:r>
            <a:r>
              <a:rPr lang="en-US" altLang="ja-JP" sz="2400" dirty="0"/>
              <a:t> </a:t>
            </a:r>
            <a:r>
              <a:rPr lang="en-US" altLang="ja-JP" sz="2400" dirty="0" smtClean="0"/>
              <a:t>in </a:t>
            </a:r>
            <a:r>
              <a:rPr lang="en-US" altLang="ja-JP" sz="2400" dirty="0" err="1" smtClean="0"/>
              <a:t>Glueminisat</a:t>
            </a:r>
            <a:endParaRPr lang="en-US" altLang="ja-JP" sz="2400" dirty="0" smtClean="0"/>
          </a:p>
          <a:p>
            <a:pPr lvl="1"/>
            <a:r>
              <a:rPr lang="en-US" altLang="ja-JP" sz="2000" dirty="0"/>
              <a:t>A</a:t>
            </a:r>
            <a:r>
              <a:rPr lang="en-US" altLang="ja-JP" sz="2000" dirty="0" smtClean="0"/>
              <a:t>pplicable, efficient in some instances</a:t>
            </a:r>
          </a:p>
          <a:p>
            <a:endParaRPr lang="en-US" altLang="ja-JP" sz="2400" dirty="0" smtClean="0"/>
          </a:p>
          <a:p>
            <a:r>
              <a:rPr lang="en-US" altLang="ja-JP" sz="2400" dirty="0" err="1" smtClean="0"/>
              <a:t>ParaGlueminisat</a:t>
            </a:r>
            <a:r>
              <a:rPr lang="en-US" altLang="ja-JP" sz="2400" dirty="0" smtClean="0"/>
              <a:t> </a:t>
            </a:r>
          </a:p>
          <a:p>
            <a:pPr lvl="1"/>
            <a:r>
              <a:rPr lang="en-US" altLang="ja-JP" sz="2000" dirty="0"/>
              <a:t>B</a:t>
            </a:r>
            <a:r>
              <a:rPr lang="en-US" altLang="ja-JP" sz="2000" dirty="0" smtClean="0"/>
              <a:t>ased on </a:t>
            </a:r>
            <a:r>
              <a:rPr lang="en-US" altLang="ja-JP" sz="2000" dirty="0" err="1" smtClean="0"/>
              <a:t>Glueminisat</a:t>
            </a:r>
            <a:endParaRPr lang="en-US" altLang="ja-JP" sz="2000" dirty="0" smtClean="0"/>
          </a:p>
          <a:p>
            <a:endParaRPr lang="en-US" altLang="ja-JP" sz="2400" dirty="0" smtClean="0"/>
          </a:p>
          <a:p>
            <a:pPr>
              <a:buNone/>
            </a:pPr>
            <a:endParaRPr lang="en-US" altLang="ko-KR" sz="24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Results in </a:t>
            </a:r>
            <a:r>
              <a:rPr lang="en-US" altLang="ko-KR" sz="3600" dirty="0" err="1" smtClean="0"/>
              <a:t>ParaGlueminisat</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dirty="0" smtClean="0"/>
              <a:t>Benchmarks</a:t>
            </a:r>
          </a:p>
          <a:p>
            <a:pPr lvl="1"/>
            <a:r>
              <a:rPr lang="en-US" altLang="ko-KR" sz="2000" dirty="0" smtClean="0"/>
              <a:t>Set of 2 more fails by 12 </a:t>
            </a:r>
            <a:r>
              <a:rPr lang="en-US" altLang="ko-KR" sz="2000" i="1" dirty="0" err="1" smtClean="0">
                <a:latin typeface="Times New Roman" panose="02020603050405020304" pitchFamily="18" charset="0"/>
                <a:cs typeface="Times New Roman" panose="02020603050405020304" pitchFamily="18" charset="0"/>
              </a:rPr>
              <a:t>ISoV</a:t>
            </a:r>
            <a:r>
              <a:rPr lang="en-US" altLang="ko-KR" sz="2000" dirty="0" smtClean="0"/>
              <a:t> test from SAT 2014 application 300 problems </a:t>
            </a:r>
          </a:p>
          <a:p>
            <a:pPr lvl="1"/>
            <a:r>
              <a:rPr lang="en-US" altLang="ko-KR" sz="2000" dirty="0" smtClean="0"/>
              <a:t>Time limit: 5000 sec</a:t>
            </a:r>
          </a:p>
          <a:p>
            <a:pPr lvl="1"/>
            <a:r>
              <a:rPr lang="en-US" altLang="ko-KR" sz="2000" dirty="0" smtClean="0"/>
              <a:t>Clause sharing policy: below </a:t>
            </a:r>
            <a:r>
              <a:rPr lang="en-US" altLang="ko-KR" sz="2000" i="1" dirty="0" smtClean="0">
                <a:latin typeface="Times New Roman" panose="02020603050405020304" pitchFamily="18" charset="0"/>
                <a:cs typeface="Times New Roman" panose="02020603050405020304" pitchFamily="18" charset="0"/>
              </a:rPr>
              <a:t>LBD</a:t>
            </a:r>
            <a:r>
              <a:rPr lang="en-US" altLang="ko-KR" sz="2000" dirty="0" smtClean="0"/>
              <a:t> = 2</a:t>
            </a:r>
            <a:endParaRPr lang="en-US" altLang="ko-KR" sz="1600" dirty="0" smtClean="0"/>
          </a:p>
        </p:txBody>
      </p:sp>
      <p:graphicFrame>
        <p:nvGraphicFramePr>
          <p:cNvPr id="4" name="표 3"/>
          <p:cNvGraphicFramePr>
            <a:graphicFrameLocks noGrp="1"/>
          </p:cNvGraphicFramePr>
          <p:nvPr>
            <p:extLst>
              <p:ext uri="{D42A27DB-BD31-4B8C-83A1-F6EECF244321}">
                <p14:modId xmlns:p14="http://schemas.microsoft.com/office/powerpoint/2010/main" xmlns="" val="101989387"/>
              </p:ext>
            </p:extLst>
          </p:nvPr>
        </p:nvGraphicFramePr>
        <p:xfrm>
          <a:off x="827584" y="3933056"/>
          <a:ext cx="7344816" cy="1643672"/>
        </p:xfrm>
        <a:graphic>
          <a:graphicData uri="http://schemas.openxmlformats.org/drawingml/2006/table">
            <a:tbl>
              <a:tblPr firstRow="1" bandRow="1">
                <a:tableStyleId>{10A1B5D5-9B99-4C35-A422-299274C87663}</a:tableStyleId>
              </a:tblPr>
              <a:tblGrid>
                <a:gridCol w="3888432"/>
                <a:gridCol w="3456384"/>
              </a:tblGrid>
              <a:tr h="546392">
                <a:tc>
                  <a:txBody>
                    <a:bodyPr/>
                    <a:lstStyle/>
                    <a:p>
                      <a:pPr algn="ctr" latinLnBrk="1"/>
                      <a:r>
                        <a:rPr lang="en-US" altLang="ko-KR" dirty="0" smtClean="0">
                          <a:solidFill>
                            <a:schemeClr val="tx1"/>
                          </a:solidFill>
                        </a:rPr>
                        <a:t>Solver</a:t>
                      </a:r>
                      <a:r>
                        <a:rPr lang="en-US" altLang="ko-KR" baseline="0" dirty="0" smtClean="0">
                          <a:solidFill>
                            <a:schemeClr val="tx1"/>
                          </a:solidFill>
                        </a:rPr>
                        <a:t> Type</a:t>
                      </a:r>
                      <a:endParaRPr lang="ko-KR" altLang="en-US" dirty="0">
                        <a:solidFill>
                          <a:schemeClr val="tx1"/>
                        </a:solidFill>
                      </a:endParaRPr>
                    </a:p>
                  </a:txBody>
                  <a:tcPr>
                    <a:lnR w="12700" cap="flat" cmpd="sng" algn="ctr">
                      <a:solidFill>
                        <a:srgbClr val="FFC000"/>
                      </a:solidFill>
                      <a:prstDash val="solid"/>
                      <a:round/>
                      <a:headEnd type="none" w="med" len="med"/>
                      <a:tailEnd type="none" w="med" len="med"/>
                    </a:lnR>
                    <a:solidFill>
                      <a:schemeClr val="bg1"/>
                    </a:solidFill>
                  </a:tcPr>
                </a:tc>
                <a:tc>
                  <a:txBody>
                    <a:bodyPr/>
                    <a:lstStyle/>
                    <a:p>
                      <a:pPr algn="ctr" latinLnBrk="1"/>
                      <a:r>
                        <a:rPr lang="en-US" altLang="ko-KR" baseline="0" dirty="0" smtClean="0"/>
                        <a:t>Solved / Problems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Glueminisat</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baseline="0" dirty="0" smtClean="0"/>
                        <a:t>31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ParaGlueminisat</a:t>
                      </a:r>
                      <a:r>
                        <a:rPr lang="en-US" altLang="ko-KR" dirty="0" smtClean="0"/>
                        <a:t> + </a:t>
                      </a:r>
                      <a:r>
                        <a:rPr lang="en-US" altLang="ko-KR" i="1" dirty="0" smtClean="0">
                          <a:latin typeface="Times New Roman" panose="02020603050405020304" pitchFamily="18" charset="0"/>
                          <a:cs typeface="Times New Roman" panose="02020603050405020304" pitchFamily="18" charset="0"/>
                        </a:rPr>
                        <a:t>tie break</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37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ParaGlueminisat</a:t>
                      </a:r>
                      <a:r>
                        <a:rPr lang="en-US" altLang="ko-KR" dirty="0" smtClean="0"/>
                        <a:t> + </a:t>
                      </a:r>
                      <a:r>
                        <a:rPr lang="en-US" altLang="ko-KR" i="1" dirty="0" err="1" smtClean="0">
                          <a:latin typeface="Times New Roman" panose="02020603050405020304" pitchFamily="18" charset="0"/>
                          <a:cs typeface="Times New Roman" panose="02020603050405020304" pitchFamily="18" charset="0"/>
                        </a:rPr>
                        <a:t>ISoV</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39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Additional ideas for parallel solvers</a:t>
            </a:r>
            <a:endParaRPr lang="ko-KR" altLang="en-US" sz="3600" dirty="0" smtClean="0"/>
          </a:p>
        </p:txBody>
      </p:sp>
      <p:sp>
        <p:nvSpPr>
          <p:cNvPr id="14339" name="내용 개체 틀 2"/>
          <p:cNvSpPr>
            <a:spLocks noGrp="1"/>
          </p:cNvSpPr>
          <p:nvPr>
            <p:ph idx="1"/>
          </p:nvPr>
        </p:nvSpPr>
        <p:spPr/>
        <p:txBody>
          <a:bodyPr>
            <a:normAutofit lnSpcReduction="10000"/>
          </a:bodyPr>
          <a:lstStyle/>
          <a:p>
            <a:r>
              <a:rPr lang="en-US" altLang="ja-JP" sz="2400" dirty="0" smtClean="0"/>
              <a:t>SAT problems</a:t>
            </a:r>
          </a:p>
          <a:p>
            <a:pPr lvl="1"/>
            <a:r>
              <a:rPr lang="en-US" altLang="ja-JP" sz="2000" dirty="0" err="1" smtClean="0"/>
              <a:t>Satisfiable</a:t>
            </a:r>
            <a:r>
              <a:rPr lang="en-US" altLang="ja-JP" sz="2000" dirty="0" smtClean="0"/>
              <a:t> problems + </a:t>
            </a:r>
            <a:r>
              <a:rPr lang="en-US" altLang="ja-JP" sz="2000" dirty="0" err="1" smtClean="0"/>
              <a:t>unsatisfiable</a:t>
            </a:r>
            <a:r>
              <a:rPr lang="en-US" altLang="ja-JP" sz="2000" dirty="0"/>
              <a:t> </a:t>
            </a:r>
            <a:r>
              <a:rPr lang="en-US" altLang="ja-JP" sz="2000" dirty="0" smtClean="0"/>
              <a:t>problems</a:t>
            </a:r>
          </a:p>
          <a:p>
            <a:pPr lvl="1"/>
            <a:r>
              <a:rPr lang="en-US" altLang="ja-JP" sz="2000" dirty="0" err="1" smtClean="0"/>
              <a:t>Satisfiable</a:t>
            </a:r>
            <a:r>
              <a:rPr lang="en-US" altLang="ja-JP" sz="2000" dirty="0" smtClean="0"/>
              <a:t> problems</a:t>
            </a:r>
          </a:p>
          <a:p>
            <a:pPr lvl="2"/>
            <a:r>
              <a:rPr lang="en-US" altLang="ja-JP" sz="1600" dirty="0" smtClean="0"/>
              <a:t>Relatively strong in </a:t>
            </a:r>
            <a:r>
              <a:rPr lang="en-US" altLang="ja-JP" sz="1600" dirty="0" err="1" smtClean="0"/>
              <a:t>MiniSat</a:t>
            </a:r>
            <a:endParaRPr lang="en-US" altLang="ja-JP" sz="1600" dirty="0" smtClean="0"/>
          </a:p>
          <a:p>
            <a:pPr lvl="1"/>
            <a:r>
              <a:rPr lang="en-US" altLang="ja-JP" sz="2000" dirty="0" err="1" smtClean="0"/>
              <a:t>Unsatisfiable</a:t>
            </a:r>
            <a:r>
              <a:rPr lang="en-US" altLang="ja-JP" sz="2000" dirty="0" smtClean="0"/>
              <a:t> problems</a:t>
            </a:r>
          </a:p>
          <a:p>
            <a:pPr lvl="2"/>
            <a:r>
              <a:rPr lang="en-US" altLang="ja-JP" sz="1600" dirty="0" smtClean="0"/>
              <a:t>Relatively strong in many SOTA solvers</a:t>
            </a:r>
            <a:endParaRPr lang="en-US" altLang="ja-JP" sz="2000" dirty="0" smtClean="0"/>
          </a:p>
          <a:p>
            <a:r>
              <a:rPr lang="en-US" altLang="ja-JP" sz="2400" dirty="0" err="1" smtClean="0"/>
              <a:t>Glueminisat</a:t>
            </a:r>
            <a:endParaRPr lang="en-US" altLang="ja-JP" sz="2400" dirty="0" smtClean="0"/>
          </a:p>
          <a:p>
            <a:pPr lvl="1"/>
            <a:r>
              <a:rPr lang="en-US" altLang="ja-JP" sz="2000" dirty="0" smtClean="0"/>
              <a:t>Based on </a:t>
            </a:r>
            <a:r>
              <a:rPr lang="en-US" altLang="ja-JP" sz="2000" dirty="0" err="1" smtClean="0"/>
              <a:t>MiniSat</a:t>
            </a:r>
            <a:endParaRPr lang="en-US" altLang="ja-JP" sz="2000" dirty="0" smtClean="0"/>
          </a:p>
          <a:p>
            <a:pPr lvl="1"/>
            <a:r>
              <a:rPr lang="en-US" altLang="ja-JP" sz="2000" dirty="0" smtClean="0"/>
              <a:t>Convertible into </a:t>
            </a:r>
            <a:r>
              <a:rPr lang="en-US" altLang="ja-JP" sz="2000" dirty="0" err="1" smtClean="0"/>
              <a:t>Minisat</a:t>
            </a:r>
            <a:r>
              <a:rPr lang="en-US" altLang="ja-JP" sz="2000" dirty="0" smtClean="0"/>
              <a:t> through Boolean option</a:t>
            </a:r>
          </a:p>
          <a:p>
            <a:endParaRPr lang="en-US" altLang="ja-JP" sz="2400" dirty="0" smtClean="0"/>
          </a:p>
          <a:p>
            <a:r>
              <a:rPr lang="en-US" altLang="ja-JP" sz="2400" dirty="0" smtClean="0"/>
              <a:t>Use </a:t>
            </a:r>
            <a:r>
              <a:rPr lang="en-US" altLang="ja-JP" sz="2400" dirty="0" err="1" smtClean="0"/>
              <a:t>MiniSat</a:t>
            </a:r>
            <a:r>
              <a:rPr lang="en-US" altLang="ja-JP" sz="2400" dirty="0" smtClean="0"/>
              <a:t> + </a:t>
            </a:r>
            <a:r>
              <a:rPr lang="en-US" altLang="ja-JP" sz="2400" dirty="0" err="1" smtClean="0"/>
              <a:t>Glueminisat</a:t>
            </a:r>
            <a:r>
              <a:rPr lang="en-US" altLang="ja-JP" sz="2400" dirty="0" smtClean="0"/>
              <a:t> features</a:t>
            </a:r>
          </a:p>
          <a:p>
            <a:r>
              <a:rPr lang="en-US" altLang="ja-JP" sz="2400" dirty="0" smtClean="0"/>
              <a:t>Added </a:t>
            </a:r>
            <a:r>
              <a:rPr lang="en-US" altLang="ja-JP" sz="2400" i="1" dirty="0" smtClean="0">
                <a:latin typeface="Times New Roman" panose="02020603050405020304" pitchFamily="18" charset="0"/>
                <a:cs typeface="Times New Roman" panose="02020603050405020304" pitchFamily="18" charset="0"/>
              </a:rPr>
              <a:t>Recursive reshuffling</a:t>
            </a:r>
            <a:r>
              <a:rPr lang="en-US" altLang="ja-JP" sz="2400" dirty="0" smtClean="0"/>
              <a:t> option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r>
              <a:rPr lang="en-US" altLang="ja-JP" sz="3600" i="1" dirty="0">
                <a:latin typeface="Times New Roman" panose="02020603050405020304" pitchFamily="18" charset="0"/>
                <a:cs typeface="Times New Roman" panose="02020603050405020304" pitchFamily="18" charset="0"/>
              </a:rPr>
              <a:t>Recursive reshuffling</a:t>
            </a:r>
            <a:endParaRPr lang="ko-KR" altLang="en-US" sz="3600" dirty="0" smtClean="0"/>
          </a:p>
        </p:txBody>
      </p:sp>
      <mc:AlternateContent xmlns:mc="http://schemas.openxmlformats.org/markup-compatibility/2006">
        <mc:Choice xmlns:a14="http://schemas.microsoft.com/office/drawing/2010/main" xmlns="" Requires="a14">
          <p:sp>
            <p:nvSpPr>
              <p:cNvPr id="14339" name="내용 개체 틀 2"/>
              <p:cNvSpPr>
                <a:spLocks noGrp="1"/>
              </p:cNvSpPr>
              <p:nvPr>
                <p:ph idx="1"/>
              </p:nvPr>
            </p:nvSpPr>
            <p:spPr>
              <a:xfrm>
                <a:off x="4740156" y="1600202"/>
                <a:ext cx="3946643" cy="4525963"/>
              </a:xfrm>
            </p:spPr>
            <p:txBody>
              <a:bodyPr>
                <a:normAutofit/>
              </a:bodyPr>
              <a:lstStyle/>
              <a:p>
                <a14:m>
                  <m:oMath xmlns:m="http://schemas.openxmlformats.org/officeDocument/2006/math">
                    <m:r>
                      <a:rPr kumimoji="1" lang="en-US" altLang="ja-JP" sz="1600" i="1" smtClean="0">
                        <a:latin typeface="Cambria Math" panose="02040503050406030204" pitchFamily="18" charset="0"/>
                      </a:rPr>
                      <m:t>𝑝</m:t>
                    </m:r>
                  </m:oMath>
                </a14:m>
                <a:r>
                  <a:rPr lang="en-US" altLang="ja-JP" sz="1600" dirty="0" smtClean="0"/>
                  <a:t>: process number</a:t>
                </a:r>
              </a:p>
              <a:p>
                <a14:m>
                  <m:oMath xmlns:m="http://schemas.openxmlformats.org/officeDocument/2006/math">
                    <m:r>
                      <a:rPr kumimoji="1" lang="en-US" altLang="ja-JP" sz="1600" b="0" i="1" smtClean="0">
                        <a:latin typeface="Cambria Math" panose="02040503050406030204" pitchFamily="18" charset="0"/>
                        <a:ea typeface="Cambria Math" panose="02040503050406030204" pitchFamily="18" charset="0"/>
                      </a:rPr>
                      <m:t>𝑀</m:t>
                    </m:r>
                    <m:r>
                      <a:rPr kumimoji="1" lang="en-US" altLang="ja-JP" sz="1600" i="1">
                        <a:latin typeface="Cambria Math" panose="02040503050406030204" pitchFamily="18" charset="0"/>
                        <a:ea typeface="Cambria Math" panose="02040503050406030204" pitchFamily="18" charset="0"/>
                      </a:rPr>
                      <m:t>𝑇</m:t>
                    </m:r>
                    <m:r>
                      <a:rPr kumimoji="1" lang="en-US" altLang="ja-JP" sz="1600" b="0" i="1" smtClean="0">
                        <a:latin typeface="Cambria Math" panose="02040503050406030204" pitchFamily="18" charset="0"/>
                        <a:ea typeface="Cambria Math" panose="02040503050406030204" pitchFamily="18" charset="0"/>
                      </a:rPr>
                      <m:t>𝐿</m:t>
                    </m:r>
                  </m:oMath>
                </a14:m>
                <a:r>
                  <a:rPr lang="en-US" altLang="ja-JP" sz="1600" dirty="0" smtClean="0"/>
                  <a:t>: maximum time limit for recursive search</a:t>
                </a:r>
              </a:p>
              <a:p>
                <a14:m>
                  <m:oMath xmlns:m="http://schemas.openxmlformats.org/officeDocument/2006/math">
                    <m:r>
                      <a:rPr kumimoji="1" lang="en-US" altLang="ja-JP" sz="1600" b="0" i="1" smtClean="0">
                        <a:latin typeface="Cambria Math" panose="02040503050406030204" pitchFamily="18" charset="0"/>
                      </a:rPr>
                      <m:t>𝑀𝑁</m:t>
                    </m:r>
                  </m:oMath>
                </a14:m>
                <a:r>
                  <a:rPr lang="en-US" altLang="ja-JP" sz="1600" dirty="0" smtClean="0"/>
                  <a:t>: maximum number of recursive search in time </a:t>
                </a:r>
                <a14:m>
                  <m:oMath xmlns:m="http://schemas.openxmlformats.org/officeDocument/2006/math">
                    <m:r>
                      <a:rPr kumimoji="1" lang="en-US" altLang="ja-JP" sz="1600" b="0" i="1" smtClean="0">
                        <a:latin typeface="Cambria Math" panose="02040503050406030204" pitchFamily="18" charset="0"/>
                        <a:ea typeface="Cambria Math" panose="02040503050406030204" pitchFamily="18" charset="0"/>
                      </a:rPr>
                      <m:t>𝑀𝑇𝐿</m:t>
                    </m:r>
                    <m:r>
                      <a:rPr kumimoji="1" lang="en-US" altLang="ja-JP" sz="1600" i="1">
                        <a:latin typeface="Cambria Math" panose="02040503050406030204" pitchFamily="18" charset="0"/>
                        <a:ea typeface="Cambria Math" panose="02040503050406030204" pitchFamily="18" charset="0"/>
                      </a:rPr>
                      <m:t> </m:t>
                    </m:r>
                  </m:oMath>
                </a14:m>
                <a:endParaRPr kumimoji="1" lang="en-US" altLang="ja-JP" sz="1600" i="1" dirty="0" smtClean="0">
                  <a:latin typeface="Cambria Math" panose="02040503050406030204" pitchFamily="18" charset="0"/>
                  <a:ea typeface="Cambria Math" panose="02040503050406030204" pitchFamily="18" charset="0"/>
                </a:endParaRPr>
              </a:p>
              <a:p>
                <a14:m>
                  <m:oMath xmlns:m="http://schemas.openxmlformats.org/officeDocument/2006/math">
                    <m:r>
                      <a:rPr kumimoji="1" lang="en-US" altLang="ja-JP" sz="1600" b="0" i="1" smtClean="0">
                        <a:latin typeface="Cambria Math" panose="02040503050406030204" pitchFamily="18" charset="0"/>
                        <a:ea typeface="Cambria Math" panose="02040503050406030204" pitchFamily="18" charset="0"/>
                      </a:rPr>
                      <m:t>𝐸𝑇</m:t>
                    </m:r>
                  </m:oMath>
                </a14:m>
                <a:r>
                  <a:rPr lang="en-US" altLang="ja-JP" sz="1600" dirty="0" smtClean="0"/>
                  <a:t>: extra time to trigger reshuffling process</a:t>
                </a:r>
              </a:p>
              <a:p>
                <a14:m>
                  <m:oMath xmlns:m="http://schemas.openxmlformats.org/officeDocument/2006/math">
                    <m:r>
                      <a:rPr kumimoji="1" lang="en-US" altLang="ja-JP" sz="1600" i="1">
                        <a:latin typeface="Cambria Math" panose="02040503050406030204" pitchFamily="18" charset="0"/>
                      </a:rPr>
                      <m:t>𝑡𝑟</m:t>
                    </m:r>
                    <m:d>
                      <m:dPr>
                        <m:begChr m:val="["/>
                        <m:endChr m:val="]"/>
                        <m:ctrlPr>
                          <a:rPr kumimoji="1" lang="en-US" altLang="ja-JP" sz="1600" i="1">
                            <a:latin typeface="Cambria Math" panose="02040503050406030204" pitchFamily="18" charset="0"/>
                          </a:rPr>
                        </m:ctrlPr>
                      </m:dPr>
                      <m:e>
                        <m:r>
                          <a:rPr kumimoji="1" lang="en-US" altLang="ja-JP" sz="1600" i="1">
                            <a:latin typeface="Cambria Math" panose="02040503050406030204" pitchFamily="18" charset="0"/>
                          </a:rPr>
                          <m:t>𝑖</m:t>
                        </m:r>
                      </m:e>
                    </m:d>
                    <m:r>
                      <a:rPr kumimoji="1" lang="en-US" altLang="ja-JP" sz="1600" b="0" i="0" smtClean="0">
                        <a:latin typeface="Cambria Math" panose="02040503050406030204" pitchFamily="18" charset="0"/>
                      </a:rPr>
                      <m:t>: </m:t>
                    </m:r>
                  </m:oMath>
                </a14:m>
                <a:r>
                  <a:rPr lang="en-US" altLang="ja-JP" sz="1600" dirty="0" smtClean="0"/>
                  <a:t>time limit for recursive reshuffling (</a:t>
                </a:r>
                <a14:m>
                  <m:oMath xmlns:m="http://schemas.openxmlformats.org/officeDocument/2006/math">
                    <m:r>
                      <a:rPr kumimoji="1" lang="en-US" altLang="ja-JP" sz="1600" i="1">
                        <a:latin typeface="Cambria Math" panose="02040503050406030204" pitchFamily="18" charset="0"/>
                        <a:ea typeface="Cambria Math" panose="02040503050406030204" pitchFamily="18" charset="0"/>
                      </a:rPr>
                      <m:t>𝑖</m:t>
                    </m:r>
                  </m:oMath>
                </a14:m>
                <a:r>
                  <a:rPr lang="en-US" altLang="ja-JP" sz="1600" dirty="0" smtClean="0"/>
                  <a:t> + 1) times </a:t>
                </a:r>
              </a:p>
              <a:p>
                <a:pPr marL="0" indent="0">
                  <a:buNone/>
                </a:pPr>
                <a:r>
                  <a:rPr lang="en-US" altLang="ja-JP" sz="1600" dirty="0" smtClean="0"/>
                  <a:t/>
                </a:r>
                <a:endParaRPr lang="en-US" altLang="ja-JP" sz="1600" dirty="0"/>
              </a:p>
              <a:p>
                <a:endParaRPr lang="en-US" altLang="ja-JP" sz="1600" dirty="0" smtClean="0"/>
              </a:p>
              <a:p>
                <a:r>
                  <a:rPr lang="en-US" altLang="ja-JP" sz="1600" dirty="0" smtClean="0"/>
                  <a:t>For Threads </a:t>
                </a:r>
                <a:r>
                  <a:rPr lang="en-US" altLang="ko-KR" sz="1600" dirty="0"/>
                  <a:t>4</a:t>
                </a:r>
                <a14:m>
                  <m:oMath xmlns:m="http://schemas.openxmlformats.org/officeDocument/2006/math">
                    <m:r>
                      <a:rPr kumimoji="1" lang="en-US" altLang="ja-JP" sz="1600" i="1">
                        <a:latin typeface="Cambria Math" panose="02040503050406030204" pitchFamily="18" charset="0"/>
                      </a:rPr>
                      <m:t>𝑖</m:t>
                    </m:r>
                  </m:oMath>
                </a14:m>
                <a:r>
                  <a:rPr lang="en-US" altLang="ko-KR" sz="1600" i="1" dirty="0"/>
                  <a:t/>
                </a:r>
                <a:r>
                  <a:rPr lang="en-US" altLang="ko-KR" sz="1600" dirty="0"/>
                  <a:t>+ </a:t>
                </a:r>
                <a:r>
                  <a:rPr lang="en-US" altLang="ko-KR" sz="1600" dirty="0" smtClean="0"/>
                  <a:t>2, 4</a:t>
                </a:r>
                <a14:m>
                  <m:oMath xmlns:m="http://schemas.openxmlformats.org/officeDocument/2006/math">
                    <m:r>
                      <a:rPr kumimoji="1" lang="en-US" altLang="ja-JP" sz="1600" i="1">
                        <a:latin typeface="Cambria Math" panose="02040503050406030204" pitchFamily="18" charset="0"/>
                      </a:rPr>
                      <m:t>𝑖</m:t>
                    </m:r>
                  </m:oMath>
                </a14:m>
                <a:r>
                  <a:rPr lang="en-US" altLang="ko-KR" sz="1600" i="1" dirty="0" smtClean="0"/>
                  <a:t/>
                </a:r>
                <a:r>
                  <a:rPr lang="en-US" altLang="ko-KR" sz="1600" dirty="0"/>
                  <a:t>+ </a:t>
                </a:r>
                <a:r>
                  <a:rPr lang="en-US" altLang="ko-KR" sz="1600" dirty="0" smtClean="0"/>
                  <a:t>3, time limit for reshuffling is,</a:t>
                </a:r>
                <a:endParaRPr lang="ko-KR" altLang="en-US" sz="1600" dirty="0"/>
              </a:p>
              <a:p>
                <a:endParaRPr lang="en-US" altLang="ja-JP" sz="1600" dirty="0" smtClean="0"/>
              </a:p>
            </p:txBody>
          </p:sp>
        </mc:Choice>
        <mc:Fallback>
          <p:sp>
            <p:nvSpPr>
              <p:cNvPr id="14339" name="내용 개체 틀 2"/>
              <p:cNvSpPr>
                <a:spLocks noGrp="1" noRot="1" noChangeAspect="1" noMove="1" noResize="1" noEditPoints="1" noAdjustHandles="1" noChangeArrowheads="1" noChangeShapeType="1" noTextEdit="1"/>
              </p:cNvSpPr>
              <p:nvPr>
                <p:ph idx="1"/>
              </p:nvPr>
            </p:nvSpPr>
            <p:spPr>
              <a:xfrm>
                <a:off x="4740156" y="1600202"/>
                <a:ext cx="3946643" cy="4525963"/>
              </a:xfrm>
              <a:blipFill rotWithShape="0">
                <a:blip r:embed="rId3" cstate="print"/>
                <a:stretch>
                  <a:fillRect l="-618" t="-40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2" name="テキスト ボックス 1"/>
              <p:cNvSpPr txBox="1"/>
              <p:nvPr/>
            </p:nvSpPr>
            <p:spPr>
              <a:xfrm>
                <a:off x="5806850" y="4149080"/>
                <a:ext cx="1983428" cy="3614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rPr>
                        <m:t>𝑡𝑟</m:t>
                      </m:r>
                      <m:d>
                        <m:dPr>
                          <m:begChr m:val="["/>
                          <m:endChr m:val="]"/>
                          <m:ctrlPr>
                            <a:rPr kumimoji="1" lang="en-US" altLang="ja-JP" sz="1200" b="0" i="1" smtClean="0">
                              <a:latin typeface="Cambria Math" panose="02040503050406030204" pitchFamily="18" charset="0"/>
                            </a:rPr>
                          </m:ctrlPr>
                        </m:dPr>
                        <m:e>
                          <m:r>
                            <a:rPr kumimoji="1" lang="en-US" altLang="ja-JP" sz="1200" b="0" i="1" smtClean="0">
                              <a:latin typeface="Cambria Math" panose="02040503050406030204" pitchFamily="18" charset="0"/>
                            </a:rPr>
                            <m:t>𝑖</m:t>
                          </m:r>
                        </m:e>
                      </m:d>
                      <m:r>
                        <a:rPr kumimoji="1" lang="en-US" altLang="ja-JP" sz="1200" b="0" i="1" smtClean="0">
                          <a:latin typeface="Cambria Math" panose="02040503050406030204" pitchFamily="18" charset="0"/>
                        </a:rPr>
                        <m:t> </m:t>
                      </m:r>
                      <m:r>
                        <a:rPr kumimoji="1" lang="en-US" altLang="ja-JP" sz="1200" b="0" i="1" smtClean="0">
                          <a:latin typeface="Cambria Math" panose="02040503050406030204" pitchFamily="18" charset="0"/>
                          <a:ea typeface="Cambria Math" panose="02040503050406030204" pitchFamily="18" charset="0"/>
                        </a:rPr>
                        <m:t>= </m:t>
                      </m:r>
                      <m:f>
                        <m:fPr>
                          <m:ctrlPr>
                            <a:rPr kumimoji="1" lang="en-US" altLang="ja-JP" sz="1200" b="0" i="1" smtClean="0">
                              <a:latin typeface="Cambria Math" panose="02040503050406030204" pitchFamily="18" charset="0"/>
                              <a:ea typeface="Cambria Math" panose="02040503050406030204" pitchFamily="18" charset="0"/>
                            </a:rPr>
                          </m:ctrlPr>
                        </m:fPr>
                        <m:num>
                          <m:r>
                            <a:rPr kumimoji="1" lang="en-US" altLang="ja-JP" sz="1200" b="0" i="1" smtClean="0">
                              <a:latin typeface="Cambria Math" panose="02040503050406030204" pitchFamily="18" charset="0"/>
                              <a:ea typeface="Cambria Math" panose="02040503050406030204" pitchFamily="18" charset="0"/>
                            </a:rPr>
                            <m:t>𝑀𝑇𝐿</m:t>
                          </m:r>
                          <m:r>
                            <a:rPr kumimoji="1" lang="en-US" altLang="ja-JP" sz="1200" i="1">
                              <a:latin typeface="Cambria Math" panose="02040503050406030204" pitchFamily="18" charset="0"/>
                              <a:ea typeface="Cambria Math" panose="02040503050406030204" pitchFamily="18" charset="0"/>
                            </a:rPr>
                            <m:t>−</m:t>
                          </m:r>
                          <m:d>
                            <m:dPr>
                              <m:ctrlPr>
                                <a:rPr kumimoji="1" lang="en-US" altLang="ja-JP" sz="1200" i="1">
                                  <a:latin typeface="Cambria Math" panose="02040503050406030204" pitchFamily="18" charset="0"/>
                                  <a:ea typeface="Cambria Math" panose="02040503050406030204" pitchFamily="18" charset="0"/>
                                </a:rPr>
                              </m:ctrlPr>
                            </m:dPr>
                            <m:e>
                              <m:r>
                                <a:rPr kumimoji="1" lang="en-US" altLang="ja-JP" sz="1200" i="1">
                                  <a:latin typeface="Cambria Math" panose="02040503050406030204" pitchFamily="18" charset="0"/>
                                  <a:ea typeface="Cambria Math" panose="02040503050406030204" pitchFamily="18" charset="0"/>
                                </a:rPr>
                                <m:t>𝑖</m:t>
                              </m:r>
                              <m:r>
                                <a:rPr kumimoji="1" lang="en-US" altLang="ja-JP" sz="1200" i="1">
                                  <a:latin typeface="Cambria Math" panose="02040503050406030204" pitchFamily="18" charset="0"/>
                                  <a:ea typeface="Cambria Math" panose="02040503050406030204" pitchFamily="18" charset="0"/>
                                </a:rPr>
                                <m:t>+2</m:t>
                              </m:r>
                            </m:e>
                          </m:d>
                          <m:r>
                            <a:rPr kumimoji="1" lang="en-US" altLang="ja-JP" sz="1200" i="1">
                              <a:latin typeface="Cambria Math" panose="02040503050406030204" pitchFamily="18" charset="0"/>
                              <a:ea typeface="Cambria Math" panose="02040503050406030204" pitchFamily="18" charset="0"/>
                            </a:rPr>
                            <m:t>×</m:t>
                          </m:r>
                          <m:r>
                            <a:rPr kumimoji="1" lang="en-US" altLang="ja-JP" sz="1200" b="0" i="1" smtClean="0">
                              <a:latin typeface="Cambria Math" panose="02040503050406030204" pitchFamily="18" charset="0"/>
                              <a:ea typeface="Cambria Math" panose="02040503050406030204" pitchFamily="18" charset="0"/>
                            </a:rPr>
                            <m:t>𝐸𝑇</m:t>
                          </m:r>
                          <m:r>
                            <m:rPr>
                              <m:nor/>
                            </m:rPr>
                            <a:rPr kumimoji="1" lang="ja-JP" altLang="en-US" sz="1200" dirty="0"/>
                            <m:t> </m:t>
                          </m:r>
                        </m:num>
                        <m:den>
                          <m:r>
                            <a:rPr kumimoji="1" lang="en-US" altLang="ja-JP" sz="1200" b="0" i="1" smtClean="0">
                              <a:latin typeface="Cambria Math" panose="02040503050406030204" pitchFamily="18" charset="0"/>
                              <a:ea typeface="Cambria Math" panose="02040503050406030204" pitchFamily="18" charset="0"/>
                            </a:rPr>
                            <m:t>𝑖</m:t>
                          </m:r>
                          <m:r>
                            <a:rPr kumimoji="1" lang="en-US" altLang="ja-JP" sz="1200" b="0" i="1" smtClean="0">
                              <a:latin typeface="Cambria Math" panose="02040503050406030204" pitchFamily="18" charset="0"/>
                              <a:ea typeface="Cambria Math" panose="02040503050406030204" pitchFamily="18" charset="0"/>
                            </a:rPr>
                            <m:t>+2</m:t>
                          </m:r>
                        </m:den>
                      </m:f>
                    </m:oMath>
                  </m:oMathPara>
                </a14:m>
                <a:endParaRPr kumimoji="1" lang="ja-JP" altLang="en-US" sz="1200" dirty="0"/>
              </a:p>
            </p:txBody>
          </p:sp>
        </mc:Choice>
        <mc:Fallback>
          <p:sp>
            <p:nvSpPr>
              <p:cNvPr id="2" name="テキスト ボックス 1"/>
              <p:cNvSpPr txBox="1">
                <a:spLocks noRot="1" noChangeAspect="1" noMove="1" noResize="1" noEditPoints="1" noAdjustHandles="1" noChangeArrowheads="1" noChangeShapeType="1" noTextEdit="1"/>
              </p:cNvSpPr>
              <p:nvPr/>
            </p:nvSpPr>
            <p:spPr>
              <a:xfrm>
                <a:off x="5806850" y="4149080"/>
                <a:ext cx="1983428" cy="361446"/>
              </a:xfrm>
              <a:prstGeom prst="rect">
                <a:avLst/>
              </a:prstGeom>
              <a:blipFill rotWithShape="0">
                <a:blip r:embed="rId4" cstate="print"/>
                <a:stretch>
                  <a:fillRect l="-615" b="-13559"/>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3" name="テキスト ボックス 2"/>
              <p:cNvSpPr txBox="1"/>
              <p:nvPr/>
            </p:nvSpPr>
            <p:spPr>
              <a:xfrm>
                <a:off x="4831359" y="5301208"/>
                <a:ext cx="3647409" cy="6838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𝑡</m:t>
                          </m:r>
                        </m:e>
                        <m:sub>
                          <m:r>
                            <a:rPr kumimoji="1" lang="en-US" altLang="ja-JP" sz="1200" b="0" i="1" smtClean="0">
                              <a:latin typeface="Cambria Math" panose="02040503050406030204" pitchFamily="18" charset="0"/>
                            </a:rPr>
                            <m:t>𝑖</m:t>
                          </m:r>
                        </m:sub>
                      </m:sSub>
                      <m:r>
                        <a:rPr kumimoji="1" lang="en-US" altLang="ja-JP" sz="1200" b="0" i="1" smtClean="0">
                          <a:latin typeface="Cambria Math" panose="02040503050406030204" pitchFamily="18" charset="0"/>
                        </a:rPr>
                        <m:t>=</m:t>
                      </m:r>
                      <m:d>
                        <m:dPr>
                          <m:begChr m:val="{"/>
                          <m:endChr m:val=""/>
                          <m:ctrlPr>
                            <a:rPr kumimoji="1" lang="en-US" altLang="ja-JP" sz="1200" b="0" i="1" smtClean="0">
                              <a:latin typeface="Cambria Math" panose="02040503050406030204" pitchFamily="18" charset="0"/>
                            </a:rPr>
                          </m:ctrlPr>
                        </m:dPr>
                        <m:e>
                          <m:eqArr>
                            <m:eqArrPr>
                              <m:ctrlPr>
                                <a:rPr kumimoji="1" lang="en-US" altLang="ja-JP" sz="1200" b="0" i="1" smtClean="0">
                                  <a:latin typeface="Cambria Math" panose="02040503050406030204" pitchFamily="18" charset="0"/>
                                </a:rPr>
                              </m:ctrlPr>
                            </m:eqArrPr>
                            <m:e>
                              <m:r>
                                <a:rPr kumimoji="1" lang="en-US" altLang="ja-JP" sz="1200" b="0" i="1" smtClean="0">
                                  <a:latin typeface="Cambria Math" panose="02040503050406030204" pitchFamily="18" charset="0"/>
                                </a:rPr>
                                <m:t>𝑡𝑟</m:t>
                              </m:r>
                              <m:r>
                                <a:rPr kumimoji="1" lang="en-US" altLang="ja-JP" sz="1200" b="0" i="1" smtClean="0">
                                  <a:latin typeface="Cambria Math" panose="02040503050406030204" pitchFamily="18" charset="0"/>
                                </a:rPr>
                                <m:t>[</m:t>
                              </m:r>
                              <m:f>
                                <m:fPr>
                                  <m:ctrlPr>
                                    <a:rPr kumimoji="1" lang="en-US" altLang="ja-JP" sz="1200" b="0" i="1" smtClean="0">
                                      <a:latin typeface="Cambria Math" panose="02040503050406030204" pitchFamily="18" charset="0"/>
                                    </a:rPr>
                                  </m:ctrlPr>
                                </m:fPr>
                                <m:num>
                                  <m:d>
                                    <m:dPr>
                                      <m:ctrlPr>
                                        <a:rPr kumimoji="1" lang="en-US" altLang="ja-JP" sz="1200" i="1">
                                          <a:latin typeface="Cambria Math" panose="02040503050406030204" pitchFamily="18" charset="0"/>
                                        </a:rPr>
                                      </m:ctrlPr>
                                    </m:dPr>
                                    <m:e>
                                      <m:r>
                                        <a:rPr kumimoji="1" lang="en-US" altLang="ja-JP" sz="1200" b="0" i="1" smtClean="0">
                                          <a:latin typeface="Cambria Math" panose="02040503050406030204" pitchFamily="18" charset="0"/>
                                        </a:rPr>
                                        <m:t>𝑀𝑁</m:t>
                                      </m:r>
                                      <m:r>
                                        <a:rPr kumimoji="1" lang="en-US" altLang="ja-JP" sz="1200" i="1">
                                          <a:latin typeface="Cambria Math" panose="02040503050406030204" pitchFamily="18" charset="0"/>
                                        </a:rPr>
                                        <m:t> −1</m:t>
                                      </m:r>
                                    </m:e>
                                  </m:d>
                                  <m:r>
                                    <a:rPr kumimoji="1" lang="en-US" altLang="ja-JP" sz="1200" i="1">
                                      <a:latin typeface="Cambria Math" panose="02040503050406030204" pitchFamily="18" charset="0"/>
                                      <a:ea typeface="Cambria Math" panose="02040503050406030204" pitchFamily="18" charset="0"/>
                                    </a:rPr>
                                    <m:t>×</m:t>
                                  </m:r>
                                  <m:d>
                                    <m:dPr>
                                      <m:ctrlPr>
                                        <a:rPr kumimoji="1" lang="en-US" altLang="ja-JP" sz="1200" i="1">
                                          <a:latin typeface="Cambria Math" panose="02040503050406030204" pitchFamily="18" charset="0"/>
                                          <a:ea typeface="Cambria Math" panose="02040503050406030204" pitchFamily="18" charset="0"/>
                                        </a:rPr>
                                      </m:ctrlPr>
                                    </m:dPr>
                                    <m:e>
                                      <m:r>
                                        <a:rPr kumimoji="1" lang="en-US" altLang="ja-JP" sz="1200" i="1">
                                          <a:latin typeface="Cambria Math" panose="02040503050406030204" pitchFamily="18" charset="0"/>
                                          <a:ea typeface="Cambria Math" panose="02040503050406030204" pitchFamily="18" charset="0"/>
                                        </a:rPr>
                                        <m:t>𝑖</m:t>
                                      </m:r>
                                      <m:r>
                                        <a:rPr kumimoji="1" lang="en-US" altLang="ja-JP" sz="1200" i="1">
                                          <a:latin typeface="Cambria Math" panose="02040503050406030204" pitchFamily="18" charset="0"/>
                                          <a:ea typeface="Cambria Math" panose="02040503050406030204" pitchFamily="18" charset="0"/>
                                        </a:rPr>
                                        <m:t>+1</m:t>
                                      </m:r>
                                    </m:e>
                                  </m:d>
                                </m:num>
                                <m:den>
                                  <m:r>
                                    <a:rPr kumimoji="1" lang="en-US" altLang="ja-JP" sz="1200" b="0" i="1" smtClean="0">
                                      <a:latin typeface="Cambria Math" panose="02040503050406030204" pitchFamily="18" charset="0"/>
                                    </a:rPr>
                                    <m:t>𝑖</m:t>
                                  </m:r>
                                  <m:r>
                                    <a:rPr kumimoji="1" lang="en-US" altLang="ja-JP" sz="1200" b="0" i="1" smtClean="0">
                                      <a:latin typeface="Cambria Math" panose="02040503050406030204" pitchFamily="18" charset="0"/>
                                    </a:rPr>
                                    <m:t> % </m:t>
                                  </m:r>
                                  <m:r>
                                    <a:rPr kumimoji="1" lang="en-US" altLang="ja-JP" sz="1200" b="0" i="1" smtClean="0">
                                      <a:latin typeface="Cambria Math" panose="02040503050406030204" pitchFamily="18" charset="0"/>
                                    </a:rPr>
                                    <m:t>𝑀𝑁</m:t>
                                  </m:r>
                                </m:den>
                              </m:f>
                              <m:r>
                                <a:rPr kumimoji="1" lang="en-US" altLang="ja-JP" sz="1200" b="0" i="1" smtClean="0">
                                  <a:latin typeface="Cambria Math" panose="02040503050406030204" pitchFamily="18" charset="0"/>
                                </a:rPr>
                                <m:t>],  </m:t>
                              </m:r>
                              <m:r>
                                <a:rPr kumimoji="1" lang="en-US" altLang="ja-JP" sz="1200" b="0" i="1" smtClean="0">
                                  <a:latin typeface="Cambria Math" panose="02040503050406030204" pitchFamily="18" charset="0"/>
                                </a:rPr>
                                <m:t>𝑖</m:t>
                              </m:r>
                              <m:r>
                                <a:rPr kumimoji="1" lang="en-US" altLang="ja-JP" sz="1200" b="0" i="1" smtClean="0">
                                  <a:latin typeface="Cambria Math" panose="02040503050406030204" pitchFamily="18" charset="0"/>
                                  <a:ea typeface="Cambria Math" panose="02040503050406030204" pitchFamily="18" charset="0"/>
                                </a:rPr>
                                <m:t>≤ </m:t>
                              </m:r>
                              <m:d>
                                <m:dPr>
                                  <m:ctrlPr>
                                    <a:rPr kumimoji="1" lang="en-US" altLang="ja-JP" sz="1200" b="0" i="1" smtClean="0">
                                      <a:latin typeface="Cambria Math" panose="02040503050406030204" pitchFamily="18" charset="0"/>
                                    </a:rPr>
                                  </m:ctrlPr>
                                </m:dPr>
                                <m:e>
                                  <m:r>
                                    <a:rPr kumimoji="1" lang="en-US" altLang="ja-JP" sz="1200" b="0" i="1" smtClean="0">
                                      <a:latin typeface="Cambria Math" panose="02040503050406030204" pitchFamily="18" charset="0"/>
                                    </a:rPr>
                                    <m:t>𝑝</m:t>
                                  </m:r>
                                  <m:r>
                                    <a:rPr kumimoji="1" lang="en-US" altLang="ja-JP" sz="1200" b="0" i="1" smtClean="0">
                                      <a:latin typeface="Cambria Math" panose="02040503050406030204" pitchFamily="18" charset="0"/>
                                    </a:rPr>
                                    <m:t> − 4</m:t>
                                  </m:r>
                                </m:e>
                              </m:d>
                              <m:r>
                                <a:rPr kumimoji="1" lang="en-US" altLang="ja-JP" sz="1200" b="0" i="1" smtClean="0">
                                  <a:latin typeface="Cambria Math" panose="02040503050406030204" pitchFamily="18" charset="0"/>
                                </a:rPr>
                                <m:t> % </m:t>
                              </m:r>
                              <m:r>
                                <a:rPr kumimoji="1" lang="en-US" altLang="ja-JP" sz="1200" b="0" i="1" smtClean="0">
                                  <a:latin typeface="Cambria Math" panose="02040503050406030204" pitchFamily="18" charset="0"/>
                                </a:rPr>
                                <m:t>𝑀𝑁</m:t>
                              </m:r>
                            </m:e>
                            <m:e>
                              <m:r>
                                <a:rPr kumimoji="1" lang="en-US" altLang="ja-JP" sz="1200" b="0" i="1" smtClean="0">
                                  <a:latin typeface="Cambria Math" panose="02040503050406030204" pitchFamily="18" charset="0"/>
                                </a:rPr>
                                <m:t>&amp;</m:t>
                              </m:r>
                              <m:r>
                                <a:rPr kumimoji="1" lang="en-US" altLang="ja-JP" sz="1200" b="0" i="1" smtClean="0">
                                  <a:latin typeface="Cambria Math" panose="02040503050406030204" pitchFamily="18" charset="0"/>
                                </a:rPr>
                                <m:t>𝑡𝑟</m:t>
                              </m:r>
                              <m:r>
                                <a:rPr kumimoji="1" lang="en-US" altLang="ja-JP" sz="1200" b="0" i="1" smtClean="0">
                                  <a:latin typeface="Cambria Math" panose="02040503050406030204" pitchFamily="18" charset="0"/>
                                </a:rPr>
                                <m:t>[</m:t>
                              </m:r>
                              <m:r>
                                <a:rPr kumimoji="1" lang="en-US" altLang="ja-JP" sz="1200" b="0" i="1" smtClean="0">
                                  <a:latin typeface="Cambria Math" panose="02040503050406030204" pitchFamily="18" charset="0"/>
                                </a:rPr>
                                <m:t>𝑖</m:t>
                              </m:r>
                              <m:r>
                                <a:rPr kumimoji="1" lang="en-US" altLang="ja-JP" sz="1200" b="0" i="1" smtClean="0">
                                  <a:latin typeface="Cambria Math" panose="02040503050406030204" pitchFamily="18" charset="0"/>
                                </a:rPr>
                                <m:t> % </m:t>
                              </m:r>
                              <m:r>
                                <a:rPr kumimoji="1" lang="en-US" altLang="ja-JP" sz="1200" b="0" i="1" smtClean="0">
                                  <a:latin typeface="Cambria Math" panose="02040503050406030204" pitchFamily="18" charset="0"/>
                                </a:rPr>
                                <m:t>𝑀𝑁</m:t>
                              </m:r>
                              <m:r>
                                <a:rPr kumimoji="1" lang="en-US" altLang="ja-JP" sz="1200" b="0" i="1" smtClean="0">
                                  <a:latin typeface="Cambria Math" panose="02040503050406030204" pitchFamily="18" charset="0"/>
                                </a:rPr>
                                <m:t>],  </m:t>
                              </m:r>
                              <m:r>
                                <a:rPr kumimoji="1" lang="en-US" altLang="ja-JP" sz="1200" b="0" i="1" smtClean="0">
                                  <a:latin typeface="Cambria Math" panose="02040503050406030204" pitchFamily="18" charset="0"/>
                                </a:rPr>
                                <m:t>𝑖</m:t>
                              </m:r>
                              <m:r>
                                <a:rPr kumimoji="1" lang="en-US" altLang="ja-JP" sz="1200" b="0" i="1" smtClean="0">
                                  <a:latin typeface="Cambria Math" panose="02040503050406030204" pitchFamily="18" charset="0"/>
                                </a:rPr>
                                <m:t>&gt; </m:t>
                              </m:r>
                              <m:d>
                                <m:dPr>
                                  <m:ctrlPr>
                                    <a:rPr kumimoji="1" lang="en-US" altLang="ja-JP" sz="1200" i="1">
                                      <a:latin typeface="Cambria Math" panose="02040503050406030204" pitchFamily="18" charset="0"/>
                                    </a:rPr>
                                  </m:ctrlPr>
                                </m:dPr>
                                <m:e>
                                  <m:r>
                                    <a:rPr kumimoji="1" lang="en-US" altLang="ja-JP" sz="1200" i="1">
                                      <a:latin typeface="Cambria Math" panose="02040503050406030204" pitchFamily="18" charset="0"/>
                                    </a:rPr>
                                    <m:t>𝑝</m:t>
                                  </m:r>
                                  <m:r>
                                    <a:rPr kumimoji="1" lang="en-US" altLang="ja-JP" sz="1200" i="1">
                                      <a:latin typeface="Cambria Math" panose="02040503050406030204" pitchFamily="18" charset="0"/>
                                    </a:rPr>
                                    <m:t> − 4</m:t>
                                  </m:r>
                                </m:e>
                              </m:d>
                              <m:r>
                                <a:rPr kumimoji="1" lang="en-US" altLang="ja-JP" sz="1200" i="1">
                                  <a:latin typeface="Cambria Math" panose="02040503050406030204" pitchFamily="18" charset="0"/>
                                </a:rPr>
                                <m:t> % </m:t>
                              </m:r>
                              <m:r>
                                <a:rPr kumimoji="1" lang="en-US" altLang="ja-JP" sz="1200" b="0" i="1" smtClean="0">
                                  <a:latin typeface="Cambria Math" panose="02040503050406030204" pitchFamily="18" charset="0"/>
                                </a:rPr>
                                <m:t>𝑀𝑁</m:t>
                              </m:r>
                            </m:e>
                          </m:eqArr>
                        </m:e>
                      </m:d>
                    </m:oMath>
                  </m:oMathPara>
                </a14:m>
                <a:endParaRPr kumimoji="1" lang="ja-JP" altLang="en-US" sz="1200" dirty="0"/>
              </a:p>
            </p:txBody>
          </p:sp>
        </mc:Choice>
        <mc:Fallback>
          <p:sp>
            <p:nvSpPr>
              <p:cNvPr id="3" name="テキスト ボックス 2"/>
              <p:cNvSpPr txBox="1">
                <a:spLocks noRot="1" noChangeAspect="1" noMove="1" noResize="1" noEditPoints="1" noAdjustHandles="1" noChangeArrowheads="1" noChangeShapeType="1" noTextEdit="1"/>
              </p:cNvSpPr>
              <p:nvPr/>
            </p:nvSpPr>
            <p:spPr>
              <a:xfrm>
                <a:off x="4831359" y="5301208"/>
                <a:ext cx="3647409" cy="683842"/>
              </a:xfrm>
              <a:prstGeom prst="rect">
                <a:avLst/>
              </a:prstGeom>
              <a:blipFill rotWithShape="0">
                <a:blip r:embed="rId5" cstate="print"/>
                <a:stretch>
                  <a:fillRect/>
                </a:stretch>
              </a:blipFill>
            </p:spPr>
            <p:txBody>
              <a:bodyPr/>
              <a:lstStyle/>
              <a:p>
                <a:r>
                  <a:rPr lang="ja-JP" altLang="en-US">
                    <a:noFill/>
                  </a:rPr>
                  <a:t> </a:t>
                </a:r>
              </a:p>
            </p:txBody>
          </p:sp>
        </mc:Fallback>
      </mc:AlternateContent>
      <p:sp>
        <p:nvSpPr>
          <p:cNvPr id="6" name="내용 개체 틀 2"/>
          <p:cNvSpPr txBox="1">
            <a:spLocks/>
          </p:cNvSpPr>
          <p:nvPr/>
        </p:nvSpPr>
        <p:spPr>
          <a:xfrm>
            <a:off x="457200" y="1600202"/>
            <a:ext cx="4114800" cy="4525963"/>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600" dirty="0" smtClean="0"/>
              <a:t>Diversify recursive time limit </a:t>
            </a:r>
          </a:p>
        </p:txBody>
      </p:sp>
      <p:sp>
        <p:nvSpPr>
          <p:cNvPr id="7" name="직사각형 79"/>
          <p:cNvSpPr/>
          <p:nvPr/>
        </p:nvSpPr>
        <p:spPr>
          <a:xfrm>
            <a:off x="1215173" y="3140968"/>
            <a:ext cx="3060000" cy="14401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 name="TextBox 9"/>
          <p:cNvSpPr txBox="1">
            <a:spLocks noChangeArrowheads="1"/>
          </p:cNvSpPr>
          <p:nvPr/>
        </p:nvSpPr>
        <p:spPr bwMode="auto">
          <a:xfrm>
            <a:off x="147463" y="3082171"/>
            <a:ext cx="752129" cy="261610"/>
          </a:xfrm>
          <a:prstGeom prst="rect">
            <a:avLst/>
          </a:prstGeom>
          <a:noFill/>
          <a:ln w="9525">
            <a:noFill/>
            <a:miter lim="800000"/>
            <a:headEnd/>
            <a:tailEnd/>
          </a:ln>
        </p:spPr>
        <p:txBody>
          <a:bodyPr wrap="none">
            <a:spAutoFit/>
          </a:bodyPr>
          <a:lstStyle/>
          <a:p>
            <a:r>
              <a:rPr lang="en-US" altLang="ko-KR" sz="1100" dirty="0" smtClean="0"/>
              <a:t>Thread 0</a:t>
            </a:r>
            <a:endParaRPr lang="en-US" altLang="ko-KR" sz="1100" dirty="0">
              <a:solidFill>
                <a:schemeClr val="tx1"/>
              </a:solidFill>
            </a:endParaRPr>
          </a:p>
        </p:txBody>
      </p:sp>
      <p:sp>
        <p:nvSpPr>
          <p:cNvPr id="9" name="직사각형 79"/>
          <p:cNvSpPr/>
          <p:nvPr/>
        </p:nvSpPr>
        <p:spPr>
          <a:xfrm>
            <a:off x="1215173" y="3442211"/>
            <a:ext cx="1440000" cy="14401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TextBox 9"/>
          <p:cNvSpPr txBox="1">
            <a:spLocks noChangeArrowheads="1"/>
          </p:cNvSpPr>
          <p:nvPr/>
        </p:nvSpPr>
        <p:spPr bwMode="auto">
          <a:xfrm>
            <a:off x="147463" y="3383414"/>
            <a:ext cx="752129" cy="261610"/>
          </a:xfrm>
          <a:prstGeom prst="rect">
            <a:avLst/>
          </a:prstGeom>
          <a:noFill/>
          <a:ln w="9525">
            <a:noFill/>
            <a:miter lim="800000"/>
            <a:headEnd/>
            <a:tailEnd/>
          </a:ln>
        </p:spPr>
        <p:txBody>
          <a:bodyPr wrap="none">
            <a:spAutoFit/>
          </a:bodyPr>
          <a:lstStyle/>
          <a:p>
            <a:r>
              <a:rPr lang="en-US" altLang="ko-KR" sz="1100" dirty="0" smtClean="0"/>
              <a:t>Thread 1</a:t>
            </a:r>
            <a:endParaRPr lang="en-US" altLang="ko-KR" sz="1100" dirty="0">
              <a:solidFill>
                <a:schemeClr val="tx1"/>
              </a:solidFill>
            </a:endParaRPr>
          </a:p>
        </p:txBody>
      </p:sp>
      <p:sp>
        <p:nvSpPr>
          <p:cNvPr id="11" name="직사각형 79"/>
          <p:cNvSpPr/>
          <p:nvPr/>
        </p:nvSpPr>
        <p:spPr>
          <a:xfrm>
            <a:off x="2735808" y="3445934"/>
            <a:ext cx="1440000" cy="14401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2" name="직사각형 79"/>
          <p:cNvSpPr/>
          <p:nvPr/>
        </p:nvSpPr>
        <p:spPr>
          <a:xfrm>
            <a:off x="2655333" y="3442211"/>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직사각형 79"/>
          <p:cNvSpPr/>
          <p:nvPr/>
        </p:nvSpPr>
        <p:spPr>
          <a:xfrm>
            <a:off x="4175968" y="3445934"/>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직사각형 79"/>
          <p:cNvSpPr/>
          <p:nvPr/>
        </p:nvSpPr>
        <p:spPr>
          <a:xfrm>
            <a:off x="467544" y="2146067"/>
            <a:ext cx="360000" cy="14401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직사각형 79"/>
          <p:cNvSpPr/>
          <p:nvPr/>
        </p:nvSpPr>
        <p:spPr>
          <a:xfrm>
            <a:off x="2060104" y="2145293"/>
            <a:ext cx="360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6" name="TextBox 9"/>
          <p:cNvSpPr txBox="1">
            <a:spLocks noChangeArrowheads="1"/>
          </p:cNvSpPr>
          <p:nvPr/>
        </p:nvSpPr>
        <p:spPr bwMode="auto">
          <a:xfrm>
            <a:off x="847833" y="2087270"/>
            <a:ext cx="821059" cy="261610"/>
          </a:xfrm>
          <a:prstGeom prst="rect">
            <a:avLst/>
          </a:prstGeom>
          <a:noFill/>
          <a:ln w="9525">
            <a:noFill/>
            <a:miter lim="800000"/>
            <a:headEnd/>
            <a:tailEnd/>
          </a:ln>
        </p:spPr>
        <p:txBody>
          <a:bodyPr wrap="none">
            <a:spAutoFit/>
          </a:bodyPr>
          <a:lstStyle/>
          <a:p>
            <a:r>
              <a:rPr lang="en-US" altLang="ko-KR" sz="1100" dirty="0" smtClean="0"/>
              <a:t>Time limit</a:t>
            </a:r>
            <a:endParaRPr lang="en-US" altLang="ko-KR" sz="1100" dirty="0">
              <a:solidFill>
                <a:schemeClr val="tx1"/>
              </a:solidFill>
            </a:endParaRPr>
          </a:p>
        </p:txBody>
      </p:sp>
      <p:sp>
        <p:nvSpPr>
          <p:cNvPr id="17" name="TextBox 9"/>
          <p:cNvSpPr txBox="1">
            <a:spLocks noChangeArrowheads="1"/>
          </p:cNvSpPr>
          <p:nvPr/>
        </p:nvSpPr>
        <p:spPr bwMode="auto">
          <a:xfrm>
            <a:off x="2454797" y="2081752"/>
            <a:ext cx="1816523" cy="261610"/>
          </a:xfrm>
          <a:prstGeom prst="rect">
            <a:avLst/>
          </a:prstGeom>
          <a:noFill/>
          <a:ln w="9525">
            <a:noFill/>
            <a:miter lim="800000"/>
            <a:headEnd/>
            <a:tailEnd/>
          </a:ln>
        </p:spPr>
        <p:txBody>
          <a:bodyPr wrap="none">
            <a:spAutoFit/>
          </a:bodyPr>
          <a:lstStyle/>
          <a:p>
            <a:r>
              <a:rPr lang="en-US" altLang="ko-KR" sz="1100" dirty="0" smtClean="0"/>
              <a:t>Extra time to trigger stop</a:t>
            </a:r>
            <a:endParaRPr lang="en-US" altLang="ko-KR" sz="1100" dirty="0">
              <a:solidFill>
                <a:schemeClr val="tx1"/>
              </a:solidFill>
            </a:endParaRPr>
          </a:p>
        </p:txBody>
      </p:sp>
      <p:sp>
        <p:nvSpPr>
          <p:cNvPr id="18" name="직사각형 79"/>
          <p:cNvSpPr/>
          <p:nvPr/>
        </p:nvSpPr>
        <p:spPr>
          <a:xfrm>
            <a:off x="1209082" y="3730243"/>
            <a:ext cx="3060000" cy="14401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9" name="TextBox 9"/>
          <p:cNvSpPr txBox="1">
            <a:spLocks noChangeArrowheads="1"/>
          </p:cNvSpPr>
          <p:nvPr/>
        </p:nvSpPr>
        <p:spPr bwMode="auto">
          <a:xfrm>
            <a:off x="141372" y="3671446"/>
            <a:ext cx="752129" cy="261610"/>
          </a:xfrm>
          <a:prstGeom prst="rect">
            <a:avLst/>
          </a:prstGeom>
          <a:noFill/>
          <a:ln w="9525">
            <a:noFill/>
            <a:miter lim="800000"/>
            <a:headEnd/>
            <a:tailEnd/>
          </a:ln>
        </p:spPr>
        <p:txBody>
          <a:bodyPr wrap="none">
            <a:spAutoFit/>
          </a:bodyPr>
          <a:lstStyle/>
          <a:p>
            <a:r>
              <a:rPr lang="en-US" altLang="ko-KR" sz="1100" dirty="0" smtClean="0"/>
              <a:t>Thread 2</a:t>
            </a:r>
            <a:endParaRPr lang="en-US" altLang="ko-KR" sz="1100" dirty="0">
              <a:solidFill>
                <a:schemeClr val="tx1"/>
              </a:solidFill>
            </a:endParaRPr>
          </a:p>
        </p:txBody>
      </p:sp>
      <p:sp>
        <p:nvSpPr>
          <p:cNvPr id="20" name="직사각형 79"/>
          <p:cNvSpPr/>
          <p:nvPr/>
        </p:nvSpPr>
        <p:spPr>
          <a:xfrm>
            <a:off x="1209082" y="4018275"/>
            <a:ext cx="3060000" cy="14401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TextBox 9"/>
          <p:cNvSpPr txBox="1">
            <a:spLocks noChangeArrowheads="1"/>
          </p:cNvSpPr>
          <p:nvPr/>
        </p:nvSpPr>
        <p:spPr bwMode="auto">
          <a:xfrm>
            <a:off x="141372" y="3959478"/>
            <a:ext cx="752129" cy="261610"/>
          </a:xfrm>
          <a:prstGeom prst="rect">
            <a:avLst/>
          </a:prstGeom>
          <a:noFill/>
          <a:ln w="9525">
            <a:noFill/>
            <a:miter lim="800000"/>
            <a:headEnd/>
            <a:tailEnd/>
          </a:ln>
        </p:spPr>
        <p:txBody>
          <a:bodyPr wrap="none">
            <a:spAutoFit/>
          </a:bodyPr>
          <a:lstStyle/>
          <a:p>
            <a:r>
              <a:rPr lang="en-US" altLang="ko-KR" sz="1100" dirty="0" smtClean="0"/>
              <a:t>Thread 3</a:t>
            </a:r>
            <a:endParaRPr lang="en-US" altLang="ko-KR" sz="1100" dirty="0">
              <a:solidFill>
                <a:schemeClr val="tx1"/>
              </a:solidFill>
            </a:endParaRPr>
          </a:p>
        </p:txBody>
      </p:sp>
      <p:sp>
        <p:nvSpPr>
          <p:cNvPr id="22" name="직사각형 79"/>
          <p:cNvSpPr/>
          <p:nvPr/>
        </p:nvSpPr>
        <p:spPr>
          <a:xfrm>
            <a:off x="1200715" y="4306307"/>
            <a:ext cx="3060000" cy="14401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3" name="TextBox 9"/>
          <p:cNvSpPr txBox="1">
            <a:spLocks noChangeArrowheads="1"/>
          </p:cNvSpPr>
          <p:nvPr/>
        </p:nvSpPr>
        <p:spPr bwMode="auto">
          <a:xfrm>
            <a:off x="133005" y="4247510"/>
            <a:ext cx="752129" cy="261610"/>
          </a:xfrm>
          <a:prstGeom prst="rect">
            <a:avLst/>
          </a:prstGeom>
          <a:noFill/>
          <a:ln w="9525">
            <a:noFill/>
            <a:miter lim="800000"/>
            <a:headEnd/>
            <a:tailEnd/>
          </a:ln>
        </p:spPr>
        <p:txBody>
          <a:bodyPr wrap="none">
            <a:spAutoFit/>
          </a:bodyPr>
          <a:lstStyle/>
          <a:p>
            <a:r>
              <a:rPr lang="en-US" altLang="ko-KR" sz="1100" dirty="0" smtClean="0"/>
              <a:t>Thread 4</a:t>
            </a:r>
            <a:endParaRPr lang="en-US" altLang="ko-KR" sz="1100" dirty="0">
              <a:solidFill>
                <a:schemeClr val="tx1"/>
              </a:solidFill>
            </a:endParaRPr>
          </a:p>
        </p:txBody>
      </p:sp>
      <p:sp>
        <p:nvSpPr>
          <p:cNvPr id="24" name="직사각형 79"/>
          <p:cNvSpPr/>
          <p:nvPr/>
        </p:nvSpPr>
        <p:spPr>
          <a:xfrm>
            <a:off x="4167501" y="373396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5" name="직사각형 79"/>
          <p:cNvSpPr/>
          <p:nvPr/>
        </p:nvSpPr>
        <p:spPr>
          <a:xfrm>
            <a:off x="3087381" y="373396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6" name="직사각형 79"/>
          <p:cNvSpPr/>
          <p:nvPr/>
        </p:nvSpPr>
        <p:spPr>
          <a:xfrm>
            <a:off x="2106818" y="373396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7" name="직사각형 79"/>
          <p:cNvSpPr/>
          <p:nvPr/>
        </p:nvSpPr>
        <p:spPr>
          <a:xfrm>
            <a:off x="1863245" y="402199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8" name="직사각형 79"/>
          <p:cNvSpPr/>
          <p:nvPr/>
        </p:nvSpPr>
        <p:spPr>
          <a:xfrm>
            <a:off x="2655333" y="402199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9" name="직사각형 79"/>
          <p:cNvSpPr/>
          <p:nvPr/>
        </p:nvSpPr>
        <p:spPr>
          <a:xfrm>
            <a:off x="4167501" y="402199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0" name="직사각형 79"/>
          <p:cNvSpPr/>
          <p:nvPr/>
        </p:nvSpPr>
        <p:spPr>
          <a:xfrm>
            <a:off x="3411429" y="402199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1" name="직사각형 79"/>
          <p:cNvSpPr/>
          <p:nvPr/>
        </p:nvSpPr>
        <p:spPr>
          <a:xfrm>
            <a:off x="2367301" y="4310030"/>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2" name="직사각형 79"/>
          <p:cNvSpPr/>
          <p:nvPr/>
        </p:nvSpPr>
        <p:spPr>
          <a:xfrm>
            <a:off x="2979381" y="4310030"/>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3" name="직사각형 79"/>
          <p:cNvSpPr/>
          <p:nvPr/>
        </p:nvSpPr>
        <p:spPr>
          <a:xfrm>
            <a:off x="4165377" y="4310030"/>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4" name="직사각형 79"/>
          <p:cNvSpPr/>
          <p:nvPr/>
        </p:nvSpPr>
        <p:spPr>
          <a:xfrm>
            <a:off x="3555445" y="4310030"/>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5" name="직사각형 79"/>
          <p:cNvSpPr/>
          <p:nvPr/>
        </p:nvSpPr>
        <p:spPr>
          <a:xfrm>
            <a:off x="1755245" y="4310030"/>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7" name="TextBox 9"/>
          <p:cNvSpPr txBox="1">
            <a:spLocks noChangeArrowheads="1"/>
          </p:cNvSpPr>
          <p:nvPr/>
        </p:nvSpPr>
        <p:spPr bwMode="auto">
          <a:xfrm>
            <a:off x="132905" y="6042318"/>
            <a:ext cx="2013693" cy="261610"/>
          </a:xfrm>
          <a:prstGeom prst="rect">
            <a:avLst/>
          </a:prstGeom>
          <a:noFill/>
          <a:ln w="9525">
            <a:noFill/>
            <a:miter lim="800000"/>
            <a:headEnd/>
            <a:tailEnd/>
          </a:ln>
        </p:spPr>
        <p:txBody>
          <a:bodyPr wrap="none">
            <a:spAutoFit/>
          </a:bodyPr>
          <a:lstStyle/>
          <a:p>
            <a:r>
              <a:rPr lang="en-US" altLang="ko-KR" sz="1100" dirty="0" smtClean="0"/>
              <a:t>Thread </a:t>
            </a:r>
            <a:r>
              <a:rPr lang="en-US" altLang="ko-KR" sz="1100" i="1" dirty="0" smtClean="0">
                <a:latin typeface="Times New Roman" panose="02020603050405020304" pitchFamily="18" charset="0"/>
                <a:cs typeface="Times New Roman" panose="02020603050405020304" pitchFamily="18" charset="0"/>
              </a:rPr>
              <a:t>K</a:t>
            </a:r>
            <a:r>
              <a:rPr lang="en-US" altLang="ko-KR" sz="1100" dirty="0" smtClean="0"/>
              <a:t> ~ </a:t>
            </a:r>
            <a:r>
              <a:rPr lang="en-US" altLang="ko-KR" sz="1100" i="1" dirty="0">
                <a:latin typeface="Times New Roman" panose="02020603050405020304" pitchFamily="18" charset="0"/>
                <a:cs typeface="Times New Roman" panose="02020603050405020304" pitchFamily="18" charset="0"/>
              </a:rPr>
              <a:t>N</a:t>
            </a:r>
            <a:r>
              <a:rPr lang="en-US" altLang="ko-KR" sz="1100" dirty="0" smtClean="0"/>
              <a:t>  No time limit</a:t>
            </a:r>
            <a:endParaRPr lang="en-US" altLang="ko-KR" sz="1100" dirty="0">
              <a:solidFill>
                <a:schemeClr val="tx1"/>
              </a:solidFill>
            </a:endParaRPr>
          </a:p>
        </p:txBody>
      </p:sp>
      <p:sp>
        <p:nvSpPr>
          <p:cNvPr id="43" name="TextBox 9"/>
          <p:cNvSpPr txBox="1">
            <a:spLocks noChangeArrowheads="1"/>
          </p:cNvSpPr>
          <p:nvPr/>
        </p:nvSpPr>
        <p:spPr bwMode="auto">
          <a:xfrm>
            <a:off x="674827" y="2617167"/>
            <a:ext cx="3769109" cy="307777"/>
          </a:xfrm>
          <a:prstGeom prst="rect">
            <a:avLst/>
          </a:prstGeom>
          <a:noFill/>
          <a:ln w="9525">
            <a:noFill/>
            <a:miter lim="800000"/>
            <a:headEnd/>
            <a:tailEnd/>
          </a:ln>
        </p:spPr>
        <p:txBody>
          <a:bodyPr wrap="none">
            <a:spAutoFit/>
          </a:bodyPr>
          <a:lstStyle/>
          <a:p>
            <a:r>
              <a:rPr lang="en-US" altLang="ko-KR" sz="1400" dirty="0" smtClean="0"/>
              <a:t>For parallel solver with </a:t>
            </a:r>
            <a:r>
              <a:rPr lang="en-US" altLang="ko-KR" sz="1400" i="1" dirty="0" smtClean="0">
                <a:latin typeface="Times New Roman" panose="02020603050405020304" pitchFamily="18" charset="0"/>
                <a:cs typeface="Times New Roman" panose="02020603050405020304" pitchFamily="18" charset="0"/>
              </a:rPr>
              <a:t>N</a:t>
            </a:r>
            <a:r>
              <a:rPr lang="en-US" altLang="ko-KR" sz="1400" dirty="0" smtClean="0"/>
              <a:t> threads (</a:t>
            </a:r>
            <a:r>
              <a:rPr lang="en-US" altLang="ko-KR" sz="1400" i="1" dirty="0">
                <a:latin typeface="Times New Roman" panose="02020603050405020304" pitchFamily="18" charset="0"/>
                <a:cs typeface="Times New Roman" panose="02020603050405020304" pitchFamily="18" charset="0"/>
              </a:rPr>
              <a:t>N </a:t>
            </a:r>
            <a:r>
              <a:rPr lang="en-US" altLang="ko-KR" sz="1400" i="1" dirty="0" smtClean="0">
                <a:latin typeface="Times New Roman" panose="02020603050405020304" pitchFamily="18" charset="0"/>
                <a:cs typeface="Times New Roman" panose="02020603050405020304" pitchFamily="18" charset="0"/>
              </a:rPr>
              <a:t> &gt; MN</a:t>
            </a:r>
            <a:r>
              <a:rPr lang="en-US" altLang="ko-KR" sz="1400" dirty="0" smtClean="0"/>
              <a:t>)</a:t>
            </a:r>
            <a:endParaRPr lang="en-US" altLang="ko-KR" sz="1400" i="1" dirty="0">
              <a:latin typeface="Times New Roman" panose="02020603050405020304" pitchFamily="18" charset="0"/>
              <a:cs typeface="Times New Roman" panose="02020603050405020304" pitchFamily="18" charset="0"/>
            </a:endParaRPr>
          </a:p>
        </p:txBody>
      </p:sp>
      <p:sp>
        <p:nvSpPr>
          <p:cNvPr id="44" name="직사각형 79"/>
          <p:cNvSpPr/>
          <p:nvPr/>
        </p:nvSpPr>
        <p:spPr>
          <a:xfrm>
            <a:off x="1204987" y="4738355"/>
            <a:ext cx="3060000" cy="14401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5" name="TextBox 9"/>
          <p:cNvSpPr txBox="1">
            <a:spLocks noChangeArrowheads="1"/>
          </p:cNvSpPr>
          <p:nvPr/>
        </p:nvSpPr>
        <p:spPr bwMode="auto">
          <a:xfrm>
            <a:off x="137277" y="4679558"/>
            <a:ext cx="886781" cy="261610"/>
          </a:xfrm>
          <a:prstGeom prst="rect">
            <a:avLst/>
          </a:prstGeom>
          <a:noFill/>
          <a:ln w="9525">
            <a:noFill/>
            <a:miter lim="800000"/>
            <a:headEnd/>
            <a:tailEnd/>
          </a:ln>
        </p:spPr>
        <p:txBody>
          <a:bodyPr wrap="none">
            <a:spAutoFit/>
          </a:bodyPr>
          <a:lstStyle/>
          <a:p>
            <a:r>
              <a:rPr lang="en-US" altLang="ko-KR" sz="1100" dirty="0" smtClean="0"/>
              <a:t>Thread </a:t>
            </a:r>
            <a:r>
              <a:rPr lang="en-US" altLang="ko-KR" sz="1100" i="1" dirty="0" smtClean="0">
                <a:latin typeface="Times New Roman" panose="02020603050405020304" pitchFamily="18" charset="0"/>
                <a:cs typeface="Times New Roman" panose="02020603050405020304" pitchFamily="18" charset="0"/>
              </a:rPr>
              <a:t>MN</a:t>
            </a:r>
            <a:endParaRPr lang="en-US" altLang="ko-KR" sz="1100" i="1" dirty="0">
              <a:solidFill>
                <a:schemeClr val="tx1"/>
              </a:solidFill>
              <a:latin typeface="Times New Roman" panose="02020603050405020304" pitchFamily="18" charset="0"/>
              <a:cs typeface="Times New Roman" panose="02020603050405020304" pitchFamily="18" charset="0"/>
            </a:endParaRPr>
          </a:p>
        </p:txBody>
      </p:sp>
      <p:sp>
        <p:nvSpPr>
          <p:cNvPr id="48" name="직사각형 79"/>
          <p:cNvSpPr/>
          <p:nvPr/>
        </p:nvSpPr>
        <p:spPr>
          <a:xfrm>
            <a:off x="4169649" y="474207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9" name="직사각형 79"/>
          <p:cNvSpPr/>
          <p:nvPr/>
        </p:nvSpPr>
        <p:spPr>
          <a:xfrm>
            <a:off x="3959944" y="474207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0" name="직사각형 79"/>
          <p:cNvSpPr/>
          <p:nvPr/>
        </p:nvSpPr>
        <p:spPr>
          <a:xfrm>
            <a:off x="1314706" y="474207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1" name="직사각형 79"/>
          <p:cNvSpPr/>
          <p:nvPr/>
        </p:nvSpPr>
        <p:spPr>
          <a:xfrm>
            <a:off x="1530730" y="474207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2" name="직사각형 79"/>
          <p:cNvSpPr/>
          <p:nvPr/>
        </p:nvSpPr>
        <p:spPr>
          <a:xfrm>
            <a:off x="1746754" y="474207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3" name="직사각형 79"/>
          <p:cNvSpPr/>
          <p:nvPr/>
        </p:nvSpPr>
        <p:spPr>
          <a:xfrm>
            <a:off x="1962778" y="474207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 name="직사각형 79"/>
          <p:cNvSpPr/>
          <p:nvPr/>
        </p:nvSpPr>
        <p:spPr>
          <a:xfrm>
            <a:off x="3743920" y="474207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5" name="직사각형 79"/>
          <p:cNvSpPr/>
          <p:nvPr/>
        </p:nvSpPr>
        <p:spPr>
          <a:xfrm>
            <a:off x="3534215" y="474207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직사각형 79"/>
          <p:cNvSpPr/>
          <p:nvPr/>
        </p:nvSpPr>
        <p:spPr>
          <a:xfrm>
            <a:off x="3339397" y="4742078"/>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7" name="TextBox 9"/>
          <p:cNvSpPr txBox="1">
            <a:spLocks noChangeArrowheads="1"/>
          </p:cNvSpPr>
          <p:nvPr/>
        </p:nvSpPr>
        <p:spPr bwMode="auto">
          <a:xfrm>
            <a:off x="2530375" y="4700588"/>
            <a:ext cx="396262" cy="261610"/>
          </a:xfrm>
          <a:prstGeom prst="rect">
            <a:avLst/>
          </a:prstGeom>
          <a:noFill/>
          <a:ln w="9525">
            <a:noFill/>
            <a:miter lim="800000"/>
            <a:headEnd/>
            <a:tailEnd/>
          </a:ln>
        </p:spPr>
        <p:txBody>
          <a:bodyPr wrap="none">
            <a:spAutoFit/>
          </a:bodyPr>
          <a:lstStyle/>
          <a:p>
            <a:r>
              <a:rPr lang="ja-JP" altLang="en-US" sz="1100" dirty="0" smtClean="0">
                <a:solidFill>
                  <a:schemeClr val="tx1"/>
                </a:solidFill>
              </a:rPr>
              <a:t>・・・</a:t>
            </a:r>
            <a:endParaRPr lang="en-US" altLang="ko-KR" sz="1100" dirty="0">
              <a:solidFill>
                <a:schemeClr val="tx1"/>
              </a:solidFill>
            </a:endParaRPr>
          </a:p>
        </p:txBody>
      </p:sp>
      <p:sp>
        <p:nvSpPr>
          <p:cNvPr id="58" name="TextBox 9"/>
          <p:cNvSpPr txBox="1">
            <a:spLocks noChangeArrowheads="1"/>
          </p:cNvSpPr>
          <p:nvPr/>
        </p:nvSpPr>
        <p:spPr bwMode="auto">
          <a:xfrm rot="5400000">
            <a:off x="355927" y="4489706"/>
            <a:ext cx="396262" cy="261610"/>
          </a:xfrm>
          <a:prstGeom prst="rect">
            <a:avLst/>
          </a:prstGeom>
          <a:noFill/>
          <a:ln w="9525">
            <a:noFill/>
            <a:miter lim="800000"/>
            <a:headEnd/>
            <a:tailEnd/>
          </a:ln>
        </p:spPr>
        <p:txBody>
          <a:bodyPr wrap="none">
            <a:spAutoFit/>
          </a:bodyPr>
          <a:lstStyle/>
          <a:p>
            <a:r>
              <a:rPr lang="ja-JP" altLang="en-US" sz="1100" dirty="0" smtClean="0">
                <a:solidFill>
                  <a:schemeClr val="tx1"/>
                </a:solidFill>
              </a:rPr>
              <a:t>・・・</a:t>
            </a:r>
            <a:endParaRPr lang="en-US" altLang="ko-KR" sz="1100" dirty="0">
              <a:solidFill>
                <a:schemeClr val="tx1"/>
              </a:solidFill>
            </a:endParaRPr>
          </a:p>
        </p:txBody>
      </p:sp>
      <p:sp>
        <p:nvSpPr>
          <p:cNvPr id="59" name="TextBox 9"/>
          <p:cNvSpPr txBox="1">
            <a:spLocks noChangeArrowheads="1"/>
          </p:cNvSpPr>
          <p:nvPr/>
        </p:nvSpPr>
        <p:spPr bwMode="auto">
          <a:xfrm rot="5400000">
            <a:off x="2514872" y="4485150"/>
            <a:ext cx="396262" cy="261610"/>
          </a:xfrm>
          <a:prstGeom prst="rect">
            <a:avLst/>
          </a:prstGeom>
          <a:noFill/>
          <a:ln w="9525">
            <a:noFill/>
            <a:miter lim="800000"/>
            <a:headEnd/>
            <a:tailEnd/>
          </a:ln>
        </p:spPr>
        <p:txBody>
          <a:bodyPr wrap="none">
            <a:spAutoFit/>
          </a:bodyPr>
          <a:lstStyle/>
          <a:p>
            <a:r>
              <a:rPr lang="ja-JP" altLang="en-US" sz="1100" smtClean="0">
                <a:solidFill>
                  <a:schemeClr val="tx1"/>
                </a:solidFill>
              </a:rPr>
              <a:t>・・・</a:t>
            </a:r>
            <a:endParaRPr lang="en-US" altLang="ko-KR" sz="1100" dirty="0">
              <a:solidFill>
                <a:schemeClr val="tx1"/>
              </a:solidFill>
            </a:endParaRPr>
          </a:p>
        </p:txBody>
      </p:sp>
      <p:sp>
        <p:nvSpPr>
          <p:cNvPr id="60" name="직사각형 79"/>
          <p:cNvSpPr/>
          <p:nvPr/>
        </p:nvSpPr>
        <p:spPr>
          <a:xfrm>
            <a:off x="1211306" y="5792053"/>
            <a:ext cx="3060000" cy="14401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 name="TextBox 9"/>
          <p:cNvSpPr txBox="1">
            <a:spLocks noChangeArrowheads="1"/>
          </p:cNvSpPr>
          <p:nvPr/>
        </p:nvSpPr>
        <p:spPr bwMode="auto">
          <a:xfrm>
            <a:off x="143596" y="5733256"/>
            <a:ext cx="957313" cy="261610"/>
          </a:xfrm>
          <a:prstGeom prst="rect">
            <a:avLst/>
          </a:prstGeom>
          <a:noFill/>
          <a:ln w="9525">
            <a:noFill/>
            <a:miter lim="800000"/>
            <a:headEnd/>
            <a:tailEnd/>
          </a:ln>
        </p:spPr>
        <p:txBody>
          <a:bodyPr wrap="none">
            <a:spAutoFit/>
          </a:bodyPr>
          <a:lstStyle/>
          <a:p>
            <a:r>
              <a:rPr lang="en-US" altLang="ko-KR" sz="1100" dirty="0" smtClean="0"/>
              <a:t>Thread </a:t>
            </a:r>
            <a:r>
              <a:rPr lang="en-US" altLang="ko-KR" sz="1100" i="1" dirty="0" smtClean="0">
                <a:latin typeface="Times New Roman" panose="02020603050405020304" pitchFamily="18" charset="0"/>
                <a:cs typeface="Times New Roman" panose="02020603050405020304" pitchFamily="18" charset="0"/>
              </a:rPr>
              <a:t>K</a:t>
            </a:r>
            <a:r>
              <a:rPr lang="ja-JP" altLang="en-US" sz="1100" dirty="0">
                <a:latin typeface="Times New Roman" panose="02020603050405020304" pitchFamily="18" charset="0"/>
                <a:cs typeface="Times New Roman" panose="02020603050405020304" pitchFamily="18" charset="0"/>
              </a:rPr>
              <a:t> </a:t>
            </a:r>
            <a:r>
              <a:rPr lang="en-US" altLang="ja-JP" sz="1100" dirty="0" smtClean="0">
                <a:latin typeface="Times New Roman" panose="02020603050405020304" pitchFamily="18" charset="0"/>
                <a:cs typeface="Times New Roman" panose="02020603050405020304" pitchFamily="18" charset="0"/>
              </a:rPr>
              <a:t>- 1</a:t>
            </a:r>
            <a:endParaRPr lang="en-US" altLang="ko-KR" sz="1100" i="1" dirty="0">
              <a:solidFill>
                <a:schemeClr val="tx1"/>
              </a:solidFill>
              <a:latin typeface="Times New Roman" panose="02020603050405020304" pitchFamily="18" charset="0"/>
              <a:cs typeface="Times New Roman" panose="02020603050405020304" pitchFamily="18" charset="0"/>
            </a:endParaRPr>
          </a:p>
        </p:txBody>
      </p:sp>
      <p:sp>
        <p:nvSpPr>
          <p:cNvPr id="62" name="직사각형 79"/>
          <p:cNvSpPr/>
          <p:nvPr/>
        </p:nvSpPr>
        <p:spPr>
          <a:xfrm>
            <a:off x="4175968" y="579577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3" name="직사각형 79"/>
          <p:cNvSpPr/>
          <p:nvPr/>
        </p:nvSpPr>
        <p:spPr>
          <a:xfrm>
            <a:off x="3966263" y="579577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4" name="직사각형 79"/>
          <p:cNvSpPr/>
          <p:nvPr/>
        </p:nvSpPr>
        <p:spPr>
          <a:xfrm>
            <a:off x="1321025" y="579577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5" name="직사각형 79"/>
          <p:cNvSpPr/>
          <p:nvPr/>
        </p:nvSpPr>
        <p:spPr>
          <a:xfrm>
            <a:off x="1537049" y="579577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6" name="직사각형 79"/>
          <p:cNvSpPr/>
          <p:nvPr/>
        </p:nvSpPr>
        <p:spPr>
          <a:xfrm>
            <a:off x="1753073" y="579577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7" name="직사각형 79"/>
          <p:cNvSpPr/>
          <p:nvPr/>
        </p:nvSpPr>
        <p:spPr>
          <a:xfrm>
            <a:off x="1969097" y="579577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8" name="직사각형 79"/>
          <p:cNvSpPr/>
          <p:nvPr/>
        </p:nvSpPr>
        <p:spPr>
          <a:xfrm>
            <a:off x="3750239" y="579577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9" name="직사각형 79"/>
          <p:cNvSpPr/>
          <p:nvPr/>
        </p:nvSpPr>
        <p:spPr>
          <a:xfrm>
            <a:off x="3540534" y="579577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0" name="직사각형 79"/>
          <p:cNvSpPr/>
          <p:nvPr/>
        </p:nvSpPr>
        <p:spPr>
          <a:xfrm>
            <a:off x="3345716" y="579577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1" name="TextBox 9"/>
          <p:cNvSpPr txBox="1">
            <a:spLocks noChangeArrowheads="1"/>
          </p:cNvSpPr>
          <p:nvPr/>
        </p:nvSpPr>
        <p:spPr bwMode="auto">
          <a:xfrm>
            <a:off x="2536694" y="5754286"/>
            <a:ext cx="396262" cy="261610"/>
          </a:xfrm>
          <a:prstGeom prst="rect">
            <a:avLst/>
          </a:prstGeom>
          <a:noFill/>
          <a:ln w="9525">
            <a:noFill/>
            <a:miter lim="800000"/>
            <a:headEnd/>
            <a:tailEnd/>
          </a:ln>
        </p:spPr>
        <p:txBody>
          <a:bodyPr wrap="none">
            <a:spAutoFit/>
          </a:bodyPr>
          <a:lstStyle/>
          <a:p>
            <a:r>
              <a:rPr lang="ja-JP" altLang="en-US" sz="1100" dirty="0" smtClean="0">
                <a:solidFill>
                  <a:schemeClr val="tx1"/>
                </a:solidFill>
              </a:rPr>
              <a:t>・・・</a:t>
            </a:r>
            <a:endParaRPr lang="en-US" altLang="ko-KR" sz="1100" dirty="0">
              <a:solidFill>
                <a:schemeClr val="tx1"/>
              </a:solidFill>
            </a:endParaRPr>
          </a:p>
        </p:txBody>
      </p:sp>
      <p:sp>
        <p:nvSpPr>
          <p:cNvPr id="72" name="직사각형 79"/>
          <p:cNvSpPr/>
          <p:nvPr/>
        </p:nvSpPr>
        <p:spPr>
          <a:xfrm>
            <a:off x="1211306" y="5498629"/>
            <a:ext cx="3060000" cy="14401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3" name="TextBox 9"/>
          <p:cNvSpPr txBox="1">
            <a:spLocks noChangeArrowheads="1"/>
          </p:cNvSpPr>
          <p:nvPr/>
        </p:nvSpPr>
        <p:spPr bwMode="auto">
          <a:xfrm>
            <a:off x="143596" y="5439832"/>
            <a:ext cx="957313" cy="261610"/>
          </a:xfrm>
          <a:prstGeom prst="rect">
            <a:avLst/>
          </a:prstGeom>
          <a:noFill/>
          <a:ln w="9525">
            <a:noFill/>
            <a:miter lim="800000"/>
            <a:headEnd/>
            <a:tailEnd/>
          </a:ln>
        </p:spPr>
        <p:txBody>
          <a:bodyPr wrap="none">
            <a:spAutoFit/>
          </a:bodyPr>
          <a:lstStyle/>
          <a:p>
            <a:r>
              <a:rPr lang="en-US" altLang="ko-KR" sz="1100" dirty="0" smtClean="0"/>
              <a:t>Thread </a:t>
            </a:r>
            <a:r>
              <a:rPr lang="en-US" altLang="ko-KR" sz="1100" i="1" dirty="0" smtClean="0">
                <a:latin typeface="Times New Roman" panose="02020603050405020304" pitchFamily="18" charset="0"/>
                <a:cs typeface="Times New Roman" panose="02020603050405020304" pitchFamily="18" charset="0"/>
              </a:rPr>
              <a:t>K</a:t>
            </a:r>
            <a:r>
              <a:rPr lang="ja-JP" altLang="en-US" sz="1100" dirty="0">
                <a:latin typeface="Times New Roman" panose="02020603050405020304" pitchFamily="18" charset="0"/>
                <a:cs typeface="Times New Roman" panose="02020603050405020304" pitchFamily="18" charset="0"/>
              </a:rPr>
              <a:t> </a:t>
            </a:r>
            <a:r>
              <a:rPr lang="en-US" altLang="ja-JP" sz="1100" dirty="0" smtClean="0">
                <a:latin typeface="Times New Roman" panose="02020603050405020304" pitchFamily="18" charset="0"/>
                <a:cs typeface="Times New Roman" panose="02020603050405020304" pitchFamily="18" charset="0"/>
              </a:rPr>
              <a:t>- 2</a:t>
            </a:r>
            <a:endParaRPr lang="en-US" altLang="ko-KR" sz="1100" i="1" dirty="0">
              <a:solidFill>
                <a:schemeClr val="tx1"/>
              </a:solidFill>
              <a:latin typeface="Times New Roman" panose="02020603050405020304" pitchFamily="18" charset="0"/>
              <a:cs typeface="Times New Roman" panose="02020603050405020304" pitchFamily="18" charset="0"/>
            </a:endParaRPr>
          </a:p>
        </p:txBody>
      </p:sp>
      <p:sp>
        <p:nvSpPr>
          <p:cNvPr id="74" name="직사각형 79"/>
          <p:cNvSpPr/>
          <p:nvPr/>
        </p:nvSpPr>
        <p:spPr>
          <a:xfrm>
            <a:off x="4175968" y="5493885"/>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6" name="직사각형 79"/>
          <p:cNvSpPr/>
          <p:nvPr/>
        </p:nvSpPr>
        <p:spPr>
          <a:xfrm>
            <a:off x="1547664" y="5493885"/>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8" name="직사각형 79"/>
          <p:cNvSpPr/>
          <p:nvPr/>
        </p:nvSpPr>
        <p:spPr>
          <a:xfrm>
            <a:off x="1979712" y="5493885"/>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9" name="직사각형 79"/>
          <p:cNvSpPr/>
          <p:nvPr/>
        </p:nvSpPr>
        <p:spPr>
          <a:xfrm>
            <a:off x="2411760" y="5493885"/>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0" name="직사각형 79"/>
          <p:cNvSpPr/>
          <p:nvPr/>
        </p:nvSpPr>
        <p:spPr>
          <a:xfrm>
            <a:off x="3750239" y="5493885"/>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2" name="직사각형 79"/>
          <p:cNvSpPr/>
          <p:nvPr/>
        </p:nvSpPr>
        <p:spPr>
          <a:xfrm>
            <a:off x="3345716" y="5493885"/>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3" name="TextBox 9"/>
          <p:cNvSpPr txBox="1">
            <a:spLocks noChangeArrowheads="1"/>
          </p:cNvSpPr>
          <p:nvPr/>
        </p:nvSpPr>
        <p:spPr bwMode="auto">
          <a:xfrm>
            <a:off x="2735578" y="5460862"/>
            <a:ext cx="396262" cy="261610"/>
          </a:xfrm>
          <a:prstGeom prst="rect">
            <a:avLst/>
          </a:prstGeom>
          <a:noFill/>
          <a:ln w="9525">
            <a:noFill/>
            <a:miter lim="800000"/>
            <a:headEnd/>
            <a:tailEnd/>
          </a:ln>
        </p:spPr>
        <p:txBody>
          <a:bodyPr wrap="none">
            <a:spAutoFit/>
          </a:bodyPr>
          <a:lstStyle/>
          <a:p>
            <a:r>
              <a:rPr lang="ja-JP" altLang="en-US" sz="1100" dirty="0" smtClean="0">
                <a:solidFill>
                  <a:schemeClr val="tx1"/>
                </a:solidFill>
              </a:rPr>
              <a:t>・・・</a:t>
            </a:r>
            <a:endParaRPr lang="en-US" altLang="ko-KR" sz="1100" dirty="0">
              <a:solidFill>
                <a:schemeClr val="tx1"/>
              </a:solidFill>
            </a:endParaRPr>
          </a:p>
        </p:txBody>
      </p:sp>
      <p:sp>
        <p:nvSpPr>
          <p:cNvPr id="84" name="직사각형 79"/>
          <p:cNvSpPr/>
          <p:nvPr/>
        </p:nvSpPr>
        <p:spPr>
          <a:xfrm>
            <a:off x="1211306" y="5215989"/>
            <a:ext cx="3060000" cy="14401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5" name="TextBox 9"/>
          <p:cNvSpPr txBox="1">
            <a:spLocks noChangeArrowheads="1"/>
          </p:cNvSpPr>
          <p:nvPr/>
        </p:nvSpPr>
        <p:spPr bwMode="auto">
          <a:xfrm>
            <a:off x="143596" y="5157192"/>
            <a:ext cx="957313" cy="261610"/>
          </a:xfrm>
          <a:prstGeom prst="rect">
            <a:avLst/>
          </a:prstGeom>
          <a:noFill/>
          <a:ln w="9525">
            <a:noFill/>
            <a:miter lim="800000"/>
            <a:headEnd/>
            <a:tailEnd/>
          </a:ln>
        </p:spPr>
        <p:txBody>
          <a:bodyPr wrap="none">
            <a:spAutoFit/>
          </a:bodyPr>
          <a:lstStyle/>
          <a:p>
            <a:r>
              <a:rPr lang="en-US" altLang="ko-KR" sz="1100" dirty="0" smtClean="0"/>
              <a:t>Thread </a:t>
            </a:r>
            <a:r>
              <a:rPr lang="en-US" altLang="ko-KR" sz="1100" i="1" dirty="0" smtClean="0">
                <a:latin typeface="Times New Roman" panose="02020603050405020304" pitchFamily="18" charset="0"/>
                <a:cs typeface="Times New Roman" panose="02020603050405020304" pitchFamily="18" charset="0"/>
              </a:rPr>
              <a:t>K</a:t>
            </a:r>
            <a:r>
              <a:rPr lang="ja-JP" altLang="en-US" sz="1100" dirty="0">
                <a:latin typeface="Times New Roman" panose="02020603050405020304" pitchFamily="18" charset="0"/>
                <a:cs typeface="Times New Roman" panose="02020603050405020304" pitchFamily="18" charset="0"/>
              </a:rPr>
              <a:t> </a:t>
            </a:r>
            <a:r>
              <a:rPr lang="en-US" altLang="ja-JP" sz="1100" dirty="0" smtClean="0">
                <a:latin typeface="Times New Roman" panose="02020603050405020304" pitchFamily="18" charset="0"/>
                <a:cs typeface="Times New Roman" panose="02020603050405020304" pitchFamily="18" charset="0"/>
              </a:rPr>
              <a:t>- 3</a:t>
            </a:r>
            <a:endParaRPr lang="en-US" altLang="ko-KR" sz="1100" i="1" dirty="0">
              <a:solidFill>
                <a:schemeClr val="tx1"/>
              </a:solidFill>
              <a:latin typeface="Times New Roman" panose="02020603050405020304" pitchFamily="18" charset="0"/>
              <a:cs typeface="Times New Roman" panose="02020603050405020304" pitchFamily="18" charset="0"/>
            </a:endParaRPr>
          </a:p>
        </p:txBody>
      </p:sp>
      <p:sp>
        <p:nvSpPr>
          <p:cNvPr id="96" name="TextBox 9"/>
          <p:cNvSpPr txBox="1">
            <a:spLocks noChangeArrowheads="1"/>
          </p:cNvSpPr>
          <p:nvPr/>
        </p:nvSpPr>
        <p:spPr bwMode="auto">
          <a:xfrm rot="5400000">
            <a:off x="354632" y="4900264"/>
            <a:ext cx="396262" cy="261610"/>
          </a:xfrm>
          <a:prstGeom prst="rect">
            <a:avLst/>
          </a:prstGeom>
          <a:noFill/>
          <a:ln w="9525">
            <a:noFill/>
            <a:miter lim="800000"/>
            <a:headEnd/>
            <a:tailEnd/>
          </a:ln>
        </p:spPr>
        <p:txBody>
          <a:bodyPr wrap="none">
            <a:spAutoFit/>
          </a:bodyPr>
          <a:lstStyle/>
          <a:p>
            <a:r>
              <a:rPr lang="ja-JP" altLang="en-US" sz="1100" dirty="0" smtClean="0">
                <a:solidFill>
                  <a:schemeClr val="tx1"/>
                </a:solidFill>
              </a:rPr>
              <a:t>・・・</a:t>
            </a:r>
            <a:endParaRPr lang="en-US" altLang="ko-KR" sz="1100" dirty="0">
              <a:solidFill>
                <a:schemeClr val="tx1"/>
              </a:solidFill>
            </a:endParaRPr>
          </a:p>
        </p:txBody>
      </p:sp>
      <p:sp>
        <p:nvSpPr>
          <p:cNvPr id="97" name="TextBox 9"/>
          <p:cNvSpPr txBox="1">
            <a:spLocks noChangeArrowheads="1"/>
          </p:cNvSpPr>
          <p:nvPr/>
        </p:nvSpPr>
        <p:spPr bwMode="auto">
          <a:xfrm rot="5400000">
            <a:off x="2514872" y="4900264"/>
            <a:ext cx="396262" cy="261610"/>
          </a:xfrm>
          <a:prstGeom prst="rect">
            <a:avLst/>
          </a:prstGeom>
          <a:noFill/>
          <a:ln w="9525">
            <a:noFill/>
            <a:miter lim="800000"/>
            <a:headEnd/>
            <a:tailEnd/>
          </a:ln>
        </p:spPr>
        <p:txBody>
          <a:bodyPr wrap="none">
            <a:spAutoFit/>
          </a:bodyPr>
          <a:lstStyle/>
          <a:p>
            <a:r>
              <a:rPr lang="ja-JP" altLang="en-US" sz="1100" dirty="0" smtClean="0">
                <a:solidFill>
                  <a:schemeClr val="tx1"/>
                </a:solidFill>
              </a:rPr>
              <a:t>・・・</a:t>
            </a:r>
            <a:endParaRPr lang="en-US" altLang="ko-KR" sz="1100" dirty="0">
              <a:solidFill>
                <a:schemeClr val="tx1"/>
              </a:solidFill>
            </a:endParaRPr>
          </a:p>
        </p:txBody>
      </p:sp>
      <p:sp>
        <p:nvSpPr>
          <p:cNvPr id="98" name="직사각형 79"/>
          <p:cNvSpPr/>
          <p:nvPr/>
        </p:nvSpPr>
        <p:spPr>
          <a:xfrm>
            <a:off x="4175968" y="521226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9" name="직사각형 79"/>
          <p:cNvSpPr/>
          <p:nvPr/>
        </p:nvSpPr>
        <p:spPr>
          <a:xfrm>
            <a:off x="3095848" y="521226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0" name="직사각형 79"/>
          <p:cNvSpPr/>
          <p:nvPr/>
        </p:nvSpPr>
        <p:spPr>
          <a:xfrm>
            <a:off x="2115285" y="5212266"/>
            <a:ext cx="108000" cy="144016"/>
          </a:xfrm>
          <a:prstGeom prst="rect">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r>
              <a:rPr lang="en-US" altLang="ko-KR" sz="3600" dirty="0" smtClean="0"/>
              <a:t>Parameter settings</a:t>
            </a:r>
            <a:endParaRPr lang="ko-KR" altLang="en-US" sz="3600" dirty="0" smtClean="0"/>
          </a:p>
        </p:txBody>
      </p:sp>
      <mc:AlternateContent xmlns:mc="http://schemas.openxmlformats.org/markup-compatibility/2006">
        <mc:Choice xmlns:a14="http://schemas.microsoft.com/office/drawing/2010/main" xmlns="" Requires="a14">
          <p:sp>
            <p:nvSpPr>
              <p:cNvPr id="14339" name="내용 개체 틀 2"/>
              <p:cNvSpPr>
                <a:spLocks noGrp="1"/>
              </p:cNvSpPr>
              <p:nvPr>
                <p:ph idx="1"/>
              </p:nvPr>
            </p:nvSpPr>
            <p:spPr/>
            <p:txBody>
              <a:bodyPr>
                <a:normAutofit lnSpcReduction="10000"/>
              </a:bodyPr>
              <a:lstStyle/>
              <a:p>
                <a:endParaRPr lang="en-US" altLang="ko-KR" sz="2400" dirty="0" smtClean="0"/>
              </a:p>
              <a:p>
                <a:endParaRPr lang="en-US" altLang="ko-KR" sz="2400" dirty="0"/>
              </a:p>
              <a:p>
                <a:endParaRPr lang="en-US" altLang="ko-KR" sz="2400" dirty="0" smtClean="0"/>
              </a:p>
              <a:p>
                <a:endParaRPr lang="en-US" altLang="ko-KR" sz="2400" dirty="0" smtClean="0"/>
              </a:p>
              <a:p>
                <a:endParaRPr lang="en-US" altLang="ko-KR" sz="2400" dirty="0"/>
              </a:p>
              <a:p>
                <a:r>
                  <a:rPr lang="en-US" altLang="ko-KR" sz="2400" dirty="0" smtClean="0"/>
                  <a:t>Parameter </a:t>
                </a:r>
                <a:r>
                  <a:rPr lang="en-US" altLang="ko-KR" sz="2400" dirty="0" smtClean="0"/>
                  <a:t>settings for </a:t>
                </a:r>
                <a:r>
                  <a:rPr lang="en-US" altLang="ja-JP" sz="2400" i="1" dirty="0">
                    <a:latin typeface="Times New Roman" panose="02020603050405020304" pitchFamily="18" charset="0"/>
                    <a:cs typeface="Times New Roman" panose="02020603050405020304" pitchFamily="18" charset="0"/>
                  </a:rPr>
                  <a:t>Recursive reshuffling</a:t>
                </a:r>
                <a:endParaRPr lang="en-US" altLang="ko-KR" sz="2400" dirty="0"/>
              </a:p>
              <a:p>
                <a:pPr lvl="1"/>
                <a14:m>
                  <m:oMath xmlns:m="http://schemas.openxmlformats.org/officeDocument/2006/math">
                    <m:r>
                      <a:rPr kumimoji="1" lang="en-US" altLang="ja-JP" sz="2000" b="0" i="1" smtClean="0">
                        <a:latin typeface="Cambria Math" panose="02040503050406030204" pitchFamily="18" charset="0"/>
                        <a:ea typeface="Cambria Math" panose="02040503050406030204" pitchFamily="18" charset="0"/>
                      </a:rPr>
                      <m:t>𝑀𝑇𝐿</m:t>
                    </m:r>
                    <m:r>
                      <a:rPr kumimoji="1" lang="en-US" altLang="ja-JP" sz="2000" b="0" i="1" smtClean="0">
                        <a:latin typeface="Cambria Math" panose="02040503050406030204" pitchFamily="18" charset="0"/>
                        <a:ea typeface="Cambria Math" panose="02040503050406030204" pitchFamily="18" charset="0"/>
                      </a:rPr>
                      <m:t> </m:t>
                    </m:r>
                    <m:r>
                      <a:rPr kumimoji="1" lang="en-US" altLang="ja-JP" sz="2000" b="0" i="0" smtClean="0">
                        <a:latin typeface="Cambria Math" panose="02040503050406030204" pitchFamily="18" charset="0"/>
                        <a:ea typeface="Cambria Math" panose="02040503050406030204" pitchFamily="18" charset="0"/>
                      </a:rPr>
                      <m:t>=</m:t>
                    </m:r>
                  </m:oMath>
                </a14:m>
                <a:r>
                  <a:rPr lang="en-US" altLang="ja-JP" sz="2000" dirty="0" smtClean="0"/>
                  <a:t>	 3600</a:t>
                </a:r>
              </a:p>
              <a:p>
                <a:pPr lvl="1"/>
                <a14:m>
                  <m:oMath xmlns:m="http://schemas.openxmlformats.org/officeDocument/2006/math">
                    <m:r>
                      <a:rPr kumimoji="1" lang="en-US" altLang="ja-JP" sz="2000" b="0" i="1" smtClean="0">
                        <a:latin typeface="Cambria Math" panose="02040503050406030204" pitchFamily="18" charset="0"/>
                        <a:ea typeface="Cambria Math" panose="02040503050406030204" pitchFamily="18" charset="0"/>
                      </a:rPr>
                      <m:t>𝑀𝑁</m:t>
                    </m:r>
                    <m:r>
                      <a:rPr kumimoji="1" lang="en-US" altLang="ja-JP" sz="2000" b="0" i="1" smtClean="0">
                        <a:latin typeface="Cambria Math" panose="02040503050406030204" pitchFamily="18" charset="0"/>
                        <a:ea typeface="Cambria Math" panose="02040503050406030204" pitchFamily="18" charset="0"/>
                      </a:rPr>
                      <m:t>   = </m:t>
                    </m:r>
                  </m:oMath>
                </a14:m>
                <a:r>
                  <a:rPr lang="en-US" altLang="ja-JP" sz="2000" dirty="0" smtClean="0"/>
                  <a:t>	 30</a:t>
                </a:r>
              </a:p>
              <a:p>
                <a:pPr lvl="1"/>
                <a14:m>
                  <m:oMath xmlns:m="http://schemas.openxmlformats.org/officeDocument/2006/math">
                    <m:r>
                      <a:rPr kumimoji="1" lang="en-US" altLang="ja-JP" sz="2000" b="0" i="1" smtClean="0">
                        <a:latin typeface="Cambria Math" panose="02040503050406030204" pitchFamily="18" charset="0"/>
                        <a:ea typeface="Cambria Math" panose="02040503050406030204" pitchFamily="18" charset="0"/>
                      </a:rPr>
                      <m:t>𝐸𝑇</m:t>
                    </m:r>
                    <m:r>
                      <a:rPr kumimoji="1" lang="en-US" altLang="ja-JP" sz="2000" b="0" i="1" smtClean="0">
                        <a:latin typeface="Cambria Math" panose="02040503050406030204" pitchFamily="18" charset="0"/>
                        <a:ea typeface="Cambria Math" panose="02040503050406030204" pitchFamily="18" charset="0"/>
                      </a:rPr>
                      <m:t>     =</m:t>
                    </m:r>
                  </m:oMath>
                </a14:m>
                <a:r>
                  <a:rPr lang="en-US" altLang="ja-JP" sz="2000" dirty="0" smtClean="0"/>
                  <a:t>	 100</a:t>
                </a:r>
                <a:endParaRPr lang="en-US" altLang="ja-JP" sz="2400" dirty="0" smtClean="0"/>
              </a:p>
              <a:p>
                <a:r>
                  <a:rPr lang="en-US" altLang="ja-JP" sz="2400" dirty="0" smtClean="0"/>
                  <a:t>Change seed on each reshuffling</a:t>
                </a:r>
              </a:p>
              <a:p>
                <a:pPr lvl="1"/>
                <a:r>
                  <a:rPr lang="en-US" altLang="ja-JP" sz="2000" dirty="0" smtClean="0"/>
                  <a:t>Used linear congruential random number generator</a:t>
                </a:r>
              </a:p>
              <a:p>
                <a:endParaRPr lang="en-US" altLang="ja-JP" sz="2400" dirty="0" smtClean="0"/>
              </a:p>
            </p:txBody>
          </p:sp>
        </mc:Choice>
        <mc:Fallback>
          <p:sp>
            <p:nvSpPr>
              <p:cNvPr id="14339" name="내용 개체 틀 2"/>
              <p:cNvSpPr>
                <a:spLocks noGrp="1" noRot="1" noChangeAspect="1" noMove="1" noResize="1" noEditPoints="1" noAdjustHandles="1" noChangeArrowheads="1" noChangeShapeType="1" noTextEdit="1"/>
              </p:cNvSpPr>
              <p:nvPr>
                <p:ph idx="1"/>
              </p:nvPr>
            </p:nvSpPr>
            <p:spPr>
              <a:blipFill rotWithShape="0">
                <a:blip r:embed="rId3" cstate="print"/>
                <a:stretch>
                  <a:fillRect l="-96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graphicFrame>
            <p:nvGraphicFramePr>
              <p:cNvPr id="5" name="표 3"/>
              <p:cNvGraphicFramePr>
                <a:graphicFrameLocks noGrp="1"/>
              </p:cNvGraphicFramePr>
              <p:nvPr>
                <p:extLst>
                  <p:ext uri="{D42A27DB-BD31-4B8C-83A1-F6EECF244321}">
                    <p14:modId xmlns:p14="http://schemas.microsoft.com/office/powerpoint/2010/main" val="91156338"/>
                  </p:ext>
                </p:extLst>
              </p:nvPr>
            </p:nvGraphicFramePr>
            <p:xfrm>
              <a:off x="827584" y="1340768"/>
              <a:ext cx="7344816" cy="2009432"/>
            </p:xfrm>
            <a:graphic>
              <a:graphicData uri="http://schemas.openxmlformats.org/drawingml/2006/table">
                <a:tbl>
                  <a:tblPr firstRow="1" bandRow="1">
                    <a:tableStyleId>{10A1B5D5-9B99-4C35-A422-299274C87663}</a:tableStyleId>
                  </a:tblPr>
                  <a:tblGrid>
                    <a:gridCol w="2644134"/>
                    <a:gridCol w="2350341"/>
                    <a:gridCol w="2350341"/>
                  </a:tblGrid>
                  <a:tr h="546392">
                    <a:tc>
                      <a:txBody>
                        <a:bodyPr/>
                        <a:lstStyle/>
                        <a:p>
                          <a:pPr algn="ctr" latinLnBrk="1"/>
                          <a:r>
                            <a:rPr lang="en-US" altLang="ko-KR" dirty="0" smtClean="0">
                              <a:solidFill>
                                <a:schemeClr val="tx1"/>
                              </a:solidFill>
                            </a:rPr>
                            <a:t>Thread</a:t>
                          </a:r>
                          <a:r>
                            <a:rPr lang="en-US" altLang="ko-KR" baseline="0" dirty="0" smtClean="0">
                              <a:solidFill>
                                <a:schemeClr val="tx1"/>
                              </a:solidFill>
                            </a:rPr>
                            <a:t> ID</a:t>
                          </a:r>
                          <a:endParaRPr lang="ko-KR" altLang="en-US" dirty="0">
                            <a:solidFill>
                              <a:schemeClr val="tx1"/>
                            </a:solidFill>
                          </a:endParaRPr>
                        </a:p>
                      </a:txBody>
                      <a:tcPr>
                        <a:lnR w="12700" cap="flat" cmpd="sng" algn="ctr">
                          <a:solidFill>
                            <a:srgbClr val="FFC000"/>
                          </a:solidFill>
                          <a:prstDash val="solid"/>
                          <a:round/>
                          <a:headEnd type="none" w="med" len="med"/>
                          <a:tailEnd type="none" w="med" len="med"/>
                        </a:lnR>
                        <a:solidFill>
                          <a:schemeClr val="bg1"/>
                        </a:solidFill>
                      </a:tcPr>
                    </a:tc>
                    <a:tc>
                      <a:txBody>
                        <a:bodyPr/>
                        <a:lstStyle/>
                        <a:p>
                          <a:pPr algn="ctr" latinLnBrk="1"/>
                          <a:r>
                            <a:rPr lang="en-US" altLang="ko-KR" dirty="0" smtClean="0">
                              <a:solidFill>
                                <a:schemeClr val="tx1"/>
                              </a:solidFill>
                            </a:rPr>
                            <a:t>Solver</a:t>
                          </a:r>
                          <a:r>
                            <a:rPr lang="en-US" altLang="ko-KR" baseline="0" dirty="0" smtClean="0">
                              <a:solidFill>
                                <a:schemeClr val="tx1"/>
                              </a:solidFill>
                            </a:rPr>
                            <a:t> Type</a:t>
                          </a:r>
                          <a:endParaRPr lang="ko-KR" altLang="en-US" dirty="0">
                            <a:solidFill>
                              <a:schemeClr val="tx1"/>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solidFill>
                                <a:schemeClr val="tx1"/>
                              </a:solidFill>
                            </a:rPr>
                            <a:t>Feature</a:t>
                          </a:r>
                          <a:endParaRPr lang="ko-KR" altLang="en-US" dirty="0">
                            <a:solidFill>
                              <a:schemeClr val="tx1"/>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smtClean="0"/>
                            <a:t>4</a:t>
                          </a:r>
                          <a14:m>
                            <m:oMath xmlns:m="http://schemas.openxmlformats.org/officeDocument/2006/math">
                              <m:r>
                                <a:rPr kumimoji="1" lang="en-US" altLang="ja-JP" sz="1800" i="1" smtClean="0">
                                  <a:latin typeface="Cambria Math" panose="02040503050406030204" pitchFamily="18" charset="0"/>
                                </a:rPr>
                                <m:t>𝑖</m:t>
                              </m:r>
                            </m:oMath>
                          </a14:m>
                          <a:endParaRPr lang="ko-KR" altLang="en-US" i="1"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i="0" dirty="0" err="1" smtClean="0"/>
                            <a:t>Glueminisat</a:t>
                          </a:r>
                          <a:endParaRPr lang="ko-KR" altLang="en-US" i="1"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i="0" dirty="0" smtClean="0"/>
                            <a:t>No</a:t>
                          </a:r>
                          <a:r>
                            <a:rPr lang="en-US" altLang="ko-KR" i="0" baseline="0" dirty="0" smtClean="0"/>
                            <a:t> time limit</a:t>
                          </a:r>
                          <a:endParaRPr lang="ko-KR" altLang="en-US" i="0"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smtClean="0"/>
                            <a:t>4</a:t>
                          </a:r>
                          <a14:m>
                            <m:oMath xmlns:m="http://schemas.openxmlformats.org/officeDocument/2006/math">
                              <m:r>
                                <a:rPr kumimoji="1" lang="en-US" altLang="ja-JP" sz="1800" i="1" smtClean="0">
                                  <a:latin typeface="Cambria Math" panose="02040503050406030204" pitchFamily="18" charset="0"/>
                                </a:rPr>
                                <m:t>𝑖</m:t>
                              </m:r>
                            </m:oMath>
                          </a14:m>
                          <a:r>
                            <a:rPr lang="en-US" altLang="ko-KR" i="1" dirty="0" smtClean="0"/>
                            <a:t/>
                          </a:r>
                          <a:r>
                            <a:rPr lang="en-US" altLang="ko-KR" i="0" dirty="0" smtClean="0"/>
                            <a:t>+</a:t>
                          </a:r>
                          <a:r>
                            <a:rPr lang="en-US" altLang="ko-KR" i="0" baseline="0" dirty="0" smtClean="0"/>
                            <a:t> 1</a:t>
                          </a:r>
                          <a:endParaRPr lang="ko-KR" altLang="en-US" i="0"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i="0" dirty="0" err="1" smtClean="0"/>
                            <a:t>MiniSat</a:t>
                          </a:r>
                          <a:endParaRPr lang="ko-KR" altLang="en-US" i="0"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i="0" dirty="0" smtClean="0"/>
                            <a:t>No time limit</a:t>
                          </a:r>
                          <a:endParaRPr lang="ko-KR" altLang="en-US" i="0"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smtClean="0"/>
                            <a:t>4</a:t>
                          </a:r>
                          <a14:m>
                            <m:oMath xmlns:m="http://schemas.openxmlformats.org/officeDocument/2006/math">
                              <m:r>
                                <a:rPr kumimoji="1" lang="en-US" altLang="ja-JP" sz="1800" i="1" smtClean="0">
                                  <a:latin typeface="Cambria Math" panose="02040503050406030204" pitchFamily="18" charset="0"/>
                                </a:rPr>
                                <m:t>𝑖</m:t>
                              </m:r>
                            </m:oMath>
                          </a14:m>
                          <a:r>
                            <a:rPr lang="en-US" altLang="ko-KR" i="1" dirty="0" smtClean="0"/>
                            <a:t/>
                          </a:r>
                          <a:r>
                            <a:rPr lang="en-US" altLang="ko-KR" i="0" dirty="0" smtClean="0"/>
                            <a:t>+</a:t>
                          </a:r>
                          <a:r>
                            <a:rPr lang="en-US" altLang="ko-KR" i="0" baseline="0" dirty="0" smtClean="0"/>
                            <a:t> 2</a:t>
                          </a:r>
                          <a:endParaRPr lang="ko-KR" altLang="en-US" i="0"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i="0" dirty="0" err="1" smtClean="0"/>
                            <a:t>Glueminisat</a:t>
                          </a:r>
                          <a:endParaRPr lang="ko-KR" altLang="en-US" i="0"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ja-JP" sz="1800" i="1" dirty="0" smtClean="0">
                              <a:latin typeface="Times New Roman" panose="02020603050405020304" pitchFamily="18" charset="0"/>
                              <a:cs typeface="Times New Roman" panose="02020603050405020304" pitchFamily="18" charset="0"/>
                            </a:rPr>
                            <a:t>Recursive reshuffling</a:t>
                          </a:r>
                          <a:endParaRPr lang="ko-KR" altLang="en-US" i="0"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t>4</a:t>
                          </a:r>
                          <a14:m>
                            <m:oMath xmlns:m="http://schemas.openxmlformats.org/officeDocument/2006/math">
                              <m:r>
                                <a:rPr kumimoji="1" lang="en-US" altLang="ja-JP" sz="1800" i="1" smtClean="0">
                                  <a:latin typeface="Cambria Math" panose="02040503050406030204" pitchFamily="18" charset="0"/>
                                </a:rPr>
                                <m:t>𝑖</m:t>
                              </m:r>
                            </m:oMath>
                          </a14:m>
                          <a:r>
                            <a:rPr lang="en-US" altLang="ko-KR" i="1" dirty="0" smtClean="0"/>
                            <a:t/>
                          </a:r>
                          <a:r>
                            <a:rPr lang="en-US" altLang="ko-KR" i="0" dirty="0" smtClean="0"/>
                            <a:t>+ 3</a:t>
                          </a:r>
                          <a:endParaRPr lang="ko-KR" altLang="en-US" i="0" dirty="0" smtClean="0"/>
                        </a:p>
                      </a:txBody>
                      <a:tcPr>
                        <a:lnR w="12700" cap="flat" cmpd="sng" algn="ctr">
                          <a:solidFill>
                            <a:srgbClr val="FFC000"/>
                          </a:solidFill>
                          <a:prstDash val="solid"/>
                          <a:round/>
                          <a:headEnd type="none" w="med" len="med"/>
                          <a:tailEnd type="none" w="med" len="med"/>
                        </a:ln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i="0" dirty="0" err="1" smtClean="0"/>
                            <a:t>MiniSat</a:t>
                          </a:r>
                          <a:endParaRPr lang="ko-KR" altLang="en-US" i="0" dirty="0" smtClean="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ja-JP" sz="1800" i="1" dirty="0" smtClean="0">
                              <a:latin typeface="Times New Roman" panose="02020603050405020304" pitchFamily="18" charset="0"/>
                              <a:cs typeface="Times New Roman" panose="02020603050405020304" pitchFamily="18" charset="0"/>
                            </a:rPr>
                            <a:t>Recursive reshuffling</a:t>
                          </a:r>
                          <a:endParaRPr lang="ko-KR" altLang="en-US" i="0" dirty="0" smtClean="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bl>
              </a:graphicData>
            </a:graphic>
          </p:graphicFrame>
        </mc:Choice>
        <mc:Fallback>
          <p:graphicFrame>
            <p:nvGraphicFramePr>
              <p:cNvPr id="5" name="표 3"/>
              <p:cNvGraphicFramePr>
                <a:graphicFrameLocks noGrp="1"/>
              </p:cNvGraphicFramePr>
              <p:nvPr>
                <p:extLst>
                  <p:ext uri="{D42A27DB-BD31-4B8C-83A1-F6EECF244321}">
                    <p14:modId xmlns:p14="http://schemas.microsoft.com/office/powerpoint/2010/main" xmlns="" val="91156338"/>
                  </p:ext>
                </p:extLst>
              </p:nvPr>
            </p:nvGraphicFramePr>
            <p:xfrm>
              <a:off x="827584" y="1340768"/>
              <a:ext cx="7344816" cy="2009432"/>
            </p:xfrm>
            <a:graphic>
              <a:graphicData uri="http://schemas.openxmlformats.org/drawingml/2006/table">
                <a:tbl>
                  <a:tblPr firstRow="1" bandRow="1">
                    <a:tableStyleId>{10A1B5D5-9B99-4C35-A422-299274C87663}</a:tableStyleId>
                  </a:tblPr>
                  <a:tblGrid>
                    <a:gridCol w="2644134"/>
                    <a:gridCol w="2350341"/>
                    <a:gridCol w="2350341"/>
                  </a:tblGrid>
                  <a:tr h="546392">
                    <a:tc>
                      <a:txBody>
                        <a:bodyPr/>
                        <a:lstStyle/>
                        <a:p>
                          <a:pPr algn="ctr" latinLnBrk="1"/>
                          <a:r>
                            <a:rPr lang="en-US" altLang="ko-KR" dirty="0" smtClean="0">
                              <a:solidFill>
                                <a:schemeClr val="tx1"/>
                              </a:solidFill>
                            </a:rPr>
                            <a:t>Thread</a:t>
                          </a:r>
                          <a:r>
                            <a:rPr lang="en-US" altLang="ko-KR" baseline="0" dirty="0" smtClean="0">
                              <a:solidFill>
                                <a:schemeClr val="tx1"/>
                              </a:solidFill>
                            </a:rPr>
                            <a:t> ID</a:t>
                          </a:r>
                          <a:endParaRPr lang="ko-KR" altLang="en-US" dirty="0">
                            <a:solidFill>
                              <a:schemeClr val="tx1"/>
                            </a:solidFill>
                          </a:endParaRPr>
                        </a:p>
                      </a:txBody>
                      <a:tcPr>
                        <a:lnR w="12700" cap="flat" cmpd="sng" algn="ctr">
                          <a:solidFill>
                            <a:srgbClr val="FFC000"/>
                          </a:solidFill>
                          <a:prstDash val="solid"/>
                          <a:round/>
                          <a:headEnd type="none" w="med" len="med"/>
                          <a:tailEnd type="none" w="med" len="med"/>
                        </a:lnR>
                        <a:solidFill>
                          <a:schemeClr val="bg1"/>
                        </a:solidFill>
                      </a:tcPr>
                    </a:tc>
                    <a:tc>
                      <a:txBody>
                        <a:bodyPr/>
                        <a:lstStyle/>
                        <a:p>
                          <a:pPr algn="ctr" latinLnBrk="1"/>
                          <a:r>
                            <a:rPr lang="en-US" altLang="ko-KR" dirty="0" smtClean="0">
                              <a:solidFill>
                                <a:schemeClr val="tx1"/>
                              </a:solidFill>
                            </a:rPr>
                            <a:t>Solver</a:t>
                          </a:r>
                          <a:r>
                            <a:rPr lang="en-US" altLang="ko-KR" baseline="0" dirty="0" smtClean="0">
                              <a:solidFill>
                                <a:schemeClr val="tx1"/>
                              </a:solidFill>
                            </a:rPr>
                            <a:t> Type</a:t>
                          </a:r>
                          <a:endParaRPr lang="ko-KR" altLang="en-US" dirty="0">
                            <a:solidFill>
                              <a:schemeClr val="tx1"/>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solidFill>
                                <a:schemeClr val="tx1"/>
                              </a:solidFill>
                            </a:rPr>
                            <a:t>Feature</a:t>
                          </a:r>
                          <a:endParaRPr lang="ko-KR" altLang="en-US" dirty="0">
                            <a:solidFill>
                              <a:schemeClr val="tx1"/>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65760">
                    <a:tc>
                      <a:txBody>
                        <a:bodyPr/>
                        <a:lstStyle/>
                        <a:p>
                          <a:endParaRPr lang="ja-JP"/>
                        </a:p>
                      </a:txBody>
                      <a:tcPr>
                        <a:lnR w="12700" cap="flat" cmpd="sng" algn="ctr">
                          <a:solidFill>
                            <a:srgbClr val="FFC000"/>
                          </a:solidFill>
                          <a:prstDash val="solid"/>
                          <a:round/>
                          <a:headEnd type="none" w="med" len="med"/>
                          <a:tailEnd type="none" w="med" len="med"/>
                        </a:lnR>
                        <a:blipFill rotWithShape="0">
                          <a:blip r:embed="rId4"/>
                          <a:stretch>
                            <a:fillRect l="-230" t="-158333" r="-178341" b="-328333"/>
                          </a:stretch>
                        </a:blipFill>
                      </a:tcPr>
                    </a:tc>
                    <a:tc>
                      <a:txBody>
                        <a:bodyPr/>
                        <a:lstStyle/>
                        <a:p>
                          <a:pPr algn="ctr" latinLnBrk="1"/>
                          <a:r>
                            <a:rPr lang="en-US" altLang="ko-KR" i="0" dirty="0" err="1" smtClean="0"/>
                            <a:t>Glueminisat</a:t>
                          </a:r>
                          <a:endParaRPr lang="ko-KR" altLang="en-US" i="1"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i="0" dirty="0" smtClean="0"/>
                            <a:t>No</a:t>
                          </a:r>
                          <a:r>
                            <a:rPr lang="en-US" altLang="ko-KR" i="0" baseline="0" dirty="0" smtClean="0"/>
                            <a:t> time limit</a:t>
                          </a:r>
                          <a:endParaRPr lang="ko-KR" altLang="en-US" i="0"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65760">
                    <a:tc>
                      <a:txBody>
                        <a:bodyPr/>
                        <a:lstStyle/>
                        <a:p>
                          <a:endParaRPr lang="ja-JP"/>
                        </a:p>
                      </a:txBody>
                      <a:tcPr>
                        <a:lnR w="12700" cap="flat" cmpd="sng" algn="ctr">
                          <a:solidFill>
                            <a:srgbClr val="FFC000"/>
                          </a:solidFill>
                          <a:prstDash val="solid"/>
                          <a:round/>
                          <a:headEnd type="none" w="med" len="med"/>
                          <a:tailEnd type="none" w="med" len="med"/>
                        </a:lnR>
                        <a:blipFill rotWithShape="0">
                          <a:blip r:embed="rId4"/>
                          <a:stretch>
                            <a:fillRect l="-230" t="-254098" r="-178341" b="-222951"/>
                          </a:stretch>
                        </a:blipFill>
                      </a:tcPr>
                    </a:tc>
                    <a:tc>
                      <a:txBody>
                        <a:bodyPr/>
                        <a:lstStyle/>
                        <a:p>
                          <a:pPr algn="ctr" latinLnBrk="1"/>
                          <a:r>
                            <a:rPr lang="en-US" altLang="ko-KR" i="0" dirty="0" err="1" smtClean="0"/>
                            <a:t>MiniSat</a:t>
                          </a:r>
                          <a:endParaRPr lang="ko-KR" altLang="en-US" i="0"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ko-KR" i="0" dirty="0" smtClean="0"/>
                            <a:t>No time limit</a:t>
                          </a:r>
                          <a:endParaRPr lang="ko-KR" altLang="en-US" i="0"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65760">
                    <a:tc>
                      <a:txBody>
                        <a:bodyPr/>
                        <a:lstStyle/>
                        <a:p>
                          <a:endParaRPr lang="ja-JP"/>
                        </a:p>
                      </a:txBody>
                      <a:tcPr>
                        <a:lnR w="12700" cap="flat" cmpd="sng" algn="ctr">
                          <a:solidFill>
                            <a:srgbClr val="FFC000"/>
                          </a:solidFill>
                          <a:prstDash val="solid"/>
                          <a:round/>
                          <a:headEnd type="none" w="med" len="med"/>
                          <a:tailEnd type="none" w="med" len="med"/>
                        </a:lnR>
                        <a:blipFill rotWithShape="0">
                          <a:blip r:embed="rId4"/>
                          <a:stretch>
                            <a:fillRect l="-230" t="-360000" r="-178341" b="-126667"/>
                          </a:stretch>
                        </a:blipFill>
                      </a:tcPr>
                    </a:tc>
                    <a:tc>
                      <a:txBody>
                        <a:bodyPr/>
                        <a:lstStyle/>
                        <a:p>
                          <a:pPr algn="ctr" latinLnBrk="1"/>
                          <a:r>
                            <a:rPr lang="en-US" altLang="ko-KR" i="0" dirty="0" err="1" smtClean="0"/>
                            <a:t>Glueminisat</a:t>
                          </a:r>
                          <a:endParaRPr lang="ko-KR" altLang="en-US" i="0"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latinLnBrk="1"/>
                          <a:r>
                            <a:rPr lang="en-US" altLang="ja-JP" sz="1800" i="1" dirty="0" smtClean="0">
                              <a:latin typeface="Times New Roman" panose="02020603050405020304" pitchFamily="18" charset="0"/>
                              <a:cs typeface="Times New Roman" panose="02020603050405020304" pitchFamily="18" charset="0"/>
                            </a:rPr>
                            <a:t>Recursive reshuffling</a:t>
                          </a:r>
                          <a:endParaRPr lang="ko-KR" altLang="en-US" i="0"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65760">
                    <a:tc>
                      <a:txBody>
                        <a:bodyPr/>
                        <a:lstStyle/>
                        <a:p>
                          <a:endParaRPr lang="ja-JP"/>
                        </a:p>
                      </a:txBody>
                      <a:tcPr>
                        <a:lnR w="12700" cap="flat" cmpd="sng" algn="ctr">
                          <a:solidFill>
                            <a:srgbClr val="FFC000"/>
                          </a:solidFill>
                          <a:prstDash val="solid"/>
                          <a:round/>
                          <a:headEnd type="none" w="med" len="med"/>
                          <a:tailEnd type="none" w="med" len="med"/>
                        </a:lnR>
                        <a:blipFill rotWithShape="0">
                          <a:blip r:embed="rId4"/>
                          <a:stretch>
                            <a:fillRect l="-230" t="-460000" r="-178341" b="-26667"/>
                          </a:stretch>
                        </a:blip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i="0" dirty="0" err="1" smtClean="0"/>
                            <a:t>MiniSat</a:t>
                          </a:r>
                          <a:endParaRPr lang="ko-KR" altLang="en-US" i="0" dirty="0" smtClean="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ja-JP" sz="1800" i="1" dirty="0" smtClean="0">
                              <a:latin typeface="Times New Roman" panose="02020603050405020304" pitchFamily="18" charset="0"/>
                              <a:cs typeface="Times New Roman" panose="02020603050405020304" pitchFamily="18" charset="0"/>
                            </a:rPr>
                            <a:t>Recursive reshuffling</a:t>
                          </a:r>
                          <a:endParaRPr lang="ko-KR" altLang="en-US" i="0" dirty="0" smtClean="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bl>
              </a:graphicData>
            </a:graphic>
          </p:graphicFrame>
        </mc:Fallback>
      </mc:AlternateContent>
    </p:spTree>
    <p:extLst>
      <p:ext uri="{BB962C8B-B14F-4D97-AF65-F5344CB8AC3E}">
        <p14:creationId xmlns:p14="http://schemas.microsoft.com/office/powerpoint/2010/main" xmlns="" val="4684006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Results in </a:t>
            </a:r>
            <a:r>
              <a:rPr lang="en-US" altLang="ko-KR" sz="3600" dirty="0" err="1" smtClean="0"/>
              <a:t>ParaGlueminisat</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dirty="0" smtClean="0"/>
              <a:t>Benchmarks</a:t>
            </a:r>
          </a:p>
          <a:p>
            <a:pPr lvl="1"/>
            <a:r>
              <a:rPr lang="en-US" altLang="ko-KR" sz="2000" dirty="0" smtClean="0"/>
              <a:t>Set of 2 more fails by 12 </a:t>
            </a:r>
            <a:r>
              <a:rPr lang="en-US" altLang="ko-KR" sz="2000" i="1" dirty="0" err="1" smtClean="0">
                <a:latin typeface="Times New Roman" panose="02020603050405020304" pitchFamily="18" charset="0"/>
                <a:cs typeface="Times New Roman" panose="02020603050405020304" pitchFamily="18" charset="0"/>
              </a:rPr>
              <a:t>ISoV</a:t>
            </a:r>
            <a:r>
              <a:rPr lang="en-US" altLang="ko-KR" sz="2000" dirty="0" smtClean="0"/>
              <a:t> test from SAT 2014 application 300 problems </a:t>
            </a:r>
          </a:p>
          <a:p>
            <a:pPr lvl="1"/>
            <a:r>
              <a:rPr lang="en-US" altLang="ko-KR" sz="2000" dirty="0" smtClean="0"/>
              <a:t>Time limit: 5000 sec</a:t>
            </a:r>
          </a:p>
          <a:p>
            <a:pPr lvl="1"/>
            <a:r>
              <a:rPr lang="en-US" altLang="ko-KR" sz="2000" dirty="0" smtClean="0"/>
              <a:t>Clause sharing policy</a:t>
            </a:r>
          </a:p>
          <a:p>
            <a:pPr lvl="2"/>
            <a:r>
              <a:rPr lang="en-US" altLang="ko-KR" sz="1600" dirty="0" err="1" smtClean="0"/>
              <a:t>Minisat</a:t>
            </a:r>
            <a:r>
              <a:rPr lang="en-US" altLang="ko-KR" sz="1600" dirty="0" smtClean="0"/>
              <a:t>: unit clauses</a:t>
            </a:r>
          </a:p>
          <a:p>
            <a:pPr lvl="2"/>
            <a:r>
              <a:rPr lang="en-US" altLang="ko-KR" sz="1600" dirty="0" err="1" smtClean="0"/>
              <a:t>Glueminisat</a:t>
            </a:r>
            <a:r>
              <a:rPr lang="en-US" altLang="ko-KR" sz="1600" dirty="0" smtClean="0"/>
              <a:t>: Clauses below </a:t>
            </a:r>
            <a:r>
              <a:rPr lang="en-US" altLang="ko-KR" sz="1600" i="1" dirty="0" smtClean="0">
                <a:latin typeface="Times New Roman" panose="02020603050405020304" pitchFamily="18" charset="0"/>
                <a:cs typeface="Times New Roman" panose="02020603050405020304" pitchFamily="18" charset="0"/>
              </a:rPr>
              <a:t>LBD </a:t>
            </a:r>
            <a:r>
              <a:rPr lang="en-US" altLang="ko-KR" sz="1600" dirty="0" smtClean="0"/>
              <a:t>= 2 </a:t>
            </a:r>
          </a:p>
        </p:txBody>
      </p:sp>
      <p:graphicFrame>
        <p:nvGraphicFramePr>
          <p:cNvPr id="4" name="표 3"/>
          <p:cNvGraphicFramePr>
            <a:graphicFrameLocks noGrp="1"/>
          </p:cNvGraphicFramePr>
          <p:nvPr>
            <p:extLst>
              <p:ext uri="{D42A27DB-BD31-4B8C-83A1-F6EECF244321}">
                <p14:modId xmlns:p14="http://schemas.microsoft.com/office/powerpoint/2010/main" xmlns="" val="3080116980"/>
              </p:ext>
            </p:extLst>
          </p:nvPr>
        </p:nvGraphicFramePr>
        <p:xfrm>
          <a:off x="827584" y="4221088"/>
          <a:ext cx="7344816" cy="2283752"/>
        </p:xfrm>
        <a:graphic>
          <a:graphicData uri="http://schemas.openxmlformats.org/drawingml/2006/table">
            <a:tbl>
              <a:tblPr firstRow="1" bandRow="1">
                <a:tableStyleId>{10A1B5D5-9B99-4C35-A422-299274C87663}</a:tableStyleId>
              </a:tblPr>
              <a:tblGrid>
                <a:gridCol w="3888432"/>
                <a:gridCol w="3456384"/>
              </a:tblGrid>
              <a:tr h="546392">
                <a:tc>
                  <a:txBody>
                    <a:bodyPr/>
                    <a:lstStyle/>
                    <a:p>
                      <a:pPr algn="ctr" latinLnBrk="1"/>
                      <a:r>
                        <a:rPr lang="en-US" altLang="ko-KR" dirty="0" smtClean="0">
                          <a:solidFill>
                            <a:schemeClr val="tx1"/>
                          </a:solidFill>
                        </a:rPr>
                        <a:t>Solver</a:t>
                      </a:r>
                      <a:r>
                        <a:rPr lang="en-US" altLang="ko-KR" baseline="0" dirty="0" smtClean="0">
                          <a:solidFill>
                            <a:schemeClr val="tx1"/>
                          </a:solidFill>
                        </a:rPr>
                        <a:t> Type</a:t>
                      </a:r>
                      <a:endParaRPr lang="ko-KR" altLang="en-US" dirty="0">
                        <a:solidFill>
                          <a:schemeClr val="tx1"/>
                        </a:solidFill>
                      </a:endParaRPr>
                    </a:p>
                  </a:txBody>
                  <a:tcPr>
                    <a:lnR w="12700" cap="flat" cmpd="sng" algn="ctr">
                      <a:solidFill>
                        <a:srgbClr val="FFC000"/>
                      </a:solidFill>
                      <a:prstDash val="solid"/>
                      <a:round/>
                      <a:headEnd type="none" w="med" len="med"/>
                      <a:tailEnd type="none" w="med" len="med"/>
                    </a:lnR>
                    <a:solidFill>
                      <a:schemeClr val="bg1"/>
                    </a:solidFill>
                  </a:tcPr>
                </a:tc>
                <a:tc>
                  <a:txBody>
                    <a:bodyPr/>
                    <a:lstStyle/>
                    <a:p>
                      <a:pPr algn="ctr" latinLnBrk="1"/>
                      <a:r>
                        <a:rPr lang="en-US" altLang="ko-KR" baseline="0" dirty="0" smtClean="0"/>
                        <a:t>Solved / Problems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ParaGlueminisat</a:t>
                      </a:r>
                      <a:r>
                        <a:rPr lang="en-US" altLang="ko-KR" dirty="0" smtClean="0"/>
                        <a:t> + </a:t>
                      </a:r>
                      <a:r>
                        <a:rPr lang="en-US" altLang="ko-KR" i="1" dirty="0" smtClean="0">
                          <a:latin typeface="Times New Roman" panose="02020603050405020304" pitchFamily="18" charset="0"/>
                          <a:cs typeface="Times New Roman" panose="02020603050405020304" pitchFamily="18" charset="0"/>
                        </a:rPr>
                        <a:t>tie break</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37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ParaGlueminisat</a:t>
                      </a:r>
                      <a:r>
                        <a:rPr lang="en-US" altLang="ko-KR" dirty="0" smtClean="0"/>
                        <a:t> + </a:t>
                      </a:r>
                      <a:r>
                        <a:rPr lang="en-US" altLang="ko-KR" i="1" dirty="0" err="1" smtClean="0">
                          <a:latin typeface="Times New Roman" panose="02020603050405020304" pitchFamily="18" charset="0"/>
                          <a:cs typeface="Times New Roman" panose="02020603050405020304" pitchFamily="18" charset="0"/>
                        </a:rPr>
                        <a:t>ISoV</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39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ParaGlueminisat</a:t>
                      </a:r>
                      <a:r>
                        <a:rPr lang="en-US" altLang="ko-KR" dirty="0" smtClean="0"/>
                        <a:t> + </a:t>
                      </a:r>
                      <a:r>
                        <a:rPr lang="en-US" altLang="ko-KR" i="1" dirty="0" err="1" smtClean="0">
                          <a:latin typeface="Times New Roman" panose="02020603050405020304" pitchFamily="18" charset="0"/>
                          <a:cs typeface="Times New Roman" panose="02020603050405020304" pitchFamily="18" charset="0"/>
                        </a:rPr>
                        <a:t>use_minisat</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46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ParaGlueminisat</a:t>
                      </a:r>
                      <a:r>
                        <a:rPr lang="en-US" altLang="ko-KR" dirty="0" smtClean="0"/>
                        <a:t> + </a:t>
                      </a:r>
                      <a:r>
                        <a:rPr lang="en-US" altLang="ko-KR" i="1" dirty="0" err="1" smtClean="0">
                          <a:latin typeface="Times New Roman" panose="02020603050405020304" pitchFamily="18" charset="0"/>
                          <a:cs typeface="Times New Roman" panose="02020603050405020304" pitchFamily="18" charset="0"/>
                        </a:rPr>
                        <a:t>use_minisat</a:t>
                      </a:r>
                      <a:r>
                        <a:rPr lang="en-US" altLang="ko-KR" dirty="0" smtClean="0"/>
                        <a:t> +</a:t>
                      </a:r>
                      <a:r>
                        <a:rPr lang="en-US" altLang="ko-KR" baseline="0" dirty="0" smtClean="0"/>
                        <a:t> </a:t>
                      </a:r>
                      <a:r>
                        <a:rPr lang="en-US" altLang="ko-KR" i="1" baseline="0" dirty="0" err="1" smtClean="0">
                          <a:latin typeface="Times New Roman" panose="02020603050405020304" pitchFamily="18" charset="0"/>
                          <a:cs typeface="Times New Roman" panose="02020603050405020304" pitchFamily="18" charset="0"/>
                        </a:rPr>
                        <a:t>use_recursive</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41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Results summary</a:t>
            </a:r>
            <a:endParaRPr lang="ko-KR" altLang="en-US" sz="3600" dirty="0" smtClean="0"/>
          </a:p>
        </p:txBody>
      </p:sp>
      <p:graphicFrame>
        <p:nvGraphicFramePr>
          <p:cNvPr id="4" name="표 3"/>
          <p:cNvGraphicFramePr>
            <a:graphicFrameLocks noGrp="1"/>
          </p:cNvGraphicFramePr>
          <p:nvPr>
            <p:extLst>
              <p:ext uri="{D42A27DB-BD31-4B8C-83A1-F6EECF244321}">
                <p14:modId xmlns:p14="http://schemas.microsoft.com/office/powerpoint/2010/main" xmlns="" val="9097683"/>
              </p:ext>
            </p:extLst>
          </p:nvPr>
        </p:nvGraphicFramePr>
        <p:xfrm>
          <a:off x="827584" y="1480136"/>
          <a:ext cx="7344816" cy="4478312"/>
        </p:xfrm>
        <a:graphic>
          <a:graphicData uri="http://schemas.openxmlformats.org/drawingml/2006/table">
            <a:tbl>
              <a:tblPr firstRow="1" bandRow="1">
                <a:tableStyleId>{10A1B5D5-9B99-4C35-A422-299274C87663}</a:tableStyleId>
              </a:tblPr>
              <a:tblGrid>
                <a:gridCol w="3888432"/>
                <a:gridCol w="3456384"/>
              </a:tblGrid>
              <a:tr h="546392">
                <a:tc>
                  <a:txBody>
                    <a:bodyPr/>
                    <a:lstStyle/>
                    <a:p>
                      <a:pPr algn="ctr" latinLnBrk="1"/>
                      <a:r>
                        <a:rPr lang="en-US" altLang="ko-KR" dirty="0" smtClean="0">
                          <a:solidFill>
                            <a:schemeClr val="tx1"/>
                          </a:solidFill>
                        </a:rPr>
                        <a:t>Solver</a:t>
                      </a:r>
                      <a:r>
                        <a:rPr lang="en-US" altLang="ko-KR" baseline="0" dirty="0" smtClean="0">
                          <a:solidFill>
                            <a:schemeClr val="tx1"/>
                          </a:solidFill>
                        </a:rPr>
                        <a:t> Type</a:t>
                      </a:r>
                      <a:endParaRPr lang="ko-KR" altLang="en-US" dirty="0">
                        <a:solidFill>
                          <a:schemeClr val="tx1"/>
                        </a:solidFill>
                      </a:endParaRPr>
                    </a:p>
                  </a:txBody>
                  <a:tcPr>
                    <a:lnR w="12700" cap="flat" cmpd="sng" algn="ctr">
                      <a:solidFill>
                        <a:srgbClr val="FFC000"/>
                      </a:solidFill>
                      <a:prstDash val="solid"/>
                      <a:round/>
                      <a:headEnd type="none" w="med" len="med"/>
                      <a:tailEnd type="none" w="med" len="med"/>
                    </a:lnR>
                    <a:solidFill>
                      <a:schemeClr val="bg1"/>
                    </a:solidFill>
                  </a:tcPr>
                </a:tc>
                <a:tc>
                  <a:txBody>
                    <a:bodyPr/>
                    <a:lstStyle/>
                    <a:p>
                      <a:pPr algn="ctr" latinLnBrk="1"/>
                      <a:r>
                        <a:rPr lang="en-US" altLang="ko-KR" baseline="0" dirty="0" smtClean="0"/>
                        <a:t>Solved / Problems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MiniSat</a:t>
                      </a:r>
                      <a:r>
                        <a:rPr lang="en-US" altLang="ko-KR" baseline="0" dirty="0" smtClean="0"/>
                        <a:t> 2.2</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baseline="0" dirty="0" smtClean="0"/>
                        <a:t>28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MiniSat</a:t>
                      </a:r>
                      <a:r>
                        <a:rPr lang="en-US" altLang="ko-KR" dirty="0" smtClean="0"/>
                        <a:t> 2.2 + </a:t>
                      </a:r>
                      <a:r>
                        <a:rPr lang="en-US" altLang="ko-KR" i="1" dirty="0" smtClean="0">
                          <a:latin typeface="Times New Roman" panose="02020603050405020304" pitchFamily="18" charset="0"/>
                          <a:cs typeface="Times New Roman" panose="02020603050405020304" pitchFamily="18" charset="0"/>
                        </a:rPr>
                        <a:t>ActivityMini_V0</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33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MiniSat</a:t>
                      </a:r>
                      <a:r>
                        <a:rPr lang="en-US" altLang="ko-KR" dirty="0" smtClean="0"/>
                        <a:t> 2.2 + </a:t>
                      </a:r>
                      <a:r>
                        <a:rPr lang="en-US" altLang="ko-KR" i="1" dirty="0" smtClean="0">
                          <a:latin typeface="Times New Roman" panose="02020603050405020304" pitchFamily="18" charset="0"/>
                          <a:cs typeface="Times New Roman" panose="02020603050405020304" pitchFamily="18" charset="0"/>
                        </a:rPr>
                        <a:t>ActivityMini_V1</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35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MiniSat</a:t>
                      </a:r>
                      <a:r>
                        <a:rPr lang="en-US" altLang="ko-KR" dirty="0" smtClean="0"/>
                        <a:t> 2.2 + </a:t>
                      </a:r>
                      <a:r>
                        <a:rPr lang="en-US" altLang="ko-KR" i="1" dirty="0" smtClean="0">
                          <a:latin typeface="Times New Roman" panose="02020603050405020304" pitchFamily="18" charset="0"/>
                          <a:cs typeface="Times New Roman" panose="02020603050405020304" pitchFamily="18" charset="0"/>
                        </a:rPr>
                        <a:t>ActivityMini_V2</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28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Glueminisat</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baseline="0" dirty="0" smtClean="0"/>
                        <a:t>31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Glueminisat</a:t>
                      </a:r>
                      <a:r>
                        <a:rPr lang="en-US" altLang="ko-KR" dirty="0" smtClean="0"/>
                        <a:t> + </a:t>
                      </a:r>
                      <a:r>
                        <a:rPr lang="en-US" altLang="ko-KR" i="1" dirty="0" smtClean="0">
                          <a:latin typeface="Times New Roman" panose="02020603050405020304" pitchFamily="18" charset="0"/>
                          <a:cs typeface="Times New Roman" panose="02020603050405020304" pitchFamily="18" charset="0"/>
                        </a:rPr>
                        <a:t>ActivityMini_V0</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34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ParaGlueminisat</a:t>
                      </a:r>
                      <a:r>
                        <a:rPr lang="en-US" altLang="ko-KR" dirty="0" smtClean="0"/>
                        <a:t> + </a:t>
                      </a:r>
                      <a:r>
                        <a:rPr lang="en-US" altLang="ko-KR" i="1" dirty="0" smtClean="0">
                          <a:latin typeface="Times New Roman" panose="02020603050405020304" pitchFamily="18" charset="0"/>
                          <a:cs typeface="Times New Roman" panose="02020603050405020304" pitchFamily="18" charset="0"/>
                        </a:rPr>
                        <a:t>tie break</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37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ParaGlueminisat</a:t>
                      </a:r>
                      <a:r>
                        <a:rPr lang="en-US" altLang="ko-KR" dirty="0" smtClean="0"/>
                        <a:t> + </a:t>
                      </a:r>
                      <a:r>
                        <a:rPr lang="en-US" altLang="ko-KR" i="1" dirty="0" err="1" smtClean="0">
                          <a:latin typeface="Times New Roman" panose="02020603050405020304" pitchFamily="18" charset="0"/>
                          <a:cs typeface="Times New Roman" panose="02020603050405020304" pitchFamily="18" charset="0"/>
                        </a:rPr>
                        <a:t>ISoV</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39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ParaGlueminisat</a:t>
                      </a:r>
                      <a:r>
                        <a:rPr lang="en-US" altLang="ko-KR" dirty="0" smtClean="0"/>
                        <a:t> + </a:t>
                      </a:r>
                      <a:r>
                        <a:rPr lang="en-US" altLang="ko-KR" i="1" dirty="0" err="1" smtClean="0">
                          <a:latin typeface="Times New Roman" panose="02020603050405020304" pitchFamily="18" charset="0"/>
                          <a:cs typeface="Times New Roman" panose="02020603050405020304" pitchFamily="18" charset="0"/>
                        </a:rPr>
                        <a:t>use_minisat</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46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ParaGlueminisat</a:t>
                      </a:r>
                      <a:r>
                        <a:rPr lang="en-US" altLang="ko-KR" dirty="0" smtClean="0"/>
                        <a:t> + </a:t>
                      </a:r>
                      <a:r>
                        <a:rPr lang="en-US" altLang="ko-KR" i="1" dirty="0" err="1" smtClean="0">
                          <a:latin typeface="Times New Roman" panose="02020603050405020304" pitchFamily="18" charset="0"/>
                          <a:cs typeface="Times New Roman" panose="02020603050405020304" pitchFamily="18" charset="0"/>
                        </a:rPr>
                        <a:t>use_minisat</a:t>
                      </a:r>
                      <a:r>
                        <a:rPr lang="en-US" altLang="ko-KR" dirty="0" smtClean="0"/>
                        <a:t> +</a:t>
                      </a:r>
                      <a:r>
                        <a:rPr lang="en-US" altLang="ko-KR" baseline="0" dirty="0" smtClean="0"/>
                        <a:t> </a:t>
                      </a:r>
                      <a:r>
                        <a:rPr lang="en-US" altLang="ko-KR" i="1" baseline="0" dirty="0" err="1" smtClean="0">
                          <a:latin typeface="Times New Roman" panose="02020603050405020304" pitchFamily="18" charset="0"/>
                          <a:cs typeface="Times New Roman" panose="02020603050405020304" pitchFamily="18" charset="0"/>
                        </a:rPr>
                        <a:t>use_recursive</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41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Future works</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dirty="0" smtClean="0"/>
              <a:t>Clause sharing in parallel</a:t>
            </a:r>
          </a:p>
          <a:p>
            <a:pPr lvl="1"/>
            <a:r>
              <a:rPr lang="en-US" altLang="ko-KR" sz="2000" dirty="0" smtClean="0"/>
              <a:t>Dynamic limitation change policy is preferred</a:t>
            </a:r>
          </a:p>
          <a:p>
            <a:pPr lvl="1"/>
            <a:r>
              <a:rPr lang="en-US" altLang="ko-KR" sz="2000" dirty="0" smtClean="0"/>
              <a:t>Evaluation of quality of exchanged clauses</a:t>
            </a:r>
          </a:p>
          <a:p>
            <a:pPr lvl="1"/>
            <a:r>
              <a:rPr lang="en-US" altLang="ko-KR" sz="2000" dirty="0" smtClean="0"/>
              <a:t>How to apply these methods in massively parallel processing</a:t>
            </a:r>
          </a:p>
          <a:p>
            <a:pPr lvl="1"/>
            <a:endParaRPr lang="en-US" altLang="ko-K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74680"/>
            <a:ext cx="8229240" cy="1142640"/>
          </a:xfrm>
          <a:prstGeom prst="rect">
            <a:avLst/>
          </a:prstGeom>
        </p:spPr>
        <p:txBody>
          <a:bodyPr anchor="ctr"/>
          <a:lstStyle/>
          <a:p>
            <a:pPr>
              <a:lnSpc>
                <a:spcPct val="100000"/>
              </a:lnSpc>
            </a:pPr>
            <a:r>
              <a:rPr lang="ko-KR" sz="3600" b="1">
                <a:solidFill>
                  <a:srgbClr val="000000"/>
                </a:solidFill>
                <a:latin typeface="맑은 고딕"/>
              </a:rPr>
              <a:t>Our goal</a:t>
            </a:r>
            <a:endParaRPr/>
          </a:p>
        </p:txBody>
      </p:sp>
      <p:sp>
        <p:nvSpPr>
          <p:cNvPr id="4" name="내용 개체 틀 2"/>
          <p:cNvSpPr txBox="1">
            <a:spLocks/>
          </p:cNvSpPr>
          <p:nvPr/>
        </p:nvSpPr>
        <p:spPr>
          <a:xfrm>
            <a:off x="457200" y="1600202"/>
            <a:ext cx="8229600" cy="4525963"/>
          </a:xfrm>
          <a:prstGeom prst="rect">
            <a:avLst/>
          </a:prstGeom>
        </p:spPr>
        <p:txBody>
          <a:bodyPr>
            <a:normAutofit/>
          </a:bodyPr>
          <a:lstStyle/>
          <a:p>
            <a:pPr marL="342900" lvl="0" indent="-342900">
              <a:spcBef>
                <a:spcPct val="20000"/>
              </a:spcBef>
              <a:buFont typeface="Arial" pitchFamily="34" charset="0"/>
              <a:buChar char="•"/>
            </a:pPr>
            <a:r>
              <a:rPr lang="en-US" altLang="ko-KR" sz="2400" dirty="0" smtClean="0">
                <a:solidFill>
                  <a:srgbClr val="000000"/>
                </a:solidFill>
              </a:rPr>
              <a:t>Share information for large problems in massively parallel environments</a:t>
            </a:r>
          </a:p>
          <a:p>
            <a:pPr marL="342900" lvl="0" indent="-342900">
              <a:spcBef>
                <a:spcPct val="20000"/>
              </a:spcBef>
              <a:buFont typeface="Arial" pitchFamily="34" charset="0"/>
              <a:buChar char="•"/>
            </a:pPr>
            <a:endParaRPr kumimoji="0" lang="en-US" altLang="ko-KR" sz="2400" b="0" i="0" u="none" strike="noStrike" kern="1200" cap="none" spc="0" normalizeH="0" baseline="0" noProof="0" dirty="0" smtClean="0">
              <a:ln>
                <a:noFill/>
              </a:ln>
              <a:solidFill>
                <a:srgbClr val="000000"/>
              </a:solidFill>
              <a:effectLst/>
              <a:uLnTx/>
              <a:uFillTx/>
              <a:latin typeface="+mn-lt"/>
              <a:ea typeface="+mn-ea"/>
              <a:cs typeface="+mn-cs"/>
            </a:endParaRPr>
          </a:p>
          <a:p>
            <a:pPr marL="342900" lvl="0" indent="-342900">
              <a:spcBef>
                <a:spcPct val="20000"/>
              </a:spcBef>
              <a:buFont typeface="Arial" pitchFamily="34" charset="0"/>
              <a:buChar char="•"/>
            </a:pPr>
            <a:endParaRPr kumimoji="0" lang="en-US" altLang="ko-KR" sz="24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Font typeface="Arial" pitchFamily="34" charset="0"/>
              <a:buChar char="–"/>
            </a:pPr>
            <a:endParaRPr lang="en-US" altLang="ko-KR" sz="2000" dirty="0" smtClean="0">
              <a:solidFill>
                <a:srgbClr val="000000"/>
              </a:solidFill>
            </a:endParaRPr>
          </a:p>
          <a:p>
            <a:pPr marL="742950" lvl="1" indent="-285750">
              <a:spcBef>
                <a:spcPct val="20000"/>
              </a:spcBef>
              <a:buFont typeface="Arial" pitchFamily="34" charset="0"/>
              <a:buChar char="–"/>
            </a:pPr>
            <a:endParaRPr lang="en-US" altLang="ko-KR" sz="2000" dirty="0" smtClean="0">
              <a:solidFill>
                <a:srgbClr val="000000"/>
              </a:solidFill>
            </a:endParaRPr>
          </a:p>
          <a:p>
            <a:pPr marL="285750" indent="-285750">
              <a:spcBef>
                <a:spcPct val="20000"/>
              </a:spcBef>
              <a:buFont typeface="Arial" pitchFamily="34" charset="0"/>
              <a:buChar char="•"/>
            </a:pPr>
            <a:r>
              <a:rPr lang="en-US" altLang="ja-JP" sz="2400" dirty="0" smtClean="0">
                <a:solidFill>
                  <a:srgbClr val="000000"/>
                </a:solidFill>
              </a:rPr>
              <a:t>Do not erase, maintain shared information</a:t>
            </a:r>
            <a:endParaRPr lang="en-US" altLang="ja-JP" sz="2400" dirty="0" smtClean="0"/>
          </a:p>
          <a:p>
            <a:pPr marL="285750" indent="-285750">
              <a:spcBef>
                <a:spcPct val="20000"/>
              </a:spcBef>
              <a:buFont typeface="Arial" pitchFamily="34" charset="0"/>
              <a:buChar char="–"/>
            </a:pPr>
            <a:endParaRPr kumimoji="0" lang="en-US" altLang="ko-KR"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모서리가 둥근 직사각형 4"/>
          <p:cNvSpPr/>
          <p:nvPr/>
        </p:nvSpPr>
        <p:spPr>
          <a:xfrm>
            <a:off x="755576" y="2958852"/>
            <a:ext cx="1440160" cy="432048"/>
          </a:xfrm>
          <a:prstGeom prst="roundRect">
            <a:avLst/>
          </a:prstGeom>
          <a:solidFill>
            <a:srgbClr val="53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Scalability</a:t>
            </a:r>
            <a:endParaRPr lang="ko-KR" altLang="en-US" b="1" dirty="0">
              <a:solidFill>
                <a:schemeClr val="bg1"/>
              </a:solidFill>
            </a:endParaRPr>
          </a:p>
        </p:txBody>
      </p:sp>
      <p:sp>
        <p:nvSpPr>
          <p:cNvPr id="6" name="모서리가 둥근 직사각형 5"/>
          <p:cNvSpPr/>
          <p:nvPr/>
        </p:nvSpPr>
        <p:spPr>
          <a:xfrm>
            <a:off x="6444208" y="2963044"/>
            <a:ext cx="194421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Approximation</a:t>
            </a:r>
            <a:endParaRPr lang="ko-KR" altLang="en-US" b="1" dirty="0"/>
          </a:p>
        </p:txBody>
      </p:sp>
      <p:sp>
        <p:nvSpPr>
          <p:cNvPr id="7" name="모서리가 둥근 직사각형 6"/>
          <p:cNvSpPr/>
          <p:nvPr/>
        </p:nvSpPr>
        <p:spPr>
          <a:xfrm>
            <a:off x="3347864" y="2780928"/>
            <a:ext cx="2088232" cy="79208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Reduce amount of infomation</a:t>
            </a:r>
            <a:endParaRPr lang="ko-KR" altLang="en-US" b="1" dirty="0">
              <a:solidFill>
                <a:schemeClr val="bg1"/>
              </a:solidFill>
            </a:endParaRPr>
          </a:p>
        </p:txBody>
      </p:sp>
      <p:cxnSp>
        <p:nvCxnSpPr>
          <p:cNvPr id="8" name="직선 화살표 연결선 7"/>
          <p:cNvCxnSpPr>
            <a:stCxn id="7" idx="1"/>
            <a:endCxn id="5" idx="3"/>
          </p:cNvCxnSpPr>
          <p:nvPr/>
        </p:nvCxnSpPr>
        <p:spPr>
          <a:xfrm flipH="1" flipV="1">
            <a:off x="2195736" y="3174876"/>
            <a:ext cx="1152128" cy="2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a:stCxn id="6" idx="1"/>
            <a:endCxn id="7" idx="3"/>
          </p:cNvCxnSpPr>
          <p:nvPr/>
        </p:nvCxnSpPr>
        <p:spPr>
          <a:xfrm flipH="1" flipV="1">
            <a:off x="5436096" y="3176972"/>
            <a:ext cx="1008112" cy="2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모서리가 둥근 직사각형 26"/>
          <p:cNvSpPr/>
          <p:nvPr/>
        </p:nvSpPr>
        <p:spPr>
          <a:xfrm>
            <a:off x="3491880" y="4941168"/>
            <a:ext cx="2088232" cy="16288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1"/>
                </a:solidFill>
              </a:rPr>
              <a:t>History map</a:t>
            </a:r>
            <a:endParaRPr lang="ko-KR" altLang="en-US" b="1" dirty="0">
              <a:solidFill>
                <a:schemeClr val="bg1"/>
              </a:solidFill>
            </a:endParaRPr>
          </a:p>
        </p:txBody>
      </p:sp>
      <p:sp>
        <p:nvSpPr>
          <p:cNvPr id="28" name="모서리가 둥근 직사각형 27"/>
          <p:cNvSpPr/>
          <p:nvPr/>
        </p:nvSpPr>
        <p:spPr>
          <a:xfrm>
            <a:off x="683568" y="5157192"/>
            <a:ext cx="194421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Worker 0</a:t>
            </a:r>
            <a:endParaRPr lang="ko-KR" altLang="en-US" b="1" dirty="0"/>
          </a:p>
        </p:txBody>
      </p:sp>
      <p:sp>
        <p:nvSpPr>
          <p:cNvPr id="29" name="모서리가 둥근 직사각형 28"/>
          <p:cNvSpPr/>
          <p:nvPr/>
        </p:nvSpPr>
        <p:spPr>
          <a:xfrm>
            <a:off x="683568" y="5949280"/>
            <a:ext cx="194421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Worker 1</a:t>
            </a:r>
            <a:endParaRPr lang="ko-KR" altLang="en-US" b="1" dirty="0"/>
          </a:p>
        </p:txBody>
      </p:sp>
      <p:sp>
        <p:nvSpPr>
          <p:cNvPr id="30" name="모서리가 둥근 직사각형 29"/>
          <p:cNvSpPr/>
          <p:nvPr/>
        </p:nvSpPr>
        <p:spPr>
          <a:xfrm>
            <a:off x="6444208" y="5157192"/>
            <a:ext cx="194421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Worker n-1</a:t>
            </a:r>
            <a:endParaRPr lang="ko-KR" altLang="en-US" b="1" dirty="0"/>
          </a:p>
        </p:txBody>
      </p:sp>
      <p:sp>
        <p:nvSpPr>
          <p:cNvPr id="31" name="모서리가 둥근 직사각형 30"/>
          <p:cNvSpPr/>
          <p:nvPr/>
        </p:nvSpPr>
        <p:spPr>
          <a:xfrm>
            <a:off x="6444208" y="5949280"/>
            <a:ext cx="194421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Worker n</a:t>
            </a:r>
            <a:endParaRPr lang="ko-KR" altLang="en-US" b="1" dirty="0"/>
          </a:p>
        </p:txBody>
      </p:sp>
      <p:sp>
        <p:nvSpPr>
          <p:cNvPr id="39" name="왼쪽/오른쪽 화살표 38"/>
          <p:cNvSpPr/>
          <p:nvPr/>
        </p:nvSpPr>
        <p:spPr>
          <a:xfrm>
            <a:off x="2771800" y="5229200"/>
            <a:ext cx="50405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왼쪽/오른쪽 화살표 39"/>
          <p:cNvSpPr/>
          <p:nvPr/>
        </p:nvSpPr>
        <p:spPr>
          <a:xfrm>
            <a:off x="2771800" y="6021288"/>
            <a:ext cx="50405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왼쪽/오른쪽 화살표 40"/>
          <p:cNvSpPr/>
          <p:nvPr/>
        </p:nvSpPr>
        <p:spPr>
          <a:xfrm>
            <a:off x="5796136" y="5229200"/>
            <a:ext cx="50405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왼쪽/오른쪽 화살표 41"/>
          <p:cNvSpPr/>
          <p:nvPr/>
        </p:nvSpPr>
        <p:spPr>
          <a:xfrm>
            <a:off x="5796136" y="6021288"/>
            <a:ext cx="50405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To do</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dirty="0" smtClean="0"/>
              <a:t>Preparation for JSAI 2015.05.30 ~ 2015.06.02</a:t>
            </a:r>
          </a:p>
          <a:p>
            <a:pPr lvl="1"/>
            <a:r>
              <a:rPr lang="en-US" altLang="ja-JP" sz="2000" dirty="0" smtClean="0"/>
              <a:t>Organized session 3</a:t>
            </a:r>
          </a:p>
          <a:p>
            <a:pPr lvl="1">
              <a:buNone/>
            </a:pPr>
            <a:r>
              <a:rPr lang="en-US" altLang="ja-JP" sz="2000" dirty="0" smtClean="0"/>
              <a:t>    : Theory, implement and application of SAT technology</a:t>
            </a:r>
            <a:endParaRPr lang="en-US" altLang="ko-KR" sz="2000" dirty="0" smtClean="0"/>
          </a:p>
          <a:p>
            <a:endParaRPr lang="en-US" altLang="ko-KR" sz="2400" dirty="0" smtClean="0"/>
          </a:p>
          <a:p>
            <a:r>
              <a:rPr lang="en-US" altLang="ko-KR" sz="2400" dirty="0" smtClean="0"/>
              <a:t>Paper work for SAT conference 2015</a:t>
            </a:r>
          </a:p>
          <a:p>
            <a:pPr lvl="1"/>
            <a:r>
              <a:rPr lang="en-US" altLang="ko-KR" sz="2000" dirty="0" smtClean="0"/>
              <a:t>Dead line: 2015.04.29</a:t>
            </a:r>
            <a:r>
              <a:rPr lang="ko-KR" altLang="en-US" sz="2000" dirty="0" smtClean="0"/>
              <a:t/>
            </a:r>
            <a:br>
              <a:rPr lang="ko-KR" altLang="en-US" sz="2000" dirty="0" smtClean="0"/>
            </a:br>
            <a:endParaRPr lang="en-US" altLang="ko-KR" sz="20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Verification of proposals</a:t>
            </a:r>
            <a:endParaRPr lang="ko-KR" altLang="en-US" sz="3600" dirty="0" smtClean="0"/>
          </a:p>
        </p:txBody>
      </p:sp>
      <p:sp>
        <p:nvSpPr>
          <p:cNvPr id="14339" name="내용 개체 틀 2"/>
          <p:cNvSpPr>
            <a:spLocks noGrp="1"/>
          </p:cNvSpPr>
          <p:nvPr>
            <p:ph idx="1"/>
          </p:nvPr>
        </p:nvSpPr>
        <p:spPr/>
        <p:txBody>
          <a:bodyPr>
            <a:normAutofit/>
          </a:bodyPr>
          <a:lstStyle/>
          <a:p>
            <a:pPr eaLnBrk="1" hangingPunct="1"/>
            <a:r>
              <a:rPr lang="en-US" altLang="ko-KR" sz="2400" dirty="0" smtClean="0"/>
              <a:t>SAT solver solves a lot of areas</a:t>
            </a:r>
          </a:p>
          <a:p>
            <a:pPr eaLnBrk="1" hangingPunct="1"/>
            <a:r>
              <a:rPr lang="en-US" altLang="ko-KR" sz="2400" dirty="0" smtClean="0"/>
              <a:t>A solvers are strong for some instances, but very weak in others</a:t>
            </a:r>
          </a:p>
          <a:p>
            <a:pPr eaLnBrk="1" hangingPunct="1"/>
            <a:endParaRPr lang="en-US" altLang="ko-KR" sz="2800" dirty="0" smtClean="0"/>
          </a:p>
          <a:p>
            <a:pPr eaLnBrk="1" hangingPunct="1"/>
            <a:endParaRPr lang="en-US" altLang="ko-KR" sz="2800" dirty="0" smtClean="0"/>
          </a:p>
          <a:p>
            <a:pPr eaLnBrk="1" hangingPunct="1"/>
            <a:endParaRPr lang="en-US" altLang="ko-KR" sz="2800" dirty="0" smtClean="0"/>
          </a:p>
          <a:p>
            <a:pPr eaLnBrk="1" hangingPunct="1"/>
            <a:r>
              <a:rPr lang="en-US" altLang="ko-KR" sz="2400" dirty="0" smtClean="0"/>
              <a:t>SAT competition</a:t>
            </a:r>
          </a:p>
          <a:p>
            <a:pPr lvl="1"/>
            <a:r>
              <a:rPr lang="en-US" altLang="ko-KR" sz="2000" dirty="0" smtClean="0"/>
              <a:t>Contributing to impressive performance boot of SAT solver since 2002</a:t>
            </a:r>
            <a:endParaRPr lang="en-US" altLang="ko-KR" sz="2400" dirty="0" smtClean="0"/>
          </a:p>
        </p:txBody>
      </p:sp>
      <p:sp>
        <p:nvSpPr>
          <p:cNvPr id="4" name="TextBox 3"/>
          <p:cNvSpPr txBox="1"/>
          <p:nvPr/>
        </p:nvSpPr>
        <p:spPr>
          <a:xfrm>
            <a:off x="3779912" y="2852936"/>
            <a:ext cx="4357924" cy="369332"/>
          </a:xfrm>
          <a:prstGeom prst="rect">
            <a:avLst/>
          </a:prstGeom>
          <a:noFill/>
          <a:ln>
            <a:solidFill>
              <a:schemeClr val="accent2">
                <a:lumMod val="60000"/>
                <a:lumOff val="40000"/>
              </a:schemeClr>
            </a:solidFill>
          </a:ln>
        </p:spPr>
        <p:txBody>
          <a:bodyPr wrap="none" rtlCol="0">
            <a:spAutoFit/>
          </a:bodyPr>
          <a:lstStyle/>
          <a:p>
            <a:r>
              <a:rPr lang="en-US" altLang="ko-KR" dirty="0" smtClean="0"/>
              <a:t>Very strong for clique coloring problem</a:t>
            </a:r>
            <a:endParaRPr lang="ko-KR" altLang="en-US" dirty="0"/>
          </a:p>
        </p:txBody>
      </p:sp>
      <p:sp>
        <p:nvSpPr>
          <p:cNvPr id="5" name="TextBox 4"/>
          <p:cNvSpPr txBox="1"/>
          <p:nvPr/>
        </p:nvSpPr>
        <p:spPr>
          <a:xfrm>
            <a:off x="1907704" y="3356992"/>
            <a:ext cx="1083886" cy="369332"/>
          </a:xfrm>
          <a:prstGeom prst="rect">
            <a:avLst/>
          </a:prstGeom>
          <a:noFill/>
          <a:ln>
            <a:solidFill>
              <a:schemeClr val="accent2">
                <a:lumMod val="60000"/>
                <a:lumOff val="40000"/>
              </a:schemeClr>
            </a:solidFill>
          </a:ln>
        </p:spPr>
        <p:txBody>
          <a:bodyPr wrap="none" rtlCol="0">
            <a:spAutoFit/>
          </a:bodyPr>
          <a:lstStyle/>
          <a:p>
            <a:r>
              <a:rPr lang="en-US" altLang="ko-KR" dirty="0" smtClean="0"/>
              <a:t>Proposal</a:t>
            </a:r>
            <a:endParaRPr lang="ko-KR" altLang="en-US" dirty="0"/>
          </a:p>
        </p:txBody>
      </p:sp>
      <p:sp>
        <p:nvSpPr>
          <p:cNvPr id="6" name="TextBox 5"/>
          <p:cNvSpPr txBox="1"/>
          <p:nvPr/>
        </p:nvSpPr>
        <p:spPr>
          <a:xfrm>
            <a:off x="3910331" y="3851756"/>
            <a:ext cx="3974037" cy="369332"/>
          </a:xfrm>
          <a:prstGeom prst="rect">
            <a:avLst/>
          </a:prstGeom>
          <a:noFill/>
          <a:ln>
            <a:solidFill>
              <a:schemeClr val="accent2">
                <a:lumMod val="60000"/>
                <a:lumOff val="40000"/>
              </a:schemeClr>
            </a:solidFill>
          </a:ln>
        </p:spPr>
        <p:txBody>
          <a:bodyPr wrap="none" rtlCol="0">
            <a:spAutoFit/>
          </a:bodyPr>
          <a:lstStyle/>
          <a:p>
            <a:r>
              <a:rPr lang="en-US" altLang="ko-KR" dirty="0" smtClean="0"/>
              <a:t>Generally strong for other problems</a:t>
            </a:r>
            <a:endParaRPr lang="ko-KR" altLang="en-US" dirty="0"/>
          </a:p>
        </p:txBody>
      </p:sp>
      <p:sp>
        <p:nvSpPr>
          <p:cNvPr id="7" name="오른쪽 화살표 34"/>
          <p:cNvSpPr>
            <a:spLocks noChangeArrowheads="1"/>
          </p:cNvSpPr>
          <p:nvPr/>
        </p:nvSpPr>
        <p:spPr bwMode="auto">
          <a:xfrm rot="20319564">
            <a:off x="3104755" y="2994152"/>
            <a:ext cx="442589" cy="330286"/>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10" name="오른쪽 화살표 34"/>
          <p:cNvSpPr>
            <a:spLocks noChangeArrowheads="1"/>
          </p:cNvSpPr>
          <p:nvPr/>
        </p:nvSpPr>
        <p:spPr bwMode="auto">
          <a:xfrm rot="5400000">
            <a:off x="5650392" y="3393891"/>
            <a:ext cx="442589" cy="330286"/>
          </a:xfrm>
          <a:prstGeom prst="rightArrow">
            <a:avLst>
              <a:gd name="adj1" fmla="val 50000"/>
              <a:gd name="adj2" fmla="val 50055"/>
            </a:avLst>
          </a:prstGeom>
          <a:solidFill>
            <a:srgbClr val="C00000"/>
          </a:solidFill>
          <a:ln w="9525" algn="ctr">
            <a:solidFill>
              <a:schemeClr val="tx1"/>
            </a:solidFill>
            <a:round/>
            <a:headEnd/>
            <a:tailEnd/>
          </a:ln>
        </p:spPr>
        <p:txBody>
          <a:bodyPr/>
          <a:lstStyle/>
          <a:p>
            <a:endParaRPr lang="ko-KR" altLang="en-US"/>
          </a:p>
        </p:txBody>
      </p:sp>
      <p:sp>
        <p:nvSpPr>
          <p:cNvPr id="11" name="TextBox 10"/>
          <p:cNvSpPr txBox="1"/>
          <p:nvPr/>
        </p:nvSpPr>
        <p:spPr>
          <a:xfrm>
            <a:off x="6052803" y="3265731"/>
            <a:ext cx="373820" cy="584775"/>
          </a:xfrm>
          <a:prstGeom prst="rect">
            <a:avLst/>
          </a:prstGeom>
          <a:noFill/>
          <a:ln>
            <a:noFill/>
          </a:ln>
        </p:spPr>
        <p:txBody>
          <a:bodyPr wrap="none" rtlCol="0">
            <a:spAutoFit/>
          </a:bodyPr>
          <a:lstStyle/>
          <a:p>
            <a:r>
              <a:rPr lang="en-US" altLang="ko-KR" sz="3200" b="1" dirty="0" smtClean="0"/>
              <a:t>?</a:t>
            </a:r>
            <a:endParaRPr lang="ko-KR" altLang="en-US" sz="3200"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xmlns="" val="22031290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xmlns="" val="4915183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err="1" smtClean="0"/>
              <a:t>Minisat</a:t>
            </a:r>
            <a:r>
              <a:rPr lang="en-US" altLang="ko-KR" sz="3600" dirty="0" smtClean="0"/>
              <a:t> [</a:t>
            </a:r>
            <a:r>
              <a:rPr lang="en-US" altLang="ko-KR" sz="3600" dirty="0" err="1" smtClean="0"/>
              <a:t>Een</a:t>
            </a:r>
            <a:r>
              <a:rPr lang="en-US" altLang="ko-KR" sz="3600" dirty="0" smtClean="0"/>
              <a:t> 03]</a:t>
            </a:r>
            <a:endParaRPr lang="ko-KR" altLang="en-US" sz="3600" dirty="0" smtClean="0"/>
          </a:p>
        </p:txBody>
      </p:sp>
      <p:sp>
        <p:nvSpPr>
          <p:cNvPr id="14339" name="내용 개체 틀 2"/>
          <p:cNvSpPr>
            <a:spLocks noGrp="1"/>
          </p:cNvSpPr>
          <p:nvPr>
            <p:ph idx="1"/>
          </p:nvPr>
        </p:nvSpPr>
        <p:spPr/>
        <p:txBody>
          <a:bodyPr>
            <a:normAutofit/>
          </a:bodyPr>
          <a:lstStyle/>
          <a:p>
            <a:pPr eaLnBrk="1" hangingPunct="1"/>
            <a:r>
              <a:rPr lang="en-US" altLang="ko-KR" sz="2800" dirty="0" smtClean="0"/>
              <a:t>Most common SAT solver</a:t>
            </a:r>
          </a:p>
          <a:p>
            <a:pPr lvl="1"/>
            <a:r>
              <a:rPr lang="en-US" altLang="ko-KR" sz="2000" dirty="0" smtClean="0"/>
              <a:t>Containing many state-of-the-art techniques</a:t>
            </a:r>
          </a:p>
          <a:p>
            <a:pPr lvl="1"/>
            <a:r>
              <a:rPr lang="en-US" altLang="ko-KR" sz="2000" dirty="0" smtClean="0"/>
              <a:t>Winner of all application part on SAT competition 2005</a:t>
            </a:r>
          </a:p>
          <a:p>
            <a:pPr lvl="1"/>
            <a:r>
              <a:rPr lang="en-US" altLang="ko-KR" sz="2000" dirty="0" smtClean="0"/>
              <a:t>Base solver of may other solvers</a:t>
            </a:r>
          </a:p>
          <a:p>
            <a:pPr lvl="1"/>
            <a:r>
              <a:rPr lang="en-US" altLang="ko-KR" sz="2000" dirty="0" smtClean="0"/>
              <a:t>Code line: around 3000 lines</a:t>
            </a:r>
          </a:p>
          <a:p>
            <a:pPr lvl="1"/>
            <a:r>
              <a:rPr lang="en-US" altLang="ko-KR" sz="2000" dirty="0" smtClean="0"/>
              <a:t>Most recently released version: </a:t>
            </a:r>
            <a:r>
              <a:rPr lang="en-US" altLang="ko-KR" sz="2000" dirty="0" err="1" smtClean="0"/>
              <a:t>Minisat</a:t>
            </a:r>
            <a:r>
              <a:rPr lang="en-US" altLang="ko-KR" sz="2000" dirty="0" smtClean="0"/>
              <a:t> 2.2 (Base solver of  Sequential, </a:t>
            </a:r>
            <a:r>
              <a:rPr lang="en-US" altLang="ko-KR" sz="2000" dirty="0" err="1" smtClean="0"/>
              <a:t>MiniSAT</a:t>
            </a:r>
            <a:r>
              <a:rPr lang="en-US" altLang="ko-KR" sz="2000" dirty="0" smtClean="0"/>
              <a:t> Hack, Application SAT+UNSAT track on sat competition 2014)</a:t>
            </a:r>
          </a:p>
          <a:p>
            <a:pPr lvl="1"/>
            <a:endParaRPr lang="en-US" altLang="ko-KR" sz="2400" dirty="0" smtClean="0"/>
          </a:p>
          <a:p>
            <a:endParaRPr lang="ko-KR" altLang="en-US" sz="2000" dirty="0" smtClean="0"/>
          </a:p>
          <a:p>
            <a:pPr eaLnBrk="1" hangingPunct="1"/>
            <a:endParaRPr lang="en-US" altLang="ko-KR" sz="20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r>
              <a:rPr lang="en-US" altLang="ko-KR" sz="3600" dirty="0" smtClean="0"/>
              <a:t>Comparison of parallel solvers</a:t>
            </a:r>
            <a:endParaRPr lang="ko-KR" altLang="en-US" sz="3600" dirty="0" smtClean="0"/>
          </a:p>
        </p:txBody>
      </p:sp>
      <p:graphicFrame>
        <p:nvGraphicFramePr>
          <p:cNvPr id="5" name="표 3"/>
          <p:cNvGraphicFramePr>
            <a:graphicFrameLocks noGrp="1"/>
          </p:cNvGraphicFramePr>
          <p:nvPr>
            <p:extLst>
              <p:ext uri="{D42A27DB-BD31-4B8C-83A1-F6EECF244321}">
                <p14:modId xmlns:p14="http://schemas.microsoft.com/office/powerpoint/2010/main" xmlns="" val="3591869793"/>
              </p:ext>
            </p:extLst>
          </p:nvPr>
        </p:nvGraphicFramePr>
        <p:xfrm>
          <a:off x="179512" y="1196752"/>
          <a:ext cx="4320480" cy="5029200"/>
        </p:xfrm>
        <a:graphic>
          <a:graphicData uri="http://schemas.openxmlformats.org/drawingml/2006/table">
            <a:tbl>
              <a:tblPr firstRow="1" bandRow="1">
                <a:tableStyleId>{10A1B5D5-9B99-4C35-A422-299274C87663}</a:tableStyleId>
              </a:tblPr>
              <a:tblGrid>
                <a:gridCol w="1555374"/>
                <a:gridCol w="1382553"/>
                <a:gridCol w="1382553"/>
              </a:tblGrid>
              <a:tr h="546392">
                <a:tc>
                  <a:txBody>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solidFill>
                            <a:schemeClr val="tx1"/>
                          </a:solidFill>
                          <a:latin typeface="+mj-lt"/>
                          <a:ea typeface="Droid Sans Fallback" pitchFamily="2"/>
                          <a:cs typeface="FreeSans" pitchFamily="2"/>
                        </a:rPr>
                        <a:t>Solver Type</a:t>
                      </a:r>
                    </a:p>
                  </a:txBody>
                  <a:tcPr>
                    <a:lnR w="12700" cap="flat" cmpd="sng" algn="ctr">
                      <a:solidFill>
                        <a:srgbClr val="FFC000"/>
                      </a:solidFill>
                      <a:prstDash val="solid"/>
                      <a:round/>
                      <a:headEnd type="none" w="med" len="med"/>
                      <a:tailEnd type="none" w="med" len="med"/>
                    </a:lnR>
                    <a:solidFill>
                      <a:schemeClr val="bg1"/>
                    </a:solidFill>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solidFill>
                            <a:schemeClr val="tx1"/>
                          </a:solidFill>
                          <a:latin typeface="+mj-lt"/>
                          <a:ea typeface="Droid Sans Fallback" pitchFamily="2"/>
                          <a:cs typeface="FreeSans" pitchFamily="2"/>
                        </a:rPr>
                        <a:t>Solved </a:t>
                      </a:r>
                      <a:endParaRPr lang="en-US" sz="1800" b="0" i="0" u="none" strike="noStrike" kern="1200" cap="none" dirty="0" smtClean="0">
                        <a:ln>
                          <a:noFill/>
                        </a:ln>
                        <a:solidFill>
                          <a:schemeClr val="tx1"/>
                        </a:solidFill>
                        <a:latin typeface="+mj-lt"/>
                        <a:ea typeface="Droid Sans Fallback" pitchFamily="2"/>
                        <a:cs typeface="FreeSans" pitchFamily="2"/>
                      </a:endParaRPr>
                    </a:p>
                    <a:p>
                      <a:pPr marL="0" marR="0" lvl="0" indent="0" algn="ctr" rtl="0" hangingPunct="0">
                        <a:lnSpc>
                          <a:spcPct val="100000"/>
                        </a:lnSpc>
                        <a:spcBef>
                          <a:spcPts val="0"/>
                        </a:spcBef>
                        <a:spcAft>
                          <a:spcPts val="0"/>
                        </a:spcAft>
                        <a:buNone/>
                        <a:tabLst/>
                      </a:pPr>
                      <a:r>
                        <a:rPr lang="en-US" sz="1800" b="0" i="0" u="none" strike="noStrike" kern="1200" cap="none" dirty="0" smtClean="0">
                          <a:ln>
                            <a:noFill/>
                          </a:ln>
                          <a:solidFill>
                            <a:schemeClr val="tx1"/>
                          </a:solidFill>
                          <a:latin typeface="+mj-lt"/>
                          <a:ea typeface="Droid Sans Fallback" pitchFamily="2"/>
                          <a:cs typeface="FreeSans" pitchFamily="2"/>
                        </a:rPr>
                        <a:t>(</a:t>
                      </a:r>
                      <a:r>
                        <a:rPr lang="en-US" sz="1800" b="0" i="0" u="none" strike="noStrike" kern="1200" cap="none" dirty="0">
                          <a:ln>
                            <a:noFill/>
                          </a:ln>
                          <a:solidFill>
                            <a:schemeClr val="tx1"/>
                          </a:solidFill>
                          <a:latin typeface="+mj-lt"/>
                          <a:ea typeface="Droid Sans Fallback" pitchFamily="2"/>
                          <a:cs typeface="FreeSans" pitchFamily="2"/>
                        </a:rPr>
                        <a:t>49 </a:t>
                      </a:r>
                      <a:r>
                        <a:rPr lang="en-US" sz="1800" b="0" i="0" u="none" strike="noStrike" kern="1200" cap="none" dirty="0" err="1">
                          <a:ln>
                            <a:noFill/>
                          </a:ln>
                          <a:solidFill>
                            <a:schemeClr val="tx1"/>
                          </a:solidFill>
                          <a:latin typeface="+mj-lt"/>
                          <a:ea typeface="Droid Sans Fallback" pitchFamily="2"/>
                          <a:cs typeface="FreeSans" pitchFamily="2"/>
                        </a:rPr>
                        <a:t>probs</a:t>
                      </a:r>
                      <a:r>
                        <a:rPr lang="en-US" sz="1800" b="0" i="0" u="none" strike="noStrike" kern="1200" cap="none" dirty="0">
                          <a:ln>
                            <a:noFill/>
                          </a:ln>
                          <a:solidFill>
                            <a:schemeClr val="tx1"/>
                          </a:solidFill>
                          <a:latin typeface="+mj-lt"/>
                          <a:ea typeface="Droid Sans Fallback" pitchFamily="2"/>
                          <a:cs typeface="FreeSans" pitchFamily="2"/>
                        </a:rPr>
                        <a: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solidFill>
                            <a:schemeClr val="tx1"/>
                          </a:solidFill>
                          <a:latin typeface="+mj-lt"/>
                          <a:ea typeface="Droid Sans Fallback" pitchFamily="2"/>
                          <a:cs typeface="FreeSans" pitchFamily="2"/>
                        </a:rPr>
                        <a:t>Solved </a:t>
                      </a:r>
                      <a:endParaRPr lang="en-US" sz="1800" b="0" i="0" u="none" strike="noStrike" kern="1200" cap="none" dirty="0" smtClean="0">
                        <a:ln>
                          <a:noFill/>
                        </a:ln>
                        <a:solidFill>
                          <a:schemeClr val="tx1"/>
                        </a:solidFill>
                        <a:latin typeface="+mj-lt"/>
                        <a:ea typeface="Droid Sans Fallback" pitchFamily="2"/>
                        <a:cs typeface="FreeSans" pitchFamily="2"/>
                      </a:endParaRPr>
                    </a:p>
                    <a:p>
                      <a:pPr marL="0" marR="0" lvl="0" indent="0" algn="ctr" rtl="0" hangingPunct="0">
                        <a:lnSpc>
                          <a:spcPct val="100000"/>
                        </a:lnSpc>
                        <a:spcBef>
                          <a:spcPts val="0"/>
                        </a:spcBef>
                        <a:spcAft>
                          <a:spcPts val="0"/>
                        </a:spcAft>
                        <a:buNone/>
                        <a:tabLst/>
                      </a:pPr>
                      <a:r>
                        <a:rPr lang="en-US" sz="1800" b="0" i="0" u="none" strike="noStrike" kern="1200" cap="none" dirty="0" smtClean="0">
                          <a:ln>
                            <a:noFill/>
                          </a:ln>
                          <a:solidFill>
                            <a:schemeClr val="tx1"/>
                          </a:solidFill>
                          <a:latin typeface="+mj-lt"/>
                          <a:ea typeface="Droid Sans Fallback" pitchFamily="2"/>
                          <a:cs typeface="FreeSans" pitchFamily="2"/>
                        </a:rPr>
                        <a:t>(</a:t>
                      </a:r>
                      <a:r>
                        <a:rPr lang="en-US" sz="1800" b="0" i="0" u="none" strike="noStrike" kern="1200" cap="none" dirty="0">
                          <a:ln>
                            <a:noFill/>
                          </a:ln>
                          <a:solidFill>
                            <a:schemeClr val="tx1"/>
                          </a:solidFill>
                          <a:latin typeface="+mj-lt"/>
                          <a:ea typeface="Droid Sans Fallback" pitchFamily="2"/>
                          <a:cs typeface="FreeSans" pitchFamily="2"/>
                        </a:rPr>
                        <a:t>300 </a:t>
                      </a:r>
                      <a:r>
                        <a:rPr lang="en-US" sz="1800" b="0" i="0" u="none" strike="noStrike" kern="1200" cap="none" dirty="0" err="1">
                          <a:ln>
                            <a:noFill/>
                          </a:ln>
                          <a:solidFill>
                            <a:schemeClr val="tx1"/>
                          </a:solidFill>
                          <a:latin typeface="+mj-lt"/>
                          <a:ea typeface="Droid Sans Fallback" pitchFamily="2"/>
                          <a:cs typeface="FreeSans" pitchFamily="2"/>
                        </a:rPr>
                        <a:t>probs</a:t>
                      </a:r>
                      <a:r>
                        <a:rPr lang="en-US" sz="1800" b="0" i="0" u="none" strike="noStrike" kern="1200" cap="none" dirty="0">
                          <a:ln>
                            <a:noFill/>
                          </a:ln>
                          <a:solidFill>
                            <a:schemeClr val="tx1"/>
                          </a:solidFill>
                          <a:latin typeface="+mj-lt"/>
                          <a:ea typeface="Droid Sans Fallback" pitchFamily="2"/>
                          <a:cs typeface="FreeSans" pitchFamily="2"/>
                        </a:rPr>
                        <a: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dirty="0" err="1">
                          <a:ln>
                            <a:noFill/>
                          </a:ln>
                          <a:latin typeface="+mj-lt"/>
                          <a:ea typeface="Liberation Mono" pitchFamily="49"/>
                          <a:cs typeface="FreeSans" pitchFamily="2"/>
                        </a:rPr>
                        <a:t>Plingeling</a:t>
                      </a:r>
                      <a:r>
                        <a:rPr lang="en-US" sz="1600" b="0" i="0" u="none" strike="noStrike" kern="1200" cap="none" dirty="0">
                          <a:ln>
                            <a:noFill/>
                          </a:ln>
                          <a:latin typeface="+mj-lt"/>
                          <a:ea typeface="Liberation Mono" pitchFamily="49"/>
                          <a:cs typeface="FreeSans" pitchFamily="2"/>
                        </a:rPr>
                        <a:t> </a:t>
                      </a:r>
                      <a:r>
                        <a:rPr lang="en-US" sz="1600" b="0" i="0" u="none" strike="noStrike" kern="1200" cap="none" dirty="0" err="1">
                          <a:ln>
                            <a:noFill/>
                          </a:ln>
                          <a:latin typeface="+mj-lt"/>
                          <a:ea typeface="Liberation Mono" pitchFamily="49"/>
                          <a:cs typeface="FreeSans" pitchFamily="2"/>
                        </a:rPr>
                        <a:t>ayv</a:t>
                      </a:r>
                      <a:endParaRPr lang="en-US" sz="1600" b="0" i="0" u="none" strike="noStrike" kern="1200" cap="none" dirty="0">
                        <a:ln>
                          <a:noFill/>
                        </a:ln>
                        <a:latin typeface="+mj-lt"/>
                        <a:ea typeface="Liberation Mono" pitchFamily="49"/>
                        <a:cs typeface="FreeSans" pitchFamily="2"/>
                      </a:endParaRP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49</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277</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altLang="ja-JP" sz="1600" b="0" i="0" u="none" strike="noStrike" kern="1200" cap="none" dirty="0" err="1" smtClean="0">
                          <a:ln>
                            <a:noFill/>
                          </a:ln>
                          <a:solidFill>
                            <a:srgbClr val="C00000"/>
                          </a:solidFill>
                          <a:latin typeface="+mn-lt"/>
                          <a:ea typeface="Liberation Mono" pitchFamily="49"/>
                          <a:cs typeface="FreeSans" pitchFamily="2"/>
                        </a:rPr>
                        <a:t>Plingeling</a:t>
                      </a:r>
                      <a:r>
                        <a:rPr lang="en-US" altLang="ja-JP" sz="1600" b="0" i="0" u="none" strike="noStrike" kern="1200" cap="none" dirty="0" smtClean="0">
                          <a:ln>
                            <a:noFill/>
                          </a:ln>
                          <a:solidFill>
                            <a:srgbClr val="C00000"/>
                          </a:solidFill>
                          <a:latin typeface="+mn-lt"/>
                          <a:ea typeface="Liberation Mono" pitchFamily="49"/>
                          <a:cs typeface="FreeSans" pitchFamily="2"/>
                        </a:rPr>
                        <a:t> </a:t>
                      </a:r>
                      <a:r>
                        <a:rPr lang="en-US" altLang="ja-JP" sz="1600" b="0" i="0" u="none" strike="noStrike" kern="1200" cap="none" dirty="0" err="1" smtClean="0">
                          <a:ln>
                            <a:noFill/>
                          </a:ln>
                          <a:solidFill>
                            <a:srgbClr val="C00000"/>
                          </a:solidFill>
                          <a:latin typeface="+mn-lt"/>
                          <a:ea typeface="Liberation Mono" pitchFamily="49"/>
                          <a:cs typeface="FreeSans" pitchFamily="2"/>
                        </a:rPr>
                        <a:t>ayv</a:t>
                      </a:r>
                      <a:r>
                        <a:rPr lang="en-US" altLang="ja-JP" sz="1600" b="0" i="0" u="none" strike="noStrike" kern="1200" cap="none" dirty="0" smtClean="0">
                          <a:ln>
                            <a:noFill/>
                          </a:ln>
                          <a:solidFill>
                            <a:srgbClr val="C00000"/>
                          </a:solidFill>
                          <a:latin typeface="+mn-lt"/>
                          <a:ea typeface="Liberation Mono" pitchFamily="49"/>
                          <a:cs typeface="FreeSans" pitchFamily="2"/>
                        </a:rPr>
                        <a:t> (</a:t>
                      </a:r>
                      <a:r>
                        <a:rPr lang="en-US" altLang="ja-JP" sz="1600" b="0" i="0" u="none" strike="noStrike" kern="1200" cap="none" dirty="0" err="1" smtClean="0">
                          <a:ln>
                            <a:noFill/>
                          </a:ln>
                          <a:solidFill>
                            <a:srgbClr val="C00000"/>
                          </a:solidFill>
                          <a:latin typeface="+mn-lt"/>
                          <a:ea typeface="Liberation Mono" pitchFamily="49"/>
                          <a:cs typeface="FreeSans" pitchFamily="2"/>
                        </a:rPr>
                        <a:t>guren</a:t>
                      </a:r>
                      <a:r>
                        <a:rPr lang="en-US" altLang="ja-JP" sz="1600" b="0" i="0" u="none" strike="noStrike" kern="1200" cap="none" dirty="0" smtClean="0">
                          <a:ln>
                            <a:noFill/>
                          </a:ln>
                          <a:solidFill>
                            <a:srgbClr val="C00000"/>
                          </a:solidFill>
                          <a:latin typeface="+mn-lt"/>
                          <a:ea typeface="Liberation Mono" pitchFamily="49"/>
                          <a:cs typeface="FreeSans" pitchFamily="2"/>
                        </a:rPr>
                        <a:t>)</a:t>
                      </a:r>
                      <a:endParaRPr lang="en-US" sz="1600" b="0" i="0" u="none" strike="noStrike" kern="1200" cap="none" dirty="0">
                        <a:ln>
                          <a:noFill/>
                        </a:ln>
                        <a:solidFill>
                          <a:srgbClr val="C00000"/>
                        </a:solidFill>
                        <a:latin typeface="+mj-lt"/>
                        <a:ea typeface="Liberation Mono" pitchFamily="49"/>
                        <a:cs typeface="FreeSans" pitchFamily="2"/>
                      </a:endParaRP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smtClean="0">
                          <a:ln>
                            <a:noFill/>
                          </a:ln>
                          <a:solidFill>
                            <a:srgbClr val="C00000"/>
                          </a:solidFill>
                          <a:latin typeface="+mj-lt"/>
                          <a:ea typeface="Droid Sans Fallback" pitchFamily="2"/>
                          <a:cs typeface="FreeSans" pitchFamily="2"/>
                        </a:rPr>
                        <a:t>46</a:t>
                      </a:r>
                      <a:endParaRPr lang="en-US" sz="1600" b="0" i="0" u="none" strike="noStrike" kern="1200" cap="none" dirty="0">
                        <a:ln>
                          <a:noFill/>
                        </a:ln>
                        <a:solidFill>
                          <a:srgbClr val="C00000"/>
                        </a:solidFill>
                        <a:latin typeface="+mj-lt"/>
                        <a:ea typeface="Droid Sans Fallback" pitchFamily="2"/>
                        <a:cs typeface="FreeSans" pitchFamily="2"/>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smtClean="0">
                          <a:ln>
                            <a:noFill/>
                          </a:ln>
                          <a:solidFill>
                            <a:srgbClr val="C00000"/>
                          </a:solidFill>
                          <a:latin typeface="+mj-lt"/>
                          <a:ea typeface="Droid Sans Fallback" pitchFamily="2"/>
                          <a:cs typeface="FreeSans" pitchFamily="2"/>
                        </a:rPr>
                        <a:t>?</a:t>
                      </a:r>
                      <a:endParaRPr lang="en-US" sz="1600" b="0" i="0" u="none" strike="noStrike" kern="1200" cap="none" dirty="0">
                        <a:ln>
                          <a:noFill/>
                        </a:ln>
                        <a:solidFill>
                          <a:srgbClr val="C00000"/>
                        </a:solidFill>
                        <a:latin typeface="+mj-lt"/>
                        <a:ea typeface="Droid Sans Fallback" pitchFamily="2"/>
                        <a:cs typeface="FreeSans" pitchFamily="2"/>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dirty="0" err="1" smtClean="0">
                          <a:ln>
                            <a:noFill/>
                          </a:ln>
                          <a:solidFill>
                            <a:srgbClr val="C00000"/>
                          </a:solidFill>
                          <a:latin typeface="+mj-lt"/>
                          <a:ea typeface="Liberation Mono" pitchFamily="49"/>
                          <a:cs typeface="FreeSans" pitchFamily="2"/>
                        </a:rPr>
                        <a:t>ParaGlueminisat</a:t>
                      </a:r>
                      <a:r>
                        <a:rPr lang="en-US" sz="1600" b="0" i="0" u="none" strike="noStrike" kern="1200" cap="none" dirty="0" smtClean="0">
                          <a:ln>
                            <a:noFill/>
                          </a:ln>
                          <a:solidFill>
                            <a:srgbClr val="C00000"/>
                          </a:solidFill>
                          <a:latin typeface="+mj-lt"/>
                          <a:ea typeface="Liberation Mono" pitchFamily="49"/>
                          <a:cs typeface="FreeSans" pitchFamily="2"/>
                        </a:rPr>
                        <a:t> (</a:t>
                      </a:r>
                      <a:r>
                        <a:rPr lang="en-US" sz="1600" b="0" i="0" u="none" strike="noStrike" kern="1200" cap="none" dirty="0" err="1" smtClean="0">
                          <a:ln>
                            <a:noFill/>
                          </a:ln>
                          <a:solidFill>
                            <a:srgbClr val="C00000"/>
                          </a:solidFill>
                          <a:latin typeface="+mj-lt"/>
                          <a:ea typeface="Liberation Mono" pitchFamily="49"/>
                          <a:cs typeface="FreeSans" pitchFamily="2"/>
                        </a:rPr>
                        <a:t>guren</a:t>
                      </a:r>
                      <a:r>
                        <a:rPr lang="en-US" sz="1600" b="0" i="0" u="none" strike="noStrike" kern="1200" cap="none" dirty="0" smtClean="0">
                          <a:ln>
                            <a:noFill/>
                          </a:ln>
                          <a:solidFill>
                            <a:srgbClr val="C00000"/>
                          </a:solidFill>
                          <a:latin typeface="+mj-lt"/>
                          <a:ea typeface="Liberation Mono" pitchFamily="49"/>
                          <a:cs typeface="FreeSans" pitchFamily="2"/>
                        </a:rPr>
                        <a:t>)</a:t>
                      </a:r>
                      <a:endParaRPr lang="en-US" sz="1600" b="0" i="0" u="none" strike="noStrike" kern="1200" cap="none" dirty="0">
                        <a:ln>
                          <a:noFill/>
                        </a:ln>
                        <a:solidFill>
                          <a:srgbClr val="C00000"/>
                        </a:solidFill>
                        <a:latin typeface="+mj-lt"/>
                        <a:ea typeface="Liberation Mono" pitchFamily="49"/>
                        <a:cs typeface="FreeSans" pitchFamily="2"/>
                      </a:endParaRP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smtClean="0">
                          <a:ln>
                            <a:noFill/>
                          </a:ln>
                          <a:solidFill>
                            <a:srgbClr val="C00000"/>
                          </a:solidFill>
                          <a:latin typeface="+mj-lt"/>
                          <a:ea typeface="Droid Sans Fallback" pitchFamily="2"/>
                          <a:cs typeface="FreeSans" pitchFamily="2"/>
                        </a:rPr>
                        <a:t>46</a:t>
                      </a:r>
                      <a:endParaRPr lang="en-US" sz="1600" b="0" i="0" u="none" strike="noStrike" kern="1200" cap="none" dirty="0">
                        <a:ln>
                          <a:noFill/>
                        </a:ln>
                        <a:solidFill>
                          <a:srgbClr val="C00000"/>
                        </a:solidFill>
                        <a:latin typeface="+mj-lt"/>
                        <a:ea typeface="Droid Sans Fallback" pitchFamily="2"/>
                        <a:cs typeface="FreeSans" pitchFamily="2"/>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smtClean="0">
                          <a:ln>
                            <a:noFill/>
                          </a:ln>
                          <a:solidFill>
                            <a:srgbClr val="C00000"/>
                          </a:solidFill>
                          <a:latin typeface="+mj-lt"/>
                          <a:ea typeface="Droid Sans Fallback" pitchFamily="2"/>
                          <a:cs typeface="FreeSans" pitchFamily="2"/>
                        </a:rPr>
                        <a:t>?</a:t>
                      </a:r>
                      <a:endParaRPr lang="en-US" sz="1600" b="0" i="0" u="none" strike="noStrike" kern="1200" cap="none" dirty="0">
                        <a:ln>
                          <a:noFill/>
                        </a:ln>
                        <a:solidFill>
                          <a:srgbClr val="C00000"/>
                        </a:solidFill>
                        <a:latin typeface="+mj-lt"/>
                        <a:ea typeface="Droid Sans Fallback" pitchFamily="2"/>
                        <a:cs typeface="FreeSans" pitchFamily="2"/>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Liberation Mono" pitchFamily="49"/>
                          <a:cs typeface="FreeSans" pitchFamily="2"/>
                        </a:rPr>
                        <a:t>cryptominisat-4.1-mt 4.1-mt</a:t>
                      </a: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45</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243</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dirty="0" err="1">
                          <a:ln>
                            <a:noFill/>
                          </a:ln>
                          <a:latin typeface="+mj-lt"/>
                          <a:ea typeface="Liberation Mono" pitchFamily="49"/>
                          <a:cs typeface="FreeSans" pitchFamily="2"/>
                        </a:rPr>
                        <a:t>CBPeneLoPe</a:t>
                      </a:r>
                      <a:endParaRPr lang="en-US" sz="1600" b="0" i="0" u="none" strike="noStrike" kern="1200" cap="none" dirty="0">
                        <a:ln>
                          <a:noFill/>
                        </a:ln>
                        <a:latin typeface="+mj-lt"/>
                        <a:ea typeface="Liberation Mono" pitchFamily="49"/>
                        <a:cs typeface="FreeSans" pitchFamily="2"/>
                      </a:endParaRP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44</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238</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dirty="0" err="1">
                          <a:ln>
                            <a:noFill/>
                          </a:ln>
                          <a:latin typeface="+mj-lt"/>
                          <a:ea typeface="Liberation Mono" pitchFamily="49"/>
                          <a:cs typeface="FreeSans" pitchFamily="2"/>
                        </a:rPr>
                        <a:t>ParaCIRMiniSAT</a:t>
                      </a:r>
                      <a:endParaRPr lang="en-US" sz="1600" b="0" i="0" u="none" strike="noStrike" kern="1200" cap="none" dirty="0">
                        <a:ln>
                          <a:noFill/>
                        </a:ln>
                        <a:latin typeface="+mj-lt"/>
                        <a:ea typeface="Liberation Mono" pitchFamily="49"/>
                        <a:cs typeface="FreeSans" pitchFamily="2"/>
                      </a:endParaRP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44</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234</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Liberation Mono" pitchFamily="49"/>
                          <a:cs typeface="FreeSans" pitchFamily="2"/>
                        </a:rPr>
                        <a:t>cryptominisat-4.1-mt-tuned-many 4.1-mt-tuned-many</a:t>
                      </a: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44</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245</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Liberation Mono" pitchFamily="49"/>
                          <a:cs typeface="FreeSans" pitchFamily="2"/>
                        </a:rPr>
                        <a:t>PeneLoPe</a:t>
                      </a: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Droid Sans Fallback" pitchFamily="2"/>
                          <a:cs typeface="FreeSans" pitchFamily="2"/>
                        </a:rPr>
                        <a:t>43</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248</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bl>
          </a:graphicData>
        </a:graphic>
      </p:graphicFrame>
      <p:graphicFrame>
        <p:nvGraphicFramePr>
          <p:cNvPr id="6" name="표 3"/>
          <p:cNvGraphicFramePr>
            <a:graphicFrameLocks noGrp="1"/>
          </p:cNvGraphicFramePr>
          <p:nvPr>
            <p:extLst>
              <p:ext uri="{D42A27DB-BD31-4B8C-83A1-F6EECF244321}">
                <p14:modId xmlns:p14="http://schemas.microsoft.com/office/powerpoint/2010/main" xmlns="" val="2349225931"/>
              </p:ext>
            </p:extLst>
          </p:nvPr>
        </p:nvGraphicFramePr>
        <p:xfrm>
          <a:off x="4572000" y="1196752"/>
          <a:ext cx="4320480" cy="5029200"/>
        </p:xfrm>
        <a:graphic>
          <a:graphicData uri="http://schemas.openxmlformats.org/drawingml/2006/table">
            <a:tbl>
              <a:tblPr firstRow="1" bandRow="1">
                <a:tableStyleId>{10A1B5D5-9B99-4C35-A422-299274C87663}</a:tableStyleId>
              </a:tblPr>
              <a:tblGrid>
                <a:gridCol w="1555374"/>
                <a:gridCol w="1382553"/>
                <a:gridCol w="1382553"/>
              </a:tblGrid>
              <a:tr h="546392">
                <a:tc>
                  <a:txBody>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solidFill>
                            <a:schemeClr val="tx1"/>
                          </a:solidFill>
                          <a:latin typeface="+mj-lt"/>
                          <a:ea typeface="Droid Sans Fallback" pitchFamily="2"/>
                          <a:cs typeface="FreeSans" pitchFamily="2"/>
                        </a:rPr>
                        <a:t>Solver Type</a:t>
                      </a:r>
                    </a:p>
                  </a:txBody>
                  <a:tcPr>
                    <a:lnR w="12700" cap="flat" cmpd="sng" algn="ctr">
                      <a:solidFill>
                        <a:srgbClr val="FFC000"/>
                      </a:solidFill>
                      <a:prstDash val="solid"/>
                      <a:round/>
                      <a:headEnd type="none" w="med" len="med"/>
                      <a:tailEnd type="none" w="med" len="med"/>
                    </a:lnR>
                    <a:solidFill>
                      <a:schemeClr val="bg1"/>
                    </a:solidFill>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solidFill>
                            <a:schemeClr val="tx1"/>
                          </a:solidFill>
                          <a:latin typeface="+mj-lt"/>
                          <a:ea typeface="Droid Sans Fallback" pitchFamily="2"/>
                          <a:cs typeface="FreeSans" pitchFamily="2"/>
                        </a:rPr>
                        <a:t>Solved </a:t>
                      </a:r>
                      <a:endParaRPr lang="en-US" sz="1800" b="0" i="0" u="none" strike="noStrike" kern="1200" cap="none" dirty="0" smtClean="0">
                        <a:ln>
                          <a:noFill/>
                        </a:ln>
                        <a:solidFill>
                          <a:schemeClr val="tx1"/>
                        </a:solidFill>
                        <a:latin typeface="+mj-lt"/>
                        <a:ea typeface="Droid Sans Fallback" pitchFamily="2"/>
                        <a:cs typeface="FreeSans" pitchFamily="2"/>
                      </a:endParaRPr>
                    </a:p>
                    <a:p>
                      <a:pPr marL="0" marR="0" lvl="0" indent="0" algn="ctr" rtl="0" hangingPunct="0">
                        <a:lnSpc>
                          <a:spcPct val="100000"/>
                        </a:lnSpc>
                        <a:spcBef>
                          <a:spcPts val="0"/>
                        </a:spcBef>
                        <a:spcAft>
                          <a:spcPts val="0"/>
                        </a:spcAft>
                        <a:buNone/>
                        <a:tabLst/>
                      </a:pPr>
                      <a:r>
                        <a:rPr lang="en-US" sz="1800" b="0" i="0" u="none" strike="noStrike" kern="1200" cap="none" dirty="0" smtClean="0">
                          <a:ln>
                            <a:noFill/>
                          </a:ln>
                          <a:solidFill>
                            <a:schemeClr val="tx1"/>
                          </a:solidFill>
                          <a:latin typeface="+mj-lt"/>
                          <a:ea typeface="Droid Sans Fallback" pitchFamily="2"/>
                          <a:cs typeface="FreeSans" pitchFamily="2"/>
                        </a:rPr>
                        <a:t>(</a:t>
                      </a:r>
                      <a:r>
                        <a:rPr lang="en-US" sz="1800" b="0" i="0" u="none" strike="noStrike" kern="1200" cap="none" dirty="0">
                          <a:ln>
                            <a:noFill/>
                          </a:ln>
                          <a:solidFill>
                            <a:schemeClr val="tx1"/>
                          </a:solidFill>
                          <a:latin typeface="+mj-lt"/>
                          <a:ea typeface="Droid Sans Fallback" pitchFamily="2"/>
                          <a:cs typeface="FreeSans" pitchFamily="2"/>
                        </a:rPr>
                        <a:t>49 </a:t>
                      </a:r>
                      <a:r>
                        <a:rPr lang="en-US" sz="1800" b="0" i="0" u="none" strike="noStrike" kern="1200" cap="none" dirty="0" err="1">
                          <a:ln>
                            <a:noFill/>
                          </a:ln>
                          <a:solidFill>
                            <a:schemeClr val="tx1"/>
                          </a:solidFill>
                          <a:latin typeface="+mj-lt"/>
                          <a:ea typeface="Droid Sans Fallback" pitchFamily="2"/>
                          <a:cs typeface="FreeSans" pitchFamily="2"/>
                        </a:rPr>
                        <a:t>probs</a:t>
                      </a:r>
                      <a:r>
                        <a:rPr lang="en-US" sz="1800" b="0" i="0" u="none" strike="noStrike" kern="1200" cap="none" dirty="0">
                          <a:ln>
                            <a:noFill/>
                          </a:ln>
                          <a:solidFill>
                            <a:schemeClr val="tx1"/>
                          </a:solidFill>
                          <a:latin typeface="+mj-lt"/>
                          <a:ea typeface="Droid Sans Fallback" pitchFamily="2"/>
                          <a:cs typeface="FreeSans" pitchFamily="2"/>
                        </a:rPr>
                        <a: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800" b="0" i="0" u="none" strike="noStrike" kern="1200" cap="none" dirty="0">
                          <a:ln>
                            <a:noFill/>
                          </a:ln>
                          <a:solidFill>
                            <a:schemeClr val="tx1"/>
                          </a:solidFill>
                          <a:latin typeface="+mj-lt"/>
                          <a:ea typeface="Droid Sans Fallback" pitchFamily="2"/>
                          <a:cs typeface="FreeSans" pitchFamily="2"/>
                        </a:rPr>
                        <a:t>Solved </a:t>
                      </a:r>
                      <a:endParaRPr lang="en-US" sz="1800" b="0" i="0" u="none" strike="noStrike" kern="1200" cap="none" dirty="0" smtClean="0">
                        <a:ln>
                          <a:noFill/>
                        </a:ln>
                        <a:solidFill>
                          <a:schemeClr val="tx1"/>
                        </a:solidFill>
                        <a:latin typeface="+mj-lt"/>
                        <a:ea typeface="Droid Sans Fallback" pitchFamily="2"/>
                        <a:cs typeface="FreeSans" pitchFamily="2"/>
                      </a:endParaRPr>
                    </a:p>
                    <a:p>
                      <a:pPr marL="0" marR="0" lvl="0" indent="0" algn="ctr" rtl="0" hangingPunct="0">
                        <a:lnSpc>
                          <a:spcPct val="100000"/>
                        </a:lnSpc>
                        <a:spcBef>
                          <a:spcPts val="0"/>
                        </a:spcBef>
                        <a:spcAft>
                          <a:spcPts val="0"/>
                        </a:spcAft>
                        <a:buNone/>
                        <a:tabLst/>
                      </a:pPr>
                      <a:r>
                        <a:rPr lang="en-US" sz="1800" b="0" i="0" u="none" strike="noStrike" kern="1200" cap="none" dirty="0" smtClean="0">
                          <a:ln>
                            <a:noFill/>
                          </a:ln>
                          <a:solidFill>
                            <a:schemeClr val="tx1"/>
                          </a:solidFill>
                          <a:latin typeface="+mj-lt"/>
                          <a:ea typeface="Droid Sans Fallback" pitchFamily="2"/>
                          <a:cs typeface="FreeSans" pitchFamily="2"/>
                        </a:rPr>
                        <a:t>(</a:t>
                      </a:r>
                      <a:r>
                        <a:rPr lang="en-US" sz="1800" b="0" i="0" u="none" strike="noStrike" kern="1200" cap="none" dirty="0">
                          <a:ln>
                            <a:noFill/>
                          </a:ln>
                          <a:solidFill>
                            <a:schemeClr val="tx1"/>
                          </a:solidFill>
                          <a:latin typeface="+mj-lt"/>
                          <a:ea typeface="Droid Sans Fallback" pitchFamily="2"/>
                          <a:cs typeface="FreeSans" pitchFamily="2"/>
                        </a:rPr>
                        <a:t>300 </a:t>
                      </a:r>
                      <a:r>
                        <a:rPr lang="en-US" sz="1800" b="0" i="0" u="none" strike="noStrike" kern="1200" cap="none" dirty="0" err="1">
                          <a:ln>
                            <a:noFill/>
                          </a:ln>
                          <a:solidFill>
                            <a:schemeClr val="tx1"/>
                          </a:solidFill>
                          <a:latin typeface="+mj-lt"/>
                          <a:ea typeface="Droid Sans Fallback" pitchFamily="2"/>
                          <a:cs typeface="FreeSans" pitchFamily="2"/>
                        </a:rPr>
                        <a:t>probs</a:t>
                      </a:r>
                      <a:r>
                        <a:rPr lang="en-US" sz="1800" b="0" i="0" u="none" strike="noStrike" kern="1200" cap="none" dirty="0">
                          <a:ln>
                            <a:noFill/>
                          </a:ln>
                          <a:solidFill>
                            <a:schemeClr val="tx1"/>
                          </a:solidFill>
                          <a:latin typeface="+mj-lt"/>
                          <a:ea typeface="Droid Sans Fallback" pitchFamily="2"/>
                          <a:cs typeface="FreeSans" pitchFamily="2"/>
                        </a:rPr>
                        <a: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dirty="0" err="1">
                          <a:ln>
                            <a:noFill/>
                          </a:ln>
                          <a:latin typeface="+mj-lt"/>
                          <a:ea typeface="Liberation Mono" pitchFamily="49"/>
                          <a:cs typeface="FreeSans" pitchFamily="2"/>
                        </a:rPr>
                        <a:t>Treengeling</a:t>
                      </a:r>
                      <a:r>
                        <a:rPr lang="en-US" sz="1600" b="0" i="0" u="none" strike="noStrike" kern="1200" cap="none" dirty="0">
                          <a:ln>
                            <a:noFill/>
                          </a:ln>
                          <a:latin typeface="+mj-lt"/>
                          <a:ea typeface="Liberation Mono" pitchFamily="49"/>
                          <a:cs typeface="FreeSans" pitchFamily="2"/>
                        </a:rPr>
                        <a:t> </a:t>
                      </a:r>
                      <a:r>
                        <a:rPr lang="en-US" sz="1600" b="0" i="0" u="none" strike="noStrike" kern="1200" cap="none" dirty="0" err="1">
                          <a:ln>
                            <a:noFill/>
                          </a:ln>
                          <a:latin typeface="+mj-lt"/>
                          <a:ea typeface="Liberation Mono" pitchFamily="49"/>
                          <a:cs typeface="FreeSans" pitchFamily="2"/>
                        </a:rPr>
                        <a:t>ayv</a:t>
                      </a:r>
                      <a:endParaRPr lang="en-US" sz="1600" b="0" i="0" u="none" strike="noStrike" kern="1200" cap="none" dirty="0">
                        <a:ln>
                          <a:noFill/>
                        </a:ln>
                        <a:latin typeface="+mj-lt"/>
                        <a:ea typeface="Liberation Mono" pitchFamily="49"/>
                        <a:cs typeface="FreeSans" pitchFamily="2"/>
                      </a:endParaRP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42</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248</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dirty="0" err="1">
                          <a:ln>
                            <a:noFill/>
                          </a:ln>
                          <a:latin typeface="+mj-lt"/>
                          <a:ea typeface="Liberation Mono" pitchFamily="49"/>
                          <a:cs typeface="FreeSans" pitchFamily="2"/>
                        </a:rPr>
                        <a:t>CLaS</a:t>
                      </a:r>
                      <a:r>
                        <a:rPr lang="en-US" sz="1600" b="0" i="0" u="none" strike="noStrike" kern="1200" cap="none" dirty="0">
                          <a:ln>
                            <a:noFill/>
                          </a:ln>
                          <a:latin typeface="+mj-lt"/>
                          <a:ea typeface="Liberation Mono" pitchFamily="49"/>
                          <a:cs typeface="FreeSans" pitchFamily="2"/>
                        </a:rPr>
                        <a:t> (disqualified)</a:t>
                      </a: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38</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245</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Liberation Mono" pitchFamily="49"/>
                          <a:cs typeface="FreeSans" pitchFamily="2"/>
                        </a:rPr>
                        <a:t>glucose-syrup 1.0</a:t>
                      </a: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38</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Droid Sans Fallback" pitchFamily="2"/>
                          <a:cs typeface="FreeSans" pitchFamily="2"/>
                        </a:rPr>
                        <a:t>247</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Liberation Mono" pitchFamily="49"/>
                          <a:cs typeface="FreeSans" pitchFamily="2"/>
                        </a:rPr>
                        <a:t>Pcasso (disqualified)</a:t>
                      </a: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36</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Droid Sans Fallback" pitchFamily="2"/>
                          <a:cs typeface="FreeSans" pitchFamily="2"/>
                        </a:rPr>
                        <a:t>240</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Liberation Mono" pitchFamily="49"/>
                          <a:cs typeface="FreeSans" pitchFamily="2"/>
                        </a:rPr>
                        <a:t>pglucose (disqualified)</a:t>
                      </a: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36</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Droid Sans Fallback" pitchFamily="2"/>
                          <a:cs typeface="FreeSans" pitchFamily="2"/>
                        </a:rPr>
                        <a:t>225</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Liberation Mono" pitchFamily="49"/>
                          <a:cs typeface="FreeSans" pitchFamily="2"/>
                        </a:rPr>
                        <a:t>pmcSAT</a:t>
                      </a: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35</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225</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Liberation Mono" pitchFamily="49"/>
                          <a:cs typeface="FreeSans" pitchFamily="2"/>
                        </a:rPr>
                        <a:t>SatUZKp Build 55</a:t>
                      </a: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24</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178</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Liberation Mono" pitchFamily="49"/>
                          <a:cs typeface="FreeSans" pitchFamily="2"/>
                        </a:rPr>
                        <a:t>SatUZKpl Build 55 Light</a:t>
                      </a:r>
                    </a:p>
                  </a:txBody>
                  <a:tcPr>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a:ln>
                            <a:noFill/>
                          </a:ln>
                          <a:latin typeface="+mj-lt"/>
                          <a:ea typeface="Droid Sans Fallback" pitchFamily="2"/>
                          <a:cs typeface="FreeSans" pitchFamily="2"/>
                        </a:rPr>
                        <a:t>23</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rtl="0" hangingPunct="0">
                        <a:lnSpc>
                          <a:spcPct val="100000"/>
                        </a:lnSpc>
                        <a:spcBef>
                          <a:spcPts val="0"/>
                        </a:spcBef>
                        <a:spcAft>
                          <a:spcPts val="0"/>
                        </a:spcAft>
                        <a:buNone/>
                        <a:tabLst/>
                      </a:pPr>
                      <a:r>
                        <a:rPr lang="en-US" sz="1600" b="0" i="0" u="none" strike="noStrike" kern="1200" cap="none" dirty="0">
                          <a:ln>
                            <a:noFill/>
                          </a:ln>
                          <a:latin typeface="+mj-lt"/>
                          <a:ea typeface="Droid Sans Fallback" pitchFamily="2"/>
                          <a:cs typeface="FreeSans" pitchFamily="2"/>
                        </a:rPr>
                        <a:t>172</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xmlns="" val="39852125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Unsolved problems in Sequential</a:t>
            </a:r>
            <a:endParaRPr lang="ko-KR" altLang="en-US" sz="3600" dirty="0" smtClean="0"/>
          </a:p>
        </p:txBody>
      </p:sp>
      <p:graphicFrame>
        <p:nvGraphicFramePr>
          <p:cNvPr id="4" name="표 3"/>
          <p:cNvGraphicFramePr>
            <a:graphicFrameLocks noGrp="1"/>
          </p:cNvGraphicFramePr>
          <p:nvPr>
            <p:extLst>
              <p:ext uri="{D42A27DB-BD31-4B8C-83A1-F6EECF244321}">
                <p14:modId xmlns:p14="http://schemas.microsoft.com/office/powerpoint/2010/main" xmlns="" val="1668029579"/>
              </p:ext>
            </p:extLst>
          </p:nvPr>
        </p:nvGraphicFramePr>
        <p:xfrm>
          <a:off x="971600" y="2420888"/>
          <a:ext cx="7344816" cy="2009432"/>
        </p:xfrm>
        <a:graphic>
          <a:graphicData uri="http://schemas.openxmlformats.org/drawingml/2006/table">
            <a:tbl>
              <a:tblPr firstRow="1" bandRow="1">
                <a:tableStyleId>{10A1B5D5-9B99-4C35-A422-299274C87663}</a:tableStyleId>
              </a:tblPr>
              <a:tblGrid>
                <a:gridCol w="3888432"/>
                <a:gridCol w="3456384"/>
              </a:tblGrid>
              <a:tr h="546392">
                <a:tc>
                  <a:txBody>
                    <a:bodyPr/>
                    <a:lstStyle/>
                    <a:p>
                      <a:pPr algn="ctr" latinLnBrk="1"/>
                      <a:r>
                        <a:rPr lang="en-US" altLang="ko-KR" dirty="0" err="1" smtClean="0">
                          <a:solidFill>
                            <a:schemeClr val="tx1"/>
                          </a:solidFill>
                        </a:rPr>
                        <a:t>ParaGlueminisat</a:t>
                      </a:r>
                      <a:r>
                        <a:rPr lang="en-US" altLang="ko-KR" dirty="0" smtClean="0">
                          <a:solidFill>
                            <a:schemeClr val="tx1"/>
                          </a:solidFill>
                        </a:rPr>
                        <a:t> + </a:t>
                      </a:r>
                      <a:r>
                        <a:rPr lang="en-US" altLang="ko-KR" dirty="0" err="1" smtClean="0">
                          <a:solidFill>
                            <a:schemeClr val="tx1"/>
                          </a:solidFill>
                        </a:rPr>
                        <a:t>use_minisat</a:t>
                      </a:r>
                      <a:endParaRPr lang="ko-KR" altLang="en-US" dirty="0">
                        <a:solidFill>
                          <a:schemeClr val="tx1"/>
                        </a:solidFill>
                      </a:endParaRPr>
                    </a:p>
                  </a:txBody>
                  <a:tcPr>
                    <a:lnR w="12700" cap="flat" cmpd="sng" algn="ctr">
                      <a:solidFill>
                        <a:srgbClr val="FFC000"/>
                      </a:solidFill>
                      <a:prstDash val="solid"/>
                      <a:round/>
                      <a:headEnd type="none" w="med" len="med"/>
                      <a:tailEnd type="none" w="med" len="med"/>
                    </a:lnR>
                    <a:solidFill>
                      <a:schemeClr val="bg1"/>
                    </a:solidFill>
                  </a:tcPr>
                </a:tc>
                <a:tc>
                  <a:txBody>
                    <a:bodyPr/>
                    <a:lstStyle/>
                    <a:p>
                      <a:pPr algn="ctr" latinLnBrk="1"/>
                      <a:r>
                        <a:rPr lang="en-US" altLang="ko-KR" baseline="0" dirty="0" smtClean="0"/>
                        <a:t>Time (s)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ja-JP" dirty="0" smtClean="0">
                          <a:effectLst/>
                          <a:hlinkClick r:id="rId3"/>
                        </a:rPr>
                        <a:t>002-23-96.cnf</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baseline="0" dirty="0" smtClean="0"/>
                        <a:t>238</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ja-JP" dirty="0" smtClean="0">
                          <a:effectLst/>
                          <a:hlinkClick r:id="rId4"/>
                        </a:rPr>
                        <a:t>006-23-80.cnf</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4948</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ja-JP" dirty="0" smtClean="0">
                          <a:effectLst/>
                          <a:hlinkClick r:id="rId5"/>
                        </a:rPr>
                        <a:t>006-23-96.cnf</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ja-JP" dirty="0" smtClean="0">
                          <a:effectLst/>
                          <a:hlinkClick r:id="rId6"/>
                        </a:rPr>
                        <a:t>ctl_4291_567_5_unsat_pre.cnf</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xmlns="" val="36022030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stretch>
            <a:fillRect/>
          </a:stretch>
        </p:blipFill>
        <p:spPr>
          <a:xfrm>
            <a:off x="647700" y="495300"/>
            <a:ext cx="7848600" cy="5867400"/>
          </a:xfrm>
          <a:prstGeom prst="rect">
            <a:avLst/>
          </a:prstGeom>
        </p:spPr>
      </p:pic>
    </p:spTree>
    <p:extLst>
      <p:ext uri="{BB962C8B-B14F-4D97-AF65-F5344CB8AC3E}">
        <p14:creationId xmlns:p14="http://schemas.microsoft.com/office/powerpoint/2010/main" xmlns="" val="4375471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stretch>
            <a:fillRect/>
          </a:stretch>
        </p:blipFill>
        <p:spPr>
          <a:xfrm>
            <a:off x="690562" y="504825"/>
            <a:ext cx="7762875" cy="5848350"/>
          </a:xfrm>
          <a:prstGeom prst="rect">
            <a:avLst/>
          </a:prstGeom>
        </p:spPr>
      </p:pic>
    </p:spTree>
    <p:extLst>
      <p:ext uri="{BB962C8B-B14F-4D97-AF65-F5344CB8AC3E}">
        <p14:creationId xmlns:p14="http://schemas.microsoft.com/office/powerpoint/2010/main" xmlns="" val="24655647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normAutofit/>
          </a:bodyPr>
          <a:lstStyle/>
          <a:p>
            <a:pPr eaLnBrk="1" hangingPunct="1"/>
            <a:r>
              <a:rPr lang="en-US" altLang="ko-KR" sz="3600" dirty="0" smtClean="0"/>
              <a:t>Experimental result (1/2)</a:t>
            </a:r>
            <a:endParaRPr lang="ko-KR" altLang="en-US" sz="3600" dirty="0" smtClean="0"/>
          </a:p>
        </p:txBody>
      </p:sp>
      <p:sp>
        <p:nvSpPr>
          <p:cNvPr id="14339" name="내용 개체 틀 2"/>
          <p:cNvSpPr>
            <a:spLocks noGrp="1"/>
          </p:cNvSpPr>
          <p:nvPr>
            <p:ph idx="1"/>
          </p:nvPr>
        </p:nvSpPr>
        <p:spPr/>
        <p:txBody>
          <a:bodyPr>
            <a:normAutofit/>
          </a:bodyPr>
          <a:lstStyle/>
          <a:p>
            <a:r>
              <a:rPr lang="en-US" altLang="ko-KR" sz="2400" dirty="0" smtClean="0"/>
              <a:t>Benchmarks</a:t>
            </a:r>
          </a:p>
          <a:p>
            <a:pPr lvl="1"/>
            <a:r>
              <a:rPr lang="en-US" altLang="ko-KR" sz="2000" dirty="0" smtClean="0"/>
              <a:t>Set of 2 more fails by 12 </a:t>
            </a:r>
            <a:r>
              <a:rPr lang="en-US" altLang="ko-KR" sz="2000" i="1" dirty="0" err="1" smtClean="0">
                <a:latin typeface="Times New Roman" panose="02020603050405020304" pitchFamily="18" charset="0"/>
                <a:cs typeface="Times New Roman" panose="02020603050405020304" pitchFamily="18" charset="0"/>
              </a:rPr>
              <a:t>ISoV</a:t>
            </a:r>
            <a:r>
              <a:rPr lang="en-US" altLang="ko-KR" sz="2000" dirty="0" smtClean="0"/>
              <a:t> test from SAT 2014 application 300 problems </a:t>
            </a:r>
          </a:p>
          <a:p>
            <a:pPr lvl="1"/>
            <a:r>
              <a:rPr lang="en-US" altLang="ko-KR" sz="2000" dirty="0" smtClean="0"/>
              <a:t>Time limit: 5000 sec</a:t>
            </a:r>
            <a:endParaRPr lang="en-US" altLang="ko-KR" sz="1600" dirty="0" smtClean="0"/>
          </a:p>
        </p:txBody>
      </p:sp>
      <p:graphicFrame>
        <p:nvGraphicFramePr>
          <p:cNvPr id="4" name="표 3"/>
          <p:cNvGraphicFramePr>
            <a:graphicFrameLocks noGrp="1"/>
          </p:cNvGraphicFramePr>
          <p:nvPr>
            <p:extLst>
              <p:ext uri="{D42A27DB-BD31-4B8C-83A1-F6EECF244321}">
                <p14:modId xmlns:p14="http://schemas.microsoft.com/office/powerpoint/2010/main" xmlns="" val="1205373829"/>
              </p:ext>
            </p:extLst>
          </p:nvPr>
        </p:nvGraphicFramePr>
        <p:xfrm>
          <a:off x="827584" y="3933056"/>
          <a:ext cx="7344816" cy="1277912"/>
        </p:xfrm>
        <a:graphic>
          <a:graphicData uri="http://schemas.openxmlformats.org/drawingml/2006/table">
            <a:tbl>
              <a:tblPr firstRow="1" bandRow="1">
                <a:tableStyleId>{10A1B5D5-9B99-4C35-A422-299274C87663}</a:tableStyleId>
              </a:tblPr>
              <a:tblGrid>
                <a:gridCol w="3888432"/>
                <a:gridCol w="3456384"/>
              </a:tblGrid>
              <a:tr h="546392">
                <a:tc>
                  <a:txBody>
                    <a:bodyPr/>
                    <a:lstStyle/>
                    <a:p>
                      <a:pPr algn="ctr" latinLnBrk="1"/>
                      <a:r>
                        <a:rPr lang="en-US" altLang="ko-KR" dirty="0" smtClean="0">
                          <a:solidFill>
                            <a:schemeClr val="tx1"/>
                          </a:solidFill>
                        </a:rPr>
                        <a:t>Solver</a:t>
                      </a:r>
                      <a:r>
                        <a:rPr lang="en-US" altLang="ko-KR" baseline="0" dirty="0" smtClean="0">
                          <a:solidFill>
                            <a:schemeClr val="tx1"/>
                          </a:solidFill>
                        </a:rPr>
                        <a:t> Type</a:t>
                      </a:r>
                      <a:endParaRPr lang="ko-KR" altLang="en-US" dirty="0">
                        <a:solidFill>
                          <a:schemeClr val="tx1"/>
                        </a:solidFill>
                      </a:endParaRPr>
                    </a:p>
                  </a:txBody>
                  <a:tcPr>
                    <a:lnR w="12700" cap="flat" cmpd="sng" algn="ctr">
                      <a:solidFill>
                        <a:srgbClr val="FFC000"/>
                      </a:solidFill>
                      <a:prstDash val="solid"/>
                      <a:round/>
                      <a:headEnd type="none" w="med" len="med"/>
                      <a:tailEnd type="none" w="med" len="med"/>
                    </a:lnR>
                    <a:solidFill>
                      <a:schemeClr val="bg1"/>
                    </a:solidFill>
                  </a:tcPr>
                </a:tc>
                <a:tc>
                  <a:txBody>
                    <a:bodyPr/>
                    <a:lstStyle/>
                    <a:p>
                      <a:pPr algn="ctr" latinLnBrk="1"/>
                      <a:r>
                        <a:rPr lang="en-US" altLang="ko-KR" baseline="0" dirty="0" smtClean="0"/>
                        <a:t>Solved / Problems</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algn="ctr" latinLnBrk="1"/>
                      <a:r>
                        <a:rPr lang="en-US" altLang="ko-KR" dirty="0" err="1" smtClean="0"/>
                        <a:t>Glueminisat</a:t>
                      </a:r>
                      <a:endParaRPr lang="ko-KR" altLang="en-US" dirty="0"/>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baseline="0" dirty="0" smtClean="0"/>
                        <a:t>31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r h="33517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Glueminisat</a:t>
                      </a:r>
                      <a:r>
                        <a:rPr lang="en-US" altLang="ko-KR" dirty="0" smtClean="0"/>
                        <a:t> + </a:t>
                      </a:r>
                      <a:r>
                        <a:rPr lang="en-US" altLang="ko-KR" i="1" dirty="0" smtClean="0">
                          <a:latin typeface="Times New Roman" panose="02020603050405020304" pitchFamily="18" charset="0"/>
                          <a:cs typeface="Times New Roman" panose="02020603050405020304" pitchFamily="18" charset="0"/>
                        </a:rPr>
                        <a:t>ActivityMini_V</a:t>
                      </a:r>
                      <a:r>
                        <a:rPr lang="en-US" altLang="ja-JP" i="1" dirty="0" smtClean="0">
                          <a:latin typeface="Times New Roman" panose="02020603050405020304" pitchFamily="18" charset="0"/>
                          <a:cs typeface="Times New Roman" panose="02020603050405020304" pitchFamily="18" charset="0"/>
                        </a:rPr>
                        <a:t>1</a:t>
                      </a:r>
                      <a:endParaRPr lang="ko-KR" altLang="en-US" i="1" dirty="0">
                        <a:latin typeface="Times New Roman" panose="02020603050405020304" pitchFamily="18" charset="0"/>
                        <a:cs typeface="Times New Roman" panose="02020603050405020304" pitchFamily="18" charset="0"/>
                      </a:endParaRPr>
                    </a:p>
                  </a:txBody>
                  <a:tcPr>
                    <a:lnR w="12700" cap="flat" cmpd="sng" algn="ctr">
                      <a:solidFill>
                        <a:srgbClr val="FFC000"/>
                      </a:solidFill>
                      <a:prstDash val="solid"/>
                      <a:round/>
                      <a:headEnd type="none" w="med" len="med"/>
                      <a:tailEnd type="none" w="med" len="med"/>
                    </a:lnR>
                  </a:tcPr>
                </a:tc>
                <a:tc>
                  <a:txBody>
                    <a:bodyPr/>
                    <a:lstStyle/>
                    <a:p>
                      <a:pPr algn="ctr" latinLnBrk="1"/>
                      <a:r>
                        <a:rPr lang="en-US" altLang="ko-KR" dirty="0" smtClean="0"/>
                        <a:t>34 / 49</a:t>
                      </a:r>
                      <a:endParaRPr lang="ko-KR" altLang="en-US" dirty="0"/>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ja-JP" b="1" dirty="0" smtClean="0"/>
              <a:t>Proposals</a:t>
            </a:r>
            <a:endParaRPr lang="ko-KR"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10663</TotalTime>
  <Words>12872</Words>
  <Application>Microsoft Office PowerPoint</Application>
  <PresentationFormat>화면 슬라이드 쇼(4:3)</PresentationFormat>
  <Paragraphs>1554</Paragraphs>
  <Slides>89</Slides>
  <Notes>81</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89</vt:i4>
      </vt:variant>
    </vt:vector>
  </HeadingPairs>
  <TitlesOfParts>
    <vt:vector size="92" baseType="lpstr">
      <vt:lpstr>Office 테마</vt:lpstr>
      <vt:lpstr>数式</vt:lpstr>
      <vt:lpstr>Microsoft Equation 3.0</vt:lpstr>
      <vt:lpstr>Approximate History Map  for Massively  Parallel Environments</vt:lpstr>
      <vt:lpstr>Background &amp; Motivation</vt:lpstr>
      <vt:lpstr>Combinatorial search</vt:lpstr>
      <vt:lpstr>Combinatorial search</vt:lpstr>
      <vt:lpstr>Combinatorial search</vt:lpstr>
      <vt:lpstr>Combinatorial search</vt:lpstr>
      <vt:lpstr>Memory limit exceeded</vt:lpstr>
      <vt:lpstr>슬라이드 8</vt:lpstr>
      <vt:lpstr>Proposals</vt:lpstr>
      <vt:lpstr>Outline of Proposals</vt:lpstr>
      <vt:lpstr>Approximate History Map (AHM)</vt:lpstr>
      <vt:lpstr>Approximate History Map (AHM)</vt:lpstr>
      <vt:lpstr>Apply AHM to SAT solver</vt:lpstr>
      <vt:lpstr>Proposal: Polarity status to Search Space Index (PSSI) [LION 10, MOON+]</vt:lpstr>
      <vt:lpstr>Proposal: Polarity status to Search Space Index (PSSI) [LION 10, MOON+]</vt:lpstr>
      <vt:lpstr>Proposal: Polarity status to Search Space Index (PSSI) [LION 10, MOON+]</vt:lpstr>
      <vt:lpstr>Proposal: Sparsely visited area  walking on Search Space(SaSS)  [LION 10, MOON+]</vt:lpstr>
      <vt:lpstr>슬라이드 18</vt:lpstr>
      <vt:lpstr>슬라이드 19</vt:lpstr>
      <vt:lpstr>슬라이드 20</vt:lpstr>
      <vt:lpstr>슬라이드 21</vt:lpstr>
      <vt:lpstr>슬라이드 22</vt:lpstr>
      <vt:lpstr>슬라이드 23</vt:lpstr>
      <vt:lpstr>슬라이드 24</vt:lpstr>
      <vt:lpstr>슬라이드 25</vt:lpstr>
      <vt:lpstr>Experiments</vt:lpstr>
      <vt:lpstr>SaSS test</vt:lpstr>
      <vt:lpstr>SaSS test</vt:lpstr>
      <vt:lpstr>Conclusion</vt:lpstr>
      <vt:lpstr>Thank you for your patience </vt:lpstr>
      <vt:lpstr>슬라이드 31</vt:lpstr>
      <vt:lpstr>Comparison with top solvers</vt:lpstr>
      <vt:lpstr>For presentation</vt:lpstr>
      <vt:lpstr>슬라이드 34</vt:lpstr>
      <vt:lpstr>About SAT solver</vt:lpstr>
      <vt:lpstr>About SAT solver</vt:lpstr>
      <vt:lpstr>Applied areas</vt:lpstr>
      <vt:lpstr>About parallel SAT solver</vt:lpstr>
      <vt:lpstr>About parallel SAT solver</vt:lpstr>
      <vt:lpstr>Limitation and proposal</vt:lpstr>
      <vt:lpstr>슬라이드 41</vt:lpstr>
      <vt:lpstr>Combinatorial search</vt:lpstr>
      <vt:lpstr>Which information </vt:lpstr>
      <vt:lpstr>Characteristic of application problem</vt:lpstr>
      <vt:lpstr>Elements to speed up SAT solver</vt:lpstr>
      <vt:lpstr>Challengeable Categories</vt:lpstr>
      <vt:lpstr>About SAT solver</vt:lpstr>
      <vt:lpstr>Proposal: Search space change</vt:lpstr>
      <vt:lpstr>Proposal: Index Shuffling of Variables (ISoV) for parallel SAT solvers </vt:lpstr>
      <vt:lpstr>Experimental Environment</vt:lpstr>
      <vt:lpstr>슬라이드 51</vt:lpstr>
      <vt:lpstr>Comparison of origin problems and shuffled problems through ISoV</vt:lpstr>
      <vt:lpstr>Hypothetical performance of ISoV in parallel solver</vt:lpstr>
      <vt:lpstr>Result summary of ISoV</vt:lpstr>
      <vt:lpstr>Why ISoV changes execution time?</vt:lpstr>
      <vt:lpstr>Comparison of ISoV and Tie break</vt:lpstr>
      <vt:lpstr>Comparison of ISoV  and Random seed</vt:lpstr>
      <vt:lpstr>Conclusion</vt:lpstr>
      <vt:lpstr>슬라이드 59</vt:lpstr>
      <vt:lpstr>Proposal: Polarity status to Search Space Index</vt:lpstr>
      <vt:lpstr>Difficulty of diversification</vt:lpstr>
      <vt:lpstr>Shuffle indexes of variables</vt:lpstr>
      <vt:lpstr>슬라이드 63</vt:lpstr>
      <vt:lpstr>슬라이드 64</vt:lpstr>
      <vt:lpstr>Proposal: ActivityMini for sequential SAT solvers – Improvement of tie break (1/2)</vt:lpstr>
      <vt:lpstr>Proposal: ActivityMini for sequential SAT solvers – Improvement of tie break (2/2)</vt:lpstr>
      <vt:lpstr>2-literal watching [Moskewicz+ 01]</vt:lpstr>
      <vt:lpstr>Experimental results</vt:lpstr>
      <vt:lpstr>Applying to other solvers</vt:lpstr>
      <vt:lpstr>LBD (Literal Blocks Distance)</vt:lpstr>
      <vt:lpstr>Experimental result</vt:lpstr>
      <vt:lpstr>Implement of parallel solver</vt:lpstr>
      <vt:lpstr>Results in ParaGlueminisat</vt:lpstr>
      <vt:lpstr>Additional ideas for parallel solvers</vt:lpstr>
      <vt:lpstr>Recursive reshuffling</vt:lpstr>
      <vt:lpstr>Parameter settings</vt:lpstr>
      <vt:lpstr>Results in ParaGlueminisat</vt:lpstr>
      <vt:lpstr>Results summary</vt:lpstr>
      <vt:lpstr>Future works</vt:lpstr>
      <vt:lpstr>To do</vt:lpstr>
      <vt:lpstr>Verification of proposals</vt:lpstr>
      <vt:lpstr>슬라이드 82</vt:lpstr>
      <vt:lpstr>슬라이드 83</vt:lpstr>
      <vt:lpstr>Minisat [Een 03]</vt:lpstr>
      <vt:lpstr>Comparison of parallel solvers</vt:lpstr>
      <vt:lpstr>Unsolved problems in Sequential</vt:lpstr>
      <vt:lpstr>슬라이드 87</vt:lpstr>
      <vt:lpstr>슬라이드 88</vt:lpstr>
      <vt:lpstr>Experimental result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moon</dc:creator>
  <cp:lastModifiedBy>seongsoo Moon</cp:lastModifiedBy>
  <cp:revision>634</cp:revision>
  <dcterms:created xsi:type="dcterms:W3CDTF">2014-11-09T05:26:42Z</dcterms:created>
  <dcterms:modified xsi:type="dcterms:W3CDTF">2016-07-04T07:52:45Z</dcterms:modified>
</cp:coreProperties>
</file>